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0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1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8139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0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  <p:sldLayoutId id="2147483678" r:id="rId16"/>
    <p:sldLayoutId id="214748367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514" y="1187356"/>
            <a:ext cx="6951259" cy="2453861"/>
          </a:xfrm>
        </p:spPr>
        <p:txBody>
          <a:bodyPr>
            <a:normAutofit fontScale="90000"/>
          </a:bodyPr>
          <a:lstStyle/>
          <a:p>
            <a:r>
              <a:rPr lang="de-DE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RASPORED STANICA ZA PUNJENJE ELEKTRIČNIH VOZILA NA TERITORIJI OPŠTINE PODGORICA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NZ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2823" y="4367284"/>
            <a:ext cx="2659039" cy="1312458"/>
          </a:xfrm>
        </p:spPr>
        <p:txBody>
          <a:bodyPr>
            <a:normAutofit/>
          </a:bodyPr>
          <a:lstStyle/>
          <a:p>
            <a:pPr algn="l"/>
            <a:r>
              <a:rPr lang="sr-Latn-M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Datum i mjesto:</a:t>
            </a:r>
          </a:p>
          <a:p>
            <a:pPr algn="l"/>
            <a:r>
              <a:rPr lang="sr-Latn-M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17.05.2019. Budva</a:t>
            </a:r>
            <a:endParaRPr lang="en-NZ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 txBox="1">
            <a:spLocks/>
          </p:cNvSpPr>
          <p:nvPr/>
        </p:nvSpPr>
        <p:spPr>
          <a:xfrm>
            <a:off x="1063388" y="4367284"/>
            <a:ext cx="3740623" cy="13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Autori</a:t>
            </a:r>
            <a:r>
              <a:rPr lang="sr-Latn-M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sr-Latn-M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Božana Miljanić-Marušić Saša Mujović</a:t>
            </a:r>
          </a:p>
          <a:p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013" y="2808692"/>
            <a:ext cx="7886700" cy="673100"/>
          </a:xfrm>
        </p:spPr>
        <p:txBody>
          <a:bodyPr>
            <a:normAutofit/>
          </a:bodyPr>
          <a:lstStyle/>
          <a:p>
            <a:pPr algn="ctr"/>
            <a:r>
              <a:rPr lang="sr-Latn-ME" sz="3200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Hvala na pažnji!!!</a:t>
            </a:r>
            <a:endParaRPr lang="en-US" sz="3200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717" y="376048"/>
            <a:ext cx="7886700" cy="745828"/>
          </a:xfrm>
        </p:spPr>
        <p:txBody>
          <a:bodyPr/>
          <a:lstStyle/>
          <a:p>
            <a:pPr algn="ctr"/>
            <a:r>
              <a:rPr lang="en-US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UVOD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6316" y="948266"/>
            <a:ext cx="7886700" cy="55202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SADRŽAJ:</a:t>
            </a:r>
            <a:endParaRPr lang="en-US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UVOD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DEFINISANJE RASPOREDA STANICA ZA PUNJENJE EV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RASPORED STANICA ZA PUNJENJE EV U PODGORICI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PRORAČUN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ZAKLJUČAK</a:t>
            </a:r>
          </a:p>
          <a:p>
            <a:pPr marL="0" indent="0">
              <a:buClr>
                <a:schemeClr val="bg1"/>
              </a:buClr>
              <a:buNone/>
            </a:pPr>
            <a:endParaRPr lang="en-US" b="1" i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en-US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NE POSTOJI KONKRETAN MODEL PREMA KOJEM MOŽE BITI IZVRŠEN ODABIR LOKACIJA STANICA ZA PUNJENJE ELEKTRIČNIH VOZILA.</a:t>
            </a:r>
          </a:p>
          <a:p>
            <a:pPr algn="just">
              <a:buClr>
                <a:schemeClr val="bg1"/>
              </a:buClr>
            </a:pPr>
            <a:r>
              <a:rPr lang="en-US" b="1" i="1" dirty="0" smtClean="0">
                <a:solidFill>
                  <a:schemeClr val="bg1"/>
                </a:solidFill>
              </a:rPr>
              <a:t>RAZMATRANE </a:t>
            </a:r>
            <a:r>
              <a:rPr lang="en-US" b="1" i="1" dirty="0">
                <a:solidFill>
                  <a:schemeClr val="bg1"/>
                </a:solidFill>
              </a:rPr>
              <a:t>SU JAVNE PARKING POVRŠINE I U SKLADU SA KARAKTERISTIKAMA PROSTORA NA KOJEM SU OBILJEŽENA PARKING MJESTA </a:t>
            </a:r>
            <a:r>
              <a:rPr lang="en-US" b="1" i="1" dirty="0" smtClean="0">
                <a:solidFill>
                  <a:schemeClr val="bg1"/>
                </a:solidFill>
              </a:rPr>
              <a:t>U PODGORICI  </a:t>
            </a:r>
            <a:r>
              <a:rPr lang="en-US" b="1" i="1" dirty="0" smtClean="0">
                <a:solidFill>
                  <a:schemeClr val="bg1"/>
                </a:solidFill>
              </a:rPr>
              <a:t>TEŽILO </a:t>
            </a:r>
            <a:r>
              <a:rPr lang="en-US" b="1" i="1" dirty="0">
                <a:solidFill>
                  <a:schemeClr val="bg1"/>
                </a:solidFill>
              </a:rPr>
              <a:t>SE DA SE ZADOVOLJE POTREBE POTENCIJALNIH KORISNIKA VOZILA NA ELEKTRIČNI POGON.</a:t>
            </a:r>
          </a:p>
          <a:p>
            <a:pPr algn="just">
              <a:buClr>
                <a:schemeClr val="bg1"/>
              </a:buClr>
            </a:pPr>
            <a:r>
              <a:rPr lang="en-US" b="1" i="1" dirty="0" smtClean="0">
                <a:solidFill>
                  <a:schemeClr val="bg1"/>
                </a:solidFill>
              </a:rPr>
              <a:t>ZA ANALIZU ODABIRA ADEKVATNIH LOKACIJA NA TERITORIJI PODGORICE UVAŽENA SU ISKUSTVA ZEMALJA KOJE SU ZAPOČELE REALIZACIJU POSTAVLJANJA STANICA ZA PUNJENJE.</a:t>
            </a:r>
          </a:p>
          <a:p>
            <a:pPr algn="just">
              <a:buClr>
                <a:schemeClr val="bg1"/>
              </a:buClr>
            </a:pPr>
            <a:r>
              <a:rPr lang="en-US" b="1" i="1" dirty="0" smtClean="0">
                <a:solidFill>
                  <a:schemeClr val="bg1"/>
                </a:solidFill>
              </a:rPr>
              <a:t>POSTOJEĆA ELEKTROENERGETSKA INFRASTRUKTURA ODIGRALA JE ZNAČAJNU ULOGU PRI ODABIRU LOKACIJA.</a:t>
            </a:r>
          </a:p>
          <a:p>
            <a:pPr algn="just">
              <a:buClr>
                <a:schemeClr val="bg1"/>
              </a:buClr>
            </a:pPr>
            <a:r>
              <a:rPr lang="en-US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RAZMOTRENO JE POSTAVLJANJE POLUBRZIH I BRZIH </a:t>
            </a:r>
            <a:r>
              <a:rPr lang="en-US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PUNJAČA NA JAVNIM GRADSKIM PARKING POVRŠINAMA U PODGORICI.</a:t>
            </a:r>
            <a:endParaRPr lang="en-US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bg1"/>
              </a:buClr>
              <a:buNone/>
            </a:pPr>
            <a:endParaRPr lang="en-US" sz="1800" b="1" i="1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9344" y="533147"/>
            <a:ext cx="6974006" cy="761727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STANICA ZA PUNJENJE ELEKTRI</a:t>
            </a:r>
            <a:r>
              <a:rPr lang="sr-Latn-ME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Č</a:t>
            </a:r>
            <a:r>
              <a:rPr lang="en-US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NIH VOZILA</a:t>
            </a:r>
            <a:endParaRPr lang="en-US" sz="2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9084" y="1464207"/>
            <a:ext cx="7164116" cy="3115626"/>
          </a:xfrm>
        </p:spPr>
        <p:txBody>
          <a:bodyPr>
            <a:normAutofit/>
          </a:bodyPr>
          <a:lstStyle/>
          <a:p>
            <a:pPr algn="just">
              <a:buClr>
                <a:schemeClr val="bg1"/>
              </a:buClr>
            </a:pPr>
            <a:r>
              <a:rPr lang="en-US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KAKO BI SE OSTVARILO NAPAJANJE ELEKTRIČNOM ENERGIJOM I SKLADIŠTENJE ELEKTRIČNE ENERGIJE U BATERIJAMA ELEKTRIČNIH AUTOMOBILA NEOPHODNO JE OBEZBIJEDITI INFRASTRUKTURU KOJU ČINE JEDAN ILI VIŠE PUNJAČA SA OPREMOM ZA POVEZIVANJE. TAKAV INFRASTRUKTURNI ELEMENT NAZIVA SE </a:t>
            </a:r>
            <a:r>
              <a:rPr lang="en-US" sz="1700" b="1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STANICA ZA PUNJENJE ELEKTRIČNIH VOZILA ILI PUNIONICA.</a:t>
            </a:r>
            <a:r>
              <a:rPr lang="en-US" sz="1700" u="sng" dirty="0">
                <a:solidFill>
                  <a:schemeClr val="bg1"/>
                </a:solidFill>
              </a:rPr>
              <a:t> </a:t>
            </a:r>
            <a:endParaRPr lang="en-US" sz="1700" u="sng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en-US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ODABIR TIPA PUNJAČA IZVRŠEN JE NA OSNOVU DOZVOLJENOG VREMENA ZADRŽAVANJA NA DATOM PARKING PROSTORU I U SKLADU SA POTREBAMA POTENCIJALNIH VOZAČA ELEKTRIČNIH AUTOMOBILA NA TERITORIJI PODGORICE. </a:t>
            </a:r>
            <a:endParaRPr lang="en-US" sz="1700" u="sng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30235"/>
              </p:ext>
            </p:extLst>
          </p:nvPr>
        </p:nvGraphicFramePr>
        <p:xfrm>
          <a:off x="1066800" y="4428066"/>
          <a:ext cx="6544733" cy="22402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6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21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 smtClean="0">
                          <a:effectLst/>
                        </a:rPr>
                        <a:t>Tip </a:t>
                      </a:r>
                      <a:r>
                        <a:rPr lang="sr-Latn-CS" sz="1050" dirty="0">
                          <a:effectLst/>
                        </a:rPr>
                        <a:t>punjača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AC/DC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Priključak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Struja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I [A]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Napon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U [V]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 smtClean="0">
                          <a:effectLst/>
                        </a:rPr>
                        <a:t>Snaga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P[kW]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Vrijeme punjenja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t[min,h]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1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Spori punjači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(Mode 1)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AC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jednofazni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16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230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3,3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6-8 h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1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Spori punjači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(Mode 2)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AC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trofazni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16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400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10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2-3 h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1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Polu-brzi punjači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(Mode 3)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AC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jednofazni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 smtClean="0">
                          <a:effectLst/>
                        </a:rPr>
                        <a:t>32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 smtClean="0">
                          <a:effectLst/>
                        </a:rPr>
                        <a:t>230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3-4 h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1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Polubrzi punjači (Mode 3)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AC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trofazni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 smtClean="0">
                          <a:effectLst/>
                        </a:rPr>
                        <a:t>32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 smtClean="0">
                          <a:effectLst/>
                        </a:rPr>
                        <a:t>400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22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1-2 h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1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Brzi punjači 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 smtClean="0">
                          <a:effectLst/>
                        </a:rPr>
                        <a:t>(Mode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sr-Latn-CS" sz="1050" dirty="0" smtClean="0">
                          <a:effectLst/>
                        </a:rPr>
                        <a:t>4</a:t>
                      </a:r>
                      <a:r>
                        <a:rPr lang="sr-Latn-C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 </a:t>
                      </a:r>
                      <a:r>
                        <a:rPr lang="sr-Latn-CS" sz="1050" dirty="0" smtClean="0">
                          <a:effectLst/>
                        </a:rPr>
                        <a:t>AC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trofazni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63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400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43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20-30</a:t>
                      </a:r>
                      <a:endParaRPr lang="en-US" sz="105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min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610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Brzi </a:t>
                      </a:r>
                      <a:r>
                        <a:rPr lang="sr-Latn-CS" sz="1050" dirty="0" smtClean="0">
                          <a:effectLst/>
                        </a:rPr>
                        <a:t>punjači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 smtClean="0">
                          <a:effectLst/>
                        </a:rPr>
                        <a:t>(Mode </a:t>
                      </a:r>
                      <a:r>
                        <a:rPr lang="sr-Latn-CS" sz="1050" dirty="0">
                          <a:effectLst/>
                        </a:rPr>
                        <a:t>4)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DC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>
                          <a:effectLst/>
                        </a:rPr>
                        <a:t>125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400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50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20-30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min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100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50" dirty="0">
                          <a:effectLst/>
                        </a:rPr>
                        <a:t>500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14385" y="2888455"/>
            <a:ext cx="2966153" cy="94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spc="38" dirty="0">
                <a:ln w="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LOKACIJE STANICA ZA PUNJENJE (ŠIRA TERITORIJA)</a:t>
            </a:r>
            <a:endParaRPr lang="en-US" sz="1500" b="1" spc="38" dirty="0">
              <a:ln w="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29636" y="3932608"/>
            <a:ext cx="294894" cy="55549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Up Arrow 12"/>
          <p:cNvSpPr/>
          <p:nvPr/>
        </p:nvSpPr>
        <p:spPr>
          <a:xfrm>
            <a:off x="4302568" y="2232876"/>
            <a:ext cx="294894" cy="555523"/>
          </a:xfrm>
          <a:prstGeom prst="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Left Arrow 13"/>
          <p:cNvSpPr/>
          <p:nvPr/>
        </p:nvSpPr>
        <p:spPr>
          <a:xfrm>
            <a:off x="2420474" y="3214773"/>
            <a:ext cx="644652" cy="294894"/>
          </a:xfrm>
          <a:prstGeom prst="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6105168" y="3214773"/>
            <a:ext cx="644652" cy="29489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3065125" y="1035514"/>
            <a:ext cx="2966153" cy="1097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STANICE ZA PUNJENJE BI TREBALO DA BUDU POSTAVLJENE U SVIM VEĆIM GRADOVIMA</a:t>
            </a:r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9333" y="2788398"/>
            <a:ext cx="2197775" cy="13297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STANICE ZA PUNJENJE BI TREBALO DA BUDU POSTAVLJENE NA AUTOPUTEVIMA.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74450" y="2788398"/>
            <a:ext cx="2234083" cy="13297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STANICE ZA PUNJENJE BI TREBALO DA BUDU POSTAVLJENE U TURISTIČKIM CENTRIMA.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994007" y="4588163"/>
            <a:ext cx="2966153" cy="1097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STANICE ZA PUNJENJE BI TREBALO DA BUDU POSTAVLJENE U BLIZINI GRANIČNIH PRELAZA.</a:t>
            </a:r>
          </a:p>
        </p:txBody>
      </p:sp>
    </p:spTree>
    <p:extLst>
      <p:ext uri="{BB962C8B-B14F-4D97-AF65-F5344CB8AC3E}">
        <p14:creationId xmlns:p14="http://schemas.microsoft.com/office/powerpoint/2010/main" val="15864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0384" y="1934344"/>
            <a:ext cx="8322276" cy="94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spc="38" dirty="0">
                <a:ln w="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LOKACIJE STANICA ZA PUNJENJE (UŽA TERITORIJA)</a:t>
            </a:r>
            <a:endParaRPr lang="en-US" sz="1500" b="1" spc="38" dirty="0">
              <a:ln w="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116125" y="2935790"/>
            <a:ext cx="294894" cy="55549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4533609" y="3589726"/>
            <a:ext cx="1426277" cy="996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 BLIZINI ZNAČAJNIH</a:t>
            </a:r>
          </a:p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DRŽAVNIH</a:t>
            </a:r>
          </a:p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INSTITUCIJA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39765" y="2935790"/>
            <a:ext cx="294894" cy="55549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ounded Rectangle 17"/>
          <p:cNvSpPr/>
          <p:nvPr/>
        </p:nvSpPr>
        <p:spPr>
          <a:xfrm>
            <a:off x="166817" y="3589726"/>
            <a:ext cx="1374116" cy="980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PARKINZI</a:t>
            </a:r>
          </a:p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HOTELA I</a:t>
            </a:r>
          </a:p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RESTORANA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48311" y="3589725"/>
            <a:ext cx="1355498" cy="999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GRADSKI STADIONI I</a:t>
            </a:r>
          </a:p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SPORTSKI CENTRI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3577742" y="2935790"/>
            <a:ext cx="294894" cy="55549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Down Arrow 23"/>
          <p:cNvSpPr/>
          <p:nvPr/>
        </p:nvSpPr>
        <p:spPr>
          <a:xfrm>
            <a:off x="5039360" y="2935790"/>
            <a:ext cx="294894" cy="55549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ounded Rectangle 24"/>
          <p:cNvSpPr/>
          <p:nvPr/>
        </p:nvSpPr>
        <p:spPr>
          <a:xfrm>
            <a:off x="1645764" y="3593621"/>
            <a:ext cx="1334503" cy="9764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PARKINZI VELIKIH</a:t>
            </a:r>
          </a:p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TRŽNIH CENTARA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92235" y="3605989"/>
            <a:ext cx="1338498" cy="980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POSTOJEĆE</a:t>
            </a:r>
          </a:p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BENZINSKE STANICE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89687" y="3589726"/>
            <a:ext cx="1321446" cy="980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STAMBENA</a:t>
            </a:r>
          </a:p>
          <a:p>
            <a:pPr algn="ctr"/>
            <a:r>
              <a:rPr lang="en-US" sz="135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ZONA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6518672" y="2935790"/>
            <a:ext cx="294894" cy="55549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Down Arrow 28"/>
          <p:cNvSpPr/>
          <p:nvPr/>
        </p:nvSpPr>
        <p:spPr>
          <a:xfrm>
            <a:off x="7962596" y="2935790"/>
            <a:ext cx="294894" cy="55549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475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7" y="311151"/>
            <a:ext cx="7190845" cy="6731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1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ODABRANE LOKACIJE I BROJ PUNJAČA NA TERITORIJI PODGORICE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idx="4294967295"/>
          </p:nvPr>
        </p:nvSpPr>
        <p:spPr>
          <a:xfrm>
            <a:off x="481153" y="1082235"/>
            <a:ext cx="1082146" cy="303213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i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Zona</a:t>
            </a:r>
            <a:r>
              <a:rPr lang="en-US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 I</a:t>
            </a:r>
            <a:endParaRPr lang="en-US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154497" y="1082235"/>
            <a:ext cx="1421027" cy="3017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i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Zona</a:t>
            </a:r>
            <a:r>
              <a:rPr lang="en-US" sz="21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II</a:t>
            </a:r>
            <a:endParaRPr lang="en-US" sz="21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260201" y="1084931"/>
            <a:ext cx="1421027" cy="3017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i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Zona</a:t>
            </a:r>
            <a:r>
              <a:rPr lang="en-US" sz="21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III</a:t>
            </a:r>
            <a:endParaRPr lang="en-US" sz="21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966892" y="1261883"/>
            <a:ext cx="2129168" cy="243479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doz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120 min</a:t>
            </a:r>
          </a:p>
          <a:p>
            <a:pPr algn="ctr"/>
            <a:r>
              <a:rPr lang="en-US" sz="2100" b="1" i="1" cap="non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lok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15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8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pb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30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1004 kW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1492" y="1591998"/>
            <a:ext cx="2113005" cy="21046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doz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60 min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lok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7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12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pb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9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714 kW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4074740" y="1211933"/>
            <a:ext cx="2086551" cy="2440459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doz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180 min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lok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31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9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pb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69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1905 kW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910891" y="1270429"/>
            <a:ext cx="2947722" cy="238196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doz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</a:t>
            </a:r>
            <a:r>
              <a:rPr lang="en-US" sz="2100" b="1" i="1" cap="non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neograničeno</a:t>
            </a:r>
            <a:endParaRPr lang="en-US" sz="2100" b="1" i="1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lok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11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6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pb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25</a:t>
            </a:r>
          </a:p>
          <a:p>
            <a:pPr algn="ctr"/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</a:t>
            </a:r>
            <a:r>
              <a:rPr lang="en-US" sz="2100" b="1" i="1" cap="none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en-US" sz="2100" b="1" i="1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808 kW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6641354" y="1076463"/>
            <a:ext cx="1584755" cy="3017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i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Parkirališta</a:t>
            </a:r>
            <a:endParaRPr lang="en-US" sz="21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242887" y="3652393"/>
            <a:ext cx="2622123" cy="301523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i="1" u="sng" cap="none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400" b="1" i="1" u="sng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400" b="1" i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UKUPNO</a:t>
            </a:r>
            <a:r>
              <a:rPr lang="en-US" sz="2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: </a:t>
            </a:r>
            <a:endParaRPr lang="en-US" sz="2400" b="1" i="1" cap="none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400" b="1" i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400" b="1" i="1" cap="none" baseline="-25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lok</a:t>
            </a:r>
            <a:r>
              <a:rPr lang="en-US" sz="2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= 64</a:t>
            </a:r>
            <a:r>
              <a:rPr lang="en-US" sz="2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400" b="1" i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400" b="1" i="1" cap="none" baseline="-25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punjača</a:t>
            </a:r>
            <a:r>
              <a:rPr lang="en-US" sz="2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= 168</a:t>
            </a:r>
          </a:p>
          <a:p>
            <a:pPr algn="ctr"/>
            <a:r>
              <a:rPr lang="en-US" sz="2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400" b="1" i="1" cap="none" baseline="-25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b</a:t>
            </a:r>
            <a:r>
              <a:rPr lang="en-US" sz="2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= 35, </a:t>
            </a:r>
            <a:endParaRPr lang="en-US" sz="2400" b="1" i="1" cap="none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400" b="1" i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400" b="1" i="1" cap="none" baseline="-25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pb</a:t>
            </a:r>
            <a:r>
              <a:rPr lang="en-US" sz="2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= 133, </a:t>
            </a:r>
            <a:endParaRPr lang="en-US" sz="2400" b="1" i="1" cap="none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P</a:t>
            </a:r>
            <a:r>
              <a:rPr lang="en-US" sz="2400" b="1" i="1" cap="none" baseline="-25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en-US" sz="2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= 4431 kW  </a:t>
            </a:r>
          </a:p>
        </p:txBody>
      </p:sp>
      <p:pic>
        <p:nvPicPr>
          <p:cNvPr id="1026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78" y="3710888"/>
            <a:ext cx="5409699" cy="28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9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12" y="464348"/>
            <a:ext cx="7886700" cy="745828"/>
          </a:xfrm>
        </p:spPr>
        <p:txBody>
          <a:bodyPr/>
          <a:lstStyle/>
          <a:p>
            <a:pPr algn="ctr"/>
            <a:r>
              <a:rPr lang="en-US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PRIMJER ODABIRA LOKACIJE – Z2</a:t>
            </a:r>
            <a:endParaRPr lang="en-US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2862" y="1670094"/>
            <a:ext cx="4784805" cy="4351338"/>
          </a:xfrm>
        </p:spPr>
        <p:txBody>
          <a:bodyPr>
            <a:normAutofit/>
          </a:bodyPr>
          <a:lstStyle/>
          <a:p>
            <a:pPr algn="just">
              <a:buClr>
                <a:schemeClr val="bg1"/>
              </a:buClr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BROJ PARKING MJESTA: </a:t>
            </a:r>
            <a:r>
              <a:rPr lang="en-US" sz="1700" b="1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Npm</a:t>
            </a: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119 </a:t>
            </a:r>
          </a:p>
          <a:p>
            <a:pPr algn="just">
              <a:buClr>
                <a:schemeClr val="bg1"/>
              </a:buClr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BROJ PUNJAČA: </a:t>
            </a:r>
          </a:p>
          <a:p>
            <a:pPr algn="just">
              <a:buClr>
                <a:schemeClr val="bg1"/>
              </a:buClr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1700" b="1" i="1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punjača1</a:t>
            </a: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= 3 POLUBRZA</a:t>
            </a:r>
          </a:p>
          <a:p>
            <a:pPr algn="just">
              <a:buClr>
                <a:schemeClr val="bg1"/>
              </a:buClr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 N</a:t>
            </a:r>
            <a:r>
              <a:rPr lang="en-US" sz="1700" b="1" i="1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punjača2  </a:t>
            </a: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= 1 BRZI + 2 POLUBRZA</a:t>
            </a:r>
          </a:p>
          <a:p>
            <a:pPr algn="just">
              <a:buClr>
                <a:schemeClr val="bg1"/>
              </a:buClr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TS Z3-15-1: BLOK 5 A2 (10/0.4 kV, 2x630 kVA, l= 0,12 km)</a:t>
            </a:r>
          </a:p>
          <a:p>
            <a:pPr algn="just">
              <a:buClr>
                <a:schemeClr val="bg1"/>
              </a:buClr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TS Z3-15-2: PIJACA BLOK 5 (10/0.4 kV, 630+1000 kVA,</a:t>
            </a:r>
          </a:p>
          <a:p>
            <a:pPr algn="just">
              <a:buClr>
                <a:schemeClr val="bg1"/>
              </a:buClr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l= 0,071 km)</a:t>
            </a:r>
          </a:p>
          <a:p>
            <a:pPr algn="just">
              <a:buClr>
                <a:schemeClr val="bg1"/>
              </a:buClr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TS REZ. Z3-15-2: BLOK 5 A1 (10/0.4 kV, 2x630 kVA, l= 0,11 km)</a:t>
            </a:r>
            <a:endParaRPr lang="en-US" sz="17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1549885"/>
            <a:ext cx="3596875" cy="1284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6" y="3008795"/>
            <a:ext cx="3596875" cy="30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463" y="1329265"/>
            <a:ext cx="828520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U </a:t>
            </a:r>
            <a:r>
              <a:rPr lang="en-US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POSTUPKU UTVRĐIVANJA LOKACIJE, S ASPEKTA PRIKLJUČENJA NA MREŽU, POTREBNO JE VODITI RAČUNA DA SE LOKACIJA PREDVIDI ŠTO BLIŽE DTS, KAKO BI KABLOVSKI VODOVI BILI ŠTO </a:t>
            </a:r>
            <a:r>
              <a:rPr lang="en-US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KRAĆI (</a:t>
            </a: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PADOVI NAPONA SU </a:t>
            </a:r>
            <a:r>
              <a:rPr lang="en-US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IZRAŽENIJI U SLUČAJU VEĆE DUŽINE KABLA), </a:t>
            </a:r>
            <a:r>
              <a:rPr lang="en-US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A PRIKLJUČENJE I UKLAPANJE U POSTOJEĆU MREŽU ŠTO </a:t>
            </a: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JEDNOSTAVNIJE</a:t>
            </a: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1700" b="1" i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ZA </a:t>
            </a:r>
            <a:r>
              <a:rPr lang="en-US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POČETNI PERIOD U OBZIR SU RAZMATRANE POSTOJEĆE DTS OSIM DTS PRIVIDNE SNAGE 250 kVA</a:t>
            </a: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ZA </a:t>
            </a:r>
            <a:r>
              <a:rPr lang="en-US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SVAKU ODABRANU LOKACIJU IZVRŠEN JE ODABIR PRESJEKA NAPOJNOG KABLA, ODABRAN ZAŠTITNI UREĐAJ I IZVRŠENA PROVJERA NA PAD NAPONA.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ZA </a:t>
            </a: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SVE ODABRANE LOKACIJE PRORAČUNOM SE POKAZUJE DA SU VRIJEDNOSTI PADOVA NAPONA U DOZVOLJENIM GRANICAMA (NE POSTOJE PADOVI NAPONA VEĆI OD 5 %).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VEĆE VRIJEDNOSTI PADOVA NAPONA JAVLJAJU SE U SLUČAJEVIMA GDJE JE DUŽINA NAPOJNOG KABLA VEĆA OD 120 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6966" y="189780"/>
            <a:ext cx="7886700" cy="1139485"/>
          </a:xfrm>
        </p:spPr>
        <p:txBody>
          <a:bodyPr/>
          <a:lstStyle/>
          <a:p>
            <a:pPr algn="ctr"/>
            <a:r>
              <a:rPr lang="en-US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PRORAČUN</a:t>
            </a:r>
            <a:endParaRPr lang="en-US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82915"/>
            <a:ext cx="7886700" cy="745828"/>
          </a:xfrm>
        </p:spPr>
        <p:txBody>
          <a:bodyPr/>
          <a:lstStyle/>
          <a:p>
            <a:pPr algn="ctr"/>
            <a:r>
              <a:rPr lang="sr-Latn-ME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ZAKLJUČAK</a:t>
            </a:r>
            <a:endParaRPr lang="en-US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28743"/>
            <a:ext cx="7744883" cy="518579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PROCES PLANIRANJA INFRASTRUKTURE ZA PUNJENJE ELEKTRIČNIH VOZILA PREDSTAVLJA </a:t>
            </a:r>
            <a:r>
              <a:rPr lang="en-US" sz="1700" b="1" i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KOMPLEKSAN</a:t>
            </a: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PROCES.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7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 RADU JE PRIKAZAN KVALITATIVNI NAČIN DEFINISANJA RASPOREDA PUNIONICA.</a:t>
            </a:r>
            <a:endParaRPr lang="en-US" sz="17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ZA SVAKU POTENCIJALNU LOKACIJU POTREBNO JE SPROVESTI ODGOVARAJUĆU ANALIZU, KOJA ĆE UVAŽITI KARAKTERISTIKE POSMATRANE LOKACIJE I POTREBE VOZAČA ELEKTRIČNIH AUTOMOBILA</a:t>
            </a:r>
            <a:r>
              <a:rPr lang="en-US" sz="17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7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UKOLIKO BI IDEJA O PRIMJENI ELEKTRIČNIH VOZILA ZAŽIVJELA, </a:t>
            </a:r>
            <a:r>
              <a:rPr lang="en-US" sz="17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A POTREBA </a:t>
            </a:r>
            <a:r>
              <a:rPr lang="en-US" sz="17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ZA PUNIONICAMA POSTALA VEĆA OVAJ PROBLEM BI BILO OPRAVDANO RIJEŠITI PRIMJENOM NEKE OD OPTIMIZACIONIH METODA.</a:t>
            </a:r>
            <a:r>
              <a:rPr lang="sr-Latn-ME" sz="17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NA OSNOVU ANALIZE KOJA JE SPROVEDENA ZA OPŠTINU PODGORICA, OTVARA SE MOGUĆNOST NOVIH ISTRAŽIVANJA I ODABIRA ADEKVATNIH RJEŠENJA ZA LOKACIJE STANICA ZA PUNJENJE ELEKTRIČNIH VOZILA NA TERITORIJI CIJELE CRNE GORE</a:t>
            </a:r>
            <a:r>
              <a:rPr lang="en-US" sz="17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sr-Latn-ME" sz="17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NA OSNOVU PRORAČUNA DOLAZI SE DO ZAKLJUČKA DA SVE ODABRANE LOKACIJE ZADOVOLJAVAJU S ASPEKTA DOZVOLJENIH PADOVA NAPONA.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845</Words>
  <Application>Microsoft Office PowerPoint</Application>
  <PresentationFormat>On-screen Show (4:3)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Wingdings</vt:lpstr>
      <vt:lpstr>Thème Office</vt:lpstr>
      <vt:lpstr>RASPORED STANICA ZA PUNJENJE ELEKTRIČNIH VOZILA NA TERITORIJI OPŠTINE PODGORICA </vt:lpstr>
      <vt:lpstr>UVOD</vt:lpstr>
      <vt:lpstr>STANICA ZA PUNJENJE ELEKTRIČNIH VOZILA</vt:lpstr>
      <vt:lpstr>PowerPoint Presentation</vt:lpstr>
      <vt:lpstr>PowerPoint Presentation</vt:lpstr>
      <vt:lpstr>ODABRANE LOKACIJE I BROJ PUNJAČA NA TERITORIJI PODGORICE</vt:lpstr>
      <vt:lpstr>PRIMJER ODABIRA LOKACIJE – Z2</vt:lpstr>
      <vt:lpstr>PRORAČUN</vt:lpstr>
      <vt:lpstr>ZAKLJUČAK</vt:lpstr>
      <vt:lpstr>Hvala na pažnji!!!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BOZANA</cp:lastModifiedBy>
  <cp:revision>44</cp:revision>
  <cp:lastPrinted>2019-05-07T13:07:39Z</cp:lastPrinted>
  <dcterms:created xsi:type="dcterms:W3CDTF">2018-08-21T10:05:07Z</dcterms:created>
  <dcterms:modified xsi:type="dcterms:W3CDTF">2019-05-07T19:17:09Z</dcterms:modified>
</cp:coreProperties>
</file>