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34587" autoAdjust="0"/>
    <p:restoredTop sz="94660" autoAdjust="0"/>
  </p:normalViewPr>
  <p:slideViewPr>
    <p:cSldViewPr snapToGrid="0">
      <p:cViewPr varScale="1">
        <p:scale>
          <a:sx n="116" d="100"/>
          <a:sy n="116" d="100"/>
        </p:scale>
        <p:origin x="108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97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1AF0158E-0BEA-4BFF-AA61-7914394B3C6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4F11DA1-6698-4392-B84F-664E2A344A6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192300-EA15-4B15-A783-6E65AD991BC8}" type="datetimeFigureOut">
              <a:rPr lang="en-NZ" smtClean="0"/>
              <a:t>6/05/2019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B15D29F-AD7A-40A3-90D1-5C7D45458A0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27F1443-A053-47AC-962C-46D85BEC89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16929-A883-446E-B000-A06150AF9A4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47281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14211-E28D-4196-8F23-467118673D5D}" type="datetimeFigureOut">
              <a:rPr lang="en-NZ" smtClean="0"/>
              <a:t>6/05/2019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14C6E0-D6AA-4C96-836C-B12EBD6499B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38555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4C6E0-D6AA-4C96-836C-B12EBD6499B1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02298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4C6E0-D6AA-4C96-836C-B12EBD6499B1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43595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4C6E0-D6AA-4C96-836C-B12EBD6499B1}" type="slidenum">
              <a:rPr lang="en-NZ" smtClean="0"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688126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4C6E0-D6AA-4C96-836C-B12EBD6499B1}" type="slidenum">
              <a:rPr lang="en-NZ" smtClean="0"/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052381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4C6E0-D6AA-4C96-836C-B12EBD6499B1}" type="slidenum">
              <a:rPr lang="en-NZ" smtClean="0"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045060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4C6E0-D6AA-4C96-836C-B12EBD6499B1}" type="slidenum">
              <a:rPr lang="en-NZ" smtClean="0"/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895652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4C6E0-D6AA-4C96-836C-B12EBD6499B1}" type="slidenum">
              <a:rPr lang="en-NZ" smtClean="0"/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632366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14C6E0-D6AA-4C96-836C-B12EBD6499B1}" type="slidenum">
              <a:rPr lang="en-NZ" smtClean="0"/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63624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677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and plain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311151"/>
            <a:ext cx="78867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73527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4FE3D5B-2D16-4C5E-B51C-927C485EC3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3745" y="404910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847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2_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F4FE3D5B-2D16-4C5E-B51C-927C485EC3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637" y="91586"/>
            <a:ext cx="1422535" cy="677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806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66822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017568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caption small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62BDAB-8C03-49FE-9EAA-8162E4BB9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0B3EFB5-8611-4301-81A0-65A7898C0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2695327-1C22-4CDC-A9AC-3BB81D1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460DE470-EB93-4C4F-AD5E-539B9F35367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7144" y="431562"/>
            <a:ext cx="1113250" cy="530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710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083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61729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528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9DC7B2-556D-46CD-83ED-99A884FB9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42833"/>
            <a:ext cx="6858000" cy="852221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05F1AF1-96C1-4AD2-BC34-4BA79B45D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90303"/>
            <a:ext cx="6858000" cy="5386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NZ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5A6AB894-3DB9-43E6-854A-5B9B32AAA2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6756" y="5440619"/>
            <a:ext cx="1931569" cy="128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513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onten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SzPct val="100000"/>
              <a:buFont typeface="+mj-lt"/>
              <a:buAutoNum type="arabicPeriod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E6CB0CC-D317-482F-846B-3814D19307F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8844" y="6034114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819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Heading and bullets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08F897B4-FAF4-4141-B970-C51951F855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640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Heading and bullets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587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1AAE9B7-F6A0-44A7-887A-A1EC309E96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757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Heading and bullets v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661C35-F502-4AFC-BCE0-17E75CA47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0048"/>
            <a:ext cx="7886700" cy="74582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A630835-02B5-4CC1-BD49-B80EFA9C47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4926"/>
            <a:ext cx="7886700" cy="4351338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buSzPct val="105000"/>
              <a:defRPr sz="2000">
                <a:solidFill>
                  <a:schemeClr val="tx2"/>
                </a:solidFill>
              </a:defRPr>
            </a:lvl1pPr>
            <a:lvl2pPr marL="685800" indent="-228600">
              <a:buClr>
                <a:schemeClr val="accent1"/>
              </a:buClr>
              <a:buFont typeface="Arial" panose="020B0604020202020204" pitchFamily="34" charset="0"/>
              <a:buChar char="−"/>
              <a:defRPr sz="2000">
                <a:solidFill>
                  <a:schemeClr val="tx2"/>
                </a:solidFill>
              </a:defRPr>
            </a:lvl2pPr>
            <a:lvl3pPr marL="1143000" indent="-228600">
              <a:buClr>
                <a:schemeClr val="accent1"/>
              </a:buClr>
              <a:buFont typeface="Courier New" panose="02070309020205020404" pitchFamily="49" charset="0"/>
              <a:buChar char="o"/>
              <a:defRPr sz="2000">
                <a:solidFill>
                  <a:schemeClr val="tx2"/>
                </a:solidFill>
              </a:defRPr>
            </a:lvl3pPr>
            <a:lvl4pPr>
              <a:buClr>
                <a:schemeClr val="accent1"/>
              </a:buClr>
              <a:defRPr sz="2200"/>
            </a:lvl4pPr>
            <a:lvl5pPr>
              <a:buClr>
                <a:schemeClr val="accent1"/>
              </a:buClr>
              <a:defRPr sz="2200"/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0ED18F1-8DAE-4FD0-BA60-1243D3FA63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5378" y="456426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465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and plai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9DA755-ADDA-4D38-B98F-77D27BE234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8" y="311151"/>
            <a:ext cx="7886700" cy="67310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NZ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46C51CDF-0A8A-4B88-85D4-60A9032CDC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1651" y="311151"/>
            <a:ext cx="1375873" cy="65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57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1FA7C9D-D83C-4484-9533-0B150B1E6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6A860A2-5715-4DC5-A2F4-36393F043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7EB925-7612-46E3-B325-E0F2E64E21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0B83F4A-34D0-4D19-B9A4-0D24C5D73C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C97524-6E08-4C30-9778-5BEC932F6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F958E-C44B-42BD-9173-1DD03F7322B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38621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49" r:id="rId3"/>
    <p:sldLayoutId id="2147483675" r:id="rId4"/>
    <p:sldLayoutId id="2147483662" r:id="rId5"/>
    <p:sldLayoutId id="2147483674" r:id="rId6"/>
    <p:sldLayoutId id="2147483660" r:id="rId7"/>
    <p:sldLayoutId id="2147483661" r:id="rId8"/>
    <p:sldLayoutId id="2147483654" r:id="rId9"/>
    <p:sldLayoutId id="2147483663" r:id="rId10"/>
    <p:sldLayoutId id="2147483664" r:id="rId11"/>
    <p:sldLayoutId id="2147483673" r:id="rId12"/>
    <p:sldLayoutId id="2147483655" r:id="rId13"/>
    <p:sldLayoutId id="2147483657" r:id="rId14"/>
    <p:sldLayoutId id="2147483670" r:id="rId1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7A6C27A-72D8-457B-A723-F18600481D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481514"/>
            <a:ext cx="6858000" cy="1764194"/>
          </a:xfrm>
        </p:spPr>
        <p:txBody>
          <a:bodyPr>
            <a:normAutofit/>
          </a:bodyPr>
          <a:lstStyle/>
          <a:p>
            <a:r>
              <a:rPr lang="sr-Latn-ME" sz="3000" dirty="0" smtClean="0"/>
              <a:t>PROCJENA ADEKVATNOSTI SISTEMA PROIZVODNJE MONTE KARLO METODOM SA PRIMJEROM NA EES CRNE GORE</a:t>
            </a:r>
            <a:endParaRPr lang="en-NZ" sz="3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C0EF756-2813-4C92-852F-C68BE5F816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789406"/>
            <a:ext cx="6858000" cy="1153297"/>
          </a:xfrm>
        </p:spPr>
        <p:txBody>
          <a:bodyPr>
            <a:normAutofit/>
          </a:bodyPr>
          <a:lstStyle/>
          <a:p>
            <a:r>
              <a:rPr lang="sr-Latn-ME" sz="2000" dirty="0" smtClean="0"/>
              <a:t>Branislav Bojić, spec. sci. el.</a:t>
            </a:r>
          </a:p>
          <a:p>
            <a:r>
              <a:rPr lang="sr-Latn-ME" sz="2000" dirty="0" smtClean="0"/>
              <a:t>Prof. dr Vladan Radulović</a:t>
            </a:r>
          </a:p>
          <a:p>
            <a:endParaRPr lang="en-NZ" sz="2200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xmlns="" id="{EC0EF756-2813-4C92-852F-C68BE5F816AC}"/>
              </a:ext>
            </a:extLst>
          </p:cNvPr>
          <p:cNvSpPr txBox="1">
            <a:spLocks/>
          </p:cNvSpPr>
          <p:nvPr/>
        </p:nvSpPr>
        <p:spPr>
          <a:xfrm>
            <a:off x="313039" y="5931243"/>
            <a:ext cx="2537254" cy="3400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ME" sz="1800" dirty="0" smtClean="0"/>
              <a:t>Bečići, Maj 2019.</a:t>
            </a:r>
            <a:endParaRPr lang="en-NZ" sz="1800" dirty="0"/>
          </a:p>
        </p:txBody>
      </p:sp>
    </p:spTree>
    <p:extLst>
      <p:ext uri="{BB962C8B-B14F-4D97-AF65-F5344CB8AC3E}">
        <p14:creationId xmlns:p14="http://schemas.microsoft.com/office/powerpoint/2010/main" val="185027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6410" y="635059"/>
            <a:ext cx="74527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400" dirty="0" smtClean="0">
                <a:solidFill>
                  <a:schemeClr val="bg1"/>
                </a:solidFill>
              </a:rPr>
              <a:t>POJAM POUZDANOSTI EES</a:t>
            </a:r>
            <a:endParaRPr lang="sr-Latn-ME" sz="24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6410" y="1316293"/>
            <a:ext cx="7901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ME" dirty="0" smtClean="0">
                <a:solidFill>
                  <a:schemeClr val="bg1"/>
                </a:solidFill>
              </a:rPr>
              <a:t>Sposobnost elementa da obavlja predviđene funkcije u toku određenog vremenskog intervala pod zadatim spoljašnjim uslovima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528651" y="2478709"/>
            <a:ext cx="4348578" cy="360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ME" dirty="0" smtClean="0"/>
              <a:t>Pouzdanost EES</a:t>
            </a:r>
            <a:endParaRPr lang="sr-Latn-ME" dirty="0"/>
          </a:p>
        </p:txBody>
      </p:sp>
      <p:sp>
        <p:nvSpPr>
          <p:cNvPr id="13" name="TextBox 12"/>
          <p:cNvSpPr txBox="1"/>
          <p:nvPr/>
        </p:nvSpPr>
        <p:spPr>
          <a:xfrm>
            <a:off x="476410" y="4218450"/>
            <a:ext cx="7901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ME" dirty="0" smtClean="0">
                <a:solidFill>
                  <a:schemeClr val="bg1"/>
                </a:solidFill>
              </a:rPr>
              <a:t>Hijerarhijski nivoi</a:t>
            </a:r>
            <a:endParaRPr lang="sr-Latn-ME" dirty="0">
              <a:solidFill>
                <a:schemeClr val="bg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2528648" y="3124626"/>
            <a:ext cx="2034000" cy="360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ME" sz="1600" dirty="0" smtClean="0"/>
              <a:t>Adekvatnost EES</a:t>
            </a:r>
            <a:endParaRPr lang="sr-Latn-ME" sz="1600" dirty="0"/>
          </a:p>
        </p:txBody>
      </p:sp>
      <p:sp>
        <p:nvSpPr>
          <p:cNvPr id="19" name="Rounded Rectangle 18"/>
          <p:cNvSpPr/>
          <p:nvPr/>
        </p:nvSpPr>
        <p:spPr>
          <a:xfrm>
            <a:off x="4844537" y="3124626"/>
            <a:ext cx="2034000" cy="360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ME" sz="1600" dirty="0" smtClean="0"/>
              <a:t>Sigurnost EES</a:t>
            </a:r>
            <a:endParaRPr lang="sr-Latn-ME" sz="1600" dirty="0"/>
          </a:p>
        </p:txBody>
      </p:sp>
      <p:sp>
        <p:nvSpPr>
          <p:cNvPr id="20" name="Rounded Rectangle 19"/>
          <p:cNvSpPr/>
          <p:nvPr/>
        </p:nvSpPr>
        <p:spPr>
          <a:xfrm>
            <a:off x="2528648" y="3770543"/>
            <a:ext cx="2034000" cy="360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ME" sz="1400" dirty="0" smtClean="0"/>
              <a:t>Statička pouzdanost</a:t>
            </a:r>
            <a:endParaRPr lang="sr-Latn-ME" sz="1400" dirty="0"/>
          </a:p>
        </p:txBody>
      </p:sp>
      <p:sp>
        <p:nvSpPr>
          <p:cNvPr id="21" name="Rounded Rectangle 20"/>
          <p:cNvSpPr/>
          <p:nvPr/>
        </p:nvSpPr>
        <p:spPr>
          <a:xfrm>
            <a:off x="4844537" y="3770022"/>
            <a:ext cx="2032692" cy="360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ME" sz="1400" dirty="0" smtClean="0"/>
              <a:t>Dinamička pouzdanost</a:t>
            </a:r>
            <a:endParaRPr lang="sr-Latn-ME" sz="1400" dirty="0"/>
          </a:p>
        </p:txBody>
      </p:sp>
      <p:sp>
        <p:nvSpPr>
          <p:cNvPr id="23" name="Down Arrow 22"/>
          <p:cNvSpPr/>
          <p:nvPr/>
        </p:nvSpPr>
        <p:spPr>
          <a:xfrm>
            <a:off x="3456083" y="3488198"/>
            <a:ext cx="220465" cy="276883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r-Latn-ME"/>
          </a:p>
        </p:txBody>
      </p:sp>
      <p:sp>
        <p:nvSpPr>
          <p:cNvPr id="24" name="Down Arrow 23"/>
          <p:cNvSpPr/>
          <p:nvPr/>
        </p:nvSpPr>
        <p:spPr>
          <a:xfrm>
            <a:off x="3456083" y="2838709"/>
            <a:ext cx="220465" cy="282345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r-Latn-ME"/>
          </a:p>
        </p:txBody>
      </p:sp>
      <p:sp>
        <p:nvSpPr>
          <p:cNvPr id="25" name="Down Arrow 24"/>
          <p:cNvSpPr/>
          <p:nvPr/>
        </p:nvSpPr>
        <p:spPr>
          <a:xfrm>
            <a:off x="5749158" y="2839645"/>
            <a:ext cx="220465" cy="286690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r-Latn-ME"/>
          </a:p>
        </p:txBody>
      </p:sp>
      <p:sp>
        <p:nvSpPr>
          <p:cNvPr id="26" name="Down Arrow 25"/>
          <p:cNvSpPr/>
          <p:nvPr/>
        </p:nvSpPr>
        <p:spPr>
          <a:xfrm>
            <a:off x="5749158" y="3490342"/>
            <a:ext cx="220465" cy="272535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r-Latn-ME"/>
          </a:p>
        </p:txBody>
      </p:sp>
      <p:sp>
        <p:nvSpPr>
          <p:cNvPr id="27" name="Rounded Rectangle 26"/>
          <p:cNvSpPr/>
          <p:nvPr/>
        </p:nvSpPr>
        <p:spPr>
          <a:xfrm>
            <a:off x="2744089" y="4808217"/>
            <a:ext cx="2268000" cy="360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600" dirty="0" smtClean="0"/>
              <a:t>Podsistem proizvodnje</a:t>
            </a:r>
            <a:endParaRPr lang="sr-Latn-ME" sz="1600" dirty="0"/>
          </a:p>
        </p:txBody>
      </p:sp>
      <p:sp>
        <p:nvSpPr>
          <p:cNvPr id="28" name="Rounded Rectangle 27"/>
          <p:cNvSpPr/>
          <p:nvPr/>
        </p:nvSpPr>
        <p:spPr>
          <a:xfrm>
            <a:off x="2744089" y="5382031"/>
            <a:ext cx="2268000" cy="360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600" dirty="0" smtClean="0"/>
              <a:t>Podsistem prenosa</a:t>
            </a:r>
            <a:endParaRPr lang="sr-Latn-ME" sz="1600" dirty="0"/>
          </a:p>
        </p:txBody>
      </p:sp>
      <p:sp>
        <p:nvSpPr>
          <p:cNvPr id="29" name="Rounded Rectangle 28"/>
          <p:cNvSpPr/>
          <p:nvPr/>
        </p:nvSpPr>
        <p:spPr>
          <a:xfrm>
            <a:off x="2742801" y="5989771"/>
            <a:ext cx="2268000" cy="3600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ME" sz="1600" dirty="0" smtClean="0"/>
              <a:t>Podsistem distribucije</a:t>
            </a:r>
            <a:endParaRPr lang="sr-Latn-ME" sz="1600" dirty="0"/>
          </a:p>
        </p:txBody>
      </p:sp>
      <p:sp>
        <p:nvSpPr>
          <p:cNvPr id="30" name="Rectangle 29"/>
          <p:cNvSpPr/>
          <p:nvPr/>
        </p:nvSpPr>
        <p:spPr>
          <a:xfrm>
            <a:off x="2642151" y="4745924"/>
            <a:ext cx="2458890" cy="1063847"/>
          </a:xfrm>
          <a:prstGeom prst="rect">
            <a:avLst/>
          </a:prstGeom>
          <a:noFill/>
          <a:ln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ME"/>
          </a:p>
        </p:txBody>
      </p:sp>
      <p:sp>
        <p:nvSpPr>
          <p:cNvPr id="31" name="Rectangle 30"/>
          <p:cNvSpPr/>
          <p:nvPr/>
        </p:nvSpPr>
        <p:spPr>
          <a:xfrm>
            <a:off x="2573084" y="4657072"/>
            <a:ext cx="2607433" cy="1807080"/>
          </a:xfrm>
          <a:prstGeom prst="rect">
            <a:avLst/>
          </a:prstGeom>
          <a:noFill/>
          <a:ln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ME"/>
          </a:p>
        </p:txBody>
      </p:sp>
      <p:sp>
        <p:nvSpPr>
          <p:cNvPr id="32" name="TextBox 31"/>
          <p:cNvSpPr txBox="1"/>
          <p:nvPr/>
        </p:nvSpPr>
        <p:spPr>
          <a:xfrm>
            <a:off x="5812022" y="4806062"/>
            <a:ext cx="7069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dirty="0" smtClean="0">
                <a:solidFill>
                  <a:schemeClr val="bg1"/>
                </a:solidFill>
              </a:rPr>
              <a:t>HN 1</a:t>
            </a:r>
            <a:endParaRPr lang="sr-Latn-ME" dirty="0">
              <a:solidFill>
                <a:schemeClr val="bg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808502" y="5414257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ME" dirty="0">
                <a:solidFill>
                  <a:schemeClr val="bg1"/>
                </a:solidFill>
              </a:rPr>
              <a:t>HN </a:t>
            </a:r>
            <a:r>
              <a:rPr lang="sr-Latn-ME" dirty="0" smtClean="0">
                <a:solidFill>
                  <a:schemeClr val="bg1"/>
                </a:solidFill>
              </a:rPr>
              <a:t>2</a:t>
            </a:r>
            <a:endParaRPr lang="sr-Latn-ME" dirty="0">
              <a:solidFill>
                <a:schemeClr val="bg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808502" y="5998899"/>
            <a:ext cx="710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ME" dirty="0">
                <a:solidFill>
                  <a:schemeClr val="bg1"/>
                </a:solidFill>
              </a:rPr>
              <a:t>HN </a:t>
            </a:r>
            <a:r>
              <a:rPr lang="sr-Latn-ME" dirty="0" smtClean="0">
                <a:solidFill>
                  <a:schemeClr val="bg1"/>
                </a:solidFill>
              </a:rPr>
              <a:t>3</a:t>
            </a:r>
            <a:endParaRPr lang="sr-Latn-ME" dirty="0">
              <a:solidFill>
                <a:schemeClr val="bg1"/>
              </a:solidFill>
            </a:endParaRPr>
          </a:p>
        </p:txBody>
      </p:sp>
      <p:cxnSp>
        <p:nvCxnSpPr>
          <p:cNvPr id="36" name="Straight Arrow Connector 35"/>
          <p:cNvCxnSpPr>
            <a:stCxn id="27" idx="3"/>
            <a:endCxn id="32" idx="1"/>
          </p:cNvCxnSpPr>
          <p:nvPr/>
        </p:nvCxnSpPr>
        <p:spPr>
          <a:xfrm>
            <a:off x="5012089" y="4988217"/>
            <a:ext cx="799933" cy="2511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33" idx="1"/>
          </p:cNvCxnSpPr>
          <p:nvPr/>
        </p:nvCxnSpPr>
        <p:spPr>
          <a:xfrm>
            <a:off x="5101041" y="5598923"/>
            <a:ext cx="707461" cy="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34" idx="1"/>
          </p:cNvCxnSpPr>
          <p:nvPr/>
        </p:nvCxnSpPr>
        <p:spPr>
          <a:xfrm>
            <a:off x="5180517" y="6176865"/>
            <a:ext cx="627985" cy="670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476410" y="2034617"/>
            <a:ext cx="7901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ME" dirty="0" smtClean="0">
                <a:solidFill>
                  <a:schemeClr val="bg1"/>
                </a:solidFill>
              </a:rPr>
              <a:t>Podjela pouzdanosti</a:t>
            </a:r>
            <a:endParaRPr lang="sr-Latn-M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878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/>
      <p:bldP spid="18" grpId="0" animBg="1"/>
      <p:bldP spid="19" grpId="0" animBg="1"/>
      <p:bldP spid="20" grpId="0" animBg="1"/>
      <p:bldP spid="21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/>
      <p:bldP spid="33" grpId="0"/>
      <p:bldP spid="34" grpId="0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6410" y="635059"/>
            <a:ext cx="8083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400" dirty="0" smtClean="0">
                <a:solidFill>
                  <a:schemeClr val="bg1"/>
                </a:solidFill>
              </a:rPr>
              <a:t>MONTE KARLO METODA ANALIZE POUZDANOSTI EES</a:t>
            </a:r>
            <a:endParaRPr lang="sr-Latn-ME" sz="24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6410" y="1331661"/>
            <a:ext cx="79014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ME" dirty="0" smtClean="0">
                <a:solidFill>
                  <a:schemeClr val="bg1"/>
                </a:solidFill>
              </a:rPr>
              <a:t>Analitičke i metode simulacije (Monte Karlo metoda)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r-Latn-ME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ME" dirty="0">
                <a:solidFill>
                  <a:schemeClr val="bg1"/>
                </a:solidFill>
              </a:rPr>
              <a:t>S</a:t>
            </a:r>
            <a:r>
              <a:rPr lang="sr-Latn-ME" dirty="0" smtClean="0">
                <a:solidFill>
                  <a:schemeClr val="bg1"/>
                </a:solidFill>
              </a:rPr>
              <a:t>imulacija bazirana na generisanju ravnomjerno raspoređenih slučajnih brojeva i njihovoj konverziji u eksponencijalnu raspodjelu vjerovatnoće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r-Latn-ME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ME" dirty="0" smtClean="0">
                <a:solidFill>
                  <a:schemeClr val="bg1"/>
                </a:solidFill>
              </a:rPr>
              <a:t>Veliki broj simulacija u cilju konvergencije procjenjenih vrijednosti</a:t>
            </a:r>
          </a:p>
          <a:p>
            <a:endParaRPr lang="sr-Latn-ME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ME" dirty="0" smtClean="0">
                <a:solidFill>
                  <a:schemeClr val="bg1"/>
                </a:solidFill>
              </a:rPr>
              <a:t>Slučajna (nesekvencijalna) i sekvencijalna simulacija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41884" y="5330485"/>
                <a:ext cx="239616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𝑇𝑇𝐹</m:t>
                      </m:r>
                      <m:r>
                        <a:rPr lang="sr-Latn-ME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sr-Latn-ME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𝑀𝑇𝑇𝐹</m:t>
                      </m:r>
                      <m:r>
                        <a:rPr lang="sr-Latn-ME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ME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𝑙𝑛</m:t>
                      </m:r>
                      <m:sSub>
                        <m:sSubPr>
                          <m:ctrlPr>
                            <a:rPr lang="sr-Latn-ME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ME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ME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sr-Latn-ME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884" y="5330485"/>
                <a:ext cx="2396169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3557813" y="5330485"/>
                <a:ext cx="239616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𝑇𝑇𝑅</m:t>
                      </m:r>
                      <m:r>
                        <a:rPr lang="sr-Latn-ME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sr-Latn-ME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𝑀𝑇𝑇𝑅</m:t>
                      </m:r>
                      <m:r>
                        <a:rPr lang="sr-Latn-ME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ME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𝑙𝑛</m:t>
                      </m:r>
                      <m:sSub>
                        <m:sSubPr>
                          <m:ctrlPr>
                            <a:rPr lang="sr-Latn-ME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ME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sr-Latn-M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sr-Latn-ME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7813" y="5330485"/>
                <a:ext cx="2396169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ounded Rectangle 1"/>
          <p:cNvSpPr/>
          <p:nvPr/>
        </p:nvSpPr>
        <p:spPr>
          <a:xfrm>
            <a:off x="741884" y="3860667"/>
            <a:ext cx="2340000" cy="360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ME" sz="1400" dirty="0" smtClean="0"/>
              <a:t>Nesekvencijalna simulacija</a:t>
            </a:r>
            <a:endParaRPr lang="sr-Latn-ME" sz="1400" dirty="0"/>
          </a:p>
        </p:txBody>
      </p:sp>
      <p:sp>
        <p:nvSpPr>
          <p:cNvPr id="8" name="Rounded Rectangle 7"/>
          <p:cNvSpPr/>
          <p:nvPr/>
        </p:nvSpPr>
        <p:spPr>
          <a:xfrm>
            <a:off x="4956397" y="3860667"/>
            <a:ext cx="2340000" cy="360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ME" sz="1400" dirty="0" smtClean="0"/>
              <a:t>Sekvencijalna simulacija</a:t>
            </a:r>
            <a:endParaRPr lang="sr-Latn-ME" sz="1400" dirty="0"/>
          </a:p>
        </p:txBody>
      </p:sp>
      <p:sp>
        <p:nvSpPr>
          <p:cNvPr id="9" name="Rounded Rectangle 8"/>
          <p:cNvSpPr/>
          <p:nvPr/>
        </p:nvSpPr>
        <p:spPr>
          <a:xfrm>
            <a:off x="741884" y="4500611"/>
            <a:ext cx="2340000" cy="360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ME" sz="1400" dirty="0" smtClean="0"/>
              <a:t>Simulacija stanja sistema</a:t>
            </a:r>
            <a:endParaRPr lang="sr-Latn-ME" sz="1400" dirty="0"/>
          </a:p>
        </p:txBody>
      </p:sp>
      <p:sp>
        <p:nvSpPr>
          <p:cNvPr id="10" name="Rounded Rectangle 9"/>
          <p:cNvSpPr/>
          <p:nvPr/>
        </p:nvSpPr>
        <p:spPr>
          <a:xfrm>
            <a:off x="3676824" y="4500611"/>
            <a:ext cx="2340000" cy="360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ME" sz="1400" dirty="0" smtClean="0"/>
              <a:t>Simulacija trajanja stanja</a:t>
            </a:r>
            <a:endParaRPr lang="sr-Latn-ME" sz="1400" dirty="0"/>
          </a:p>
        </p:txBody>
      </p:sp>
      <p:sp>
        <p:nvSpPr>
          <p:cNvPr id="11" name="Rounded Rectangle 10"/>
          <p:cNvSpPr/>
          <p:nvPr/>
        </p:nvSpPr>
        <p:spPr>
          <a:xfrm>
            <a:off x="6220013" y="4500611"/>
            <a:ext cx="2340000" cy="3600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ME" sz="1400" dirty="0" smtClean="0"/>
              <a:t>Simulacija prelaza stanja</a:t>
            </a:r>
            <a:endParaRPr lang="sr-Latn-ME" sz="1400" dirty="0"/>
          </a:p>
        </p:txBody>
      </p:sp>
      <p:sp>
        <p:nvSpPr>
          <p:cNvPr id="3" name="Down Arrow 2"/>
          <p:cNvSpPr/>
          <p:nvPr/>
        </p:nvSpPr>
        <p:spPr>
          <a:xfrm>
            <a:off x="1810289" y="4220667"/>
            <a:ext cx="203189" cy="279944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r-Latn-ME"/>
          </a:p>
        </p:txBody>
      </p:sp>
      <p:sp>
        <p:nvSpPr>
          <p:cNvPr id="12" name="Down Arrow 11"/>
          <p:cNvSpPr/>
          <p:nvPr/>
        </p:nvSpPr>
        <p:spPr>
          <a:xfrm>
            <a:off x="5407383" y="4220667"/>
            <a:ext cx="203189" cy="279944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r-Latn-ME"/>
          </a:p>
        </p:txBody>
      </p:sp>
      <p:sp>
        <p:nvSpPr>
          <p:cNvPr id="13" name="Down Arrow 12"/>
          <p:cNvSpPr/>
          <p:nvPr/>
        </p:nvSpPr>
        <p:spPr>
          <a:xfrm>
            <a:off x="6672884" y="4220667"/>
            <a:ext cx="203189" cy="279944"/>
          </a:xfrm>
          <a:prstGeom prst="down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r-Latn-M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741884" y="5981980"/>
                <a:ext cx="1503745" cy="4599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𝑀𝑇𝑇𝐹</m:t>
                      </m:r>
                      <m:r>
                        <a:rPr lang="sr-Latn-ME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skw"/>
                          <m:ctrlPr>
                            <a:rPr lang="sr-Latn-ME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λ</m:t>
                          </m:r>
                        </m:den>
                      </m:f>
                    </m:oMath>
                  </m:oMathPara>
                </a14:m>
                <a:endParaRPr lang="sr-Latn-ME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884" y="5981980"/>
                <a:ext cx="1503745" cy="459934"/>
              </a:xfrm>
              <a:prstGeom prst="rect">
                <a:avLst/>
              </a:prstGeom>
              <a:blipFill rotWithShape="0">
                <a:blip r:embed="rId5"/>
                <a:stretch>
                  <a:fillRect t="-117105" r="-44715" b="-180263"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3557813" y="5987013"/>
                <a:ext cx="1522275" cy="4498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𝑀𝑇𝑇𝑅</m:t>
                      </m:r>
                      <m:r>
                        <a:rPr lang="sr-Latn-ME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skw"/>
                          <m:ctrlPr>
                            <a:rPr lang="sr-Latn-ME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M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μ</m:t>
                          </m:r>
                        </m:den>
                      </m:f>
                    </m:oMath>
                  </m:oMathPara>
                </a14:m>
                <a:endParaRPr lang="sr-Latn-ME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7813" y="5987013"/>
                <a:ext cx="1522275" cy="449867"/>
              </a:xfrm>
              <a:prstGeom prst="rect">
                <a:avLst/>
              </a:prstGeom>
              <a:blipFill rotWithShape="0">
                <a:blip r:embed="rId6"/>
                <a:stretch>
                  <a:fillRect t="-120270" r="-42972" b="-187838"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Picture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630" y="5081293"/>
            <a:ext cx="4187753" cy="1605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773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7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6410" y="635059"/>
            <a:ext cx="83235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400" dirty="0" smtClean="0">
                <a:solidFill>
                  <a:schemeClr val="bg1"/>
                </a:solidFill>
              </a:rPr>
              <a:t>METODOLOGIJA ANALIZE ADEKVATNOSTI SISTEMA PROIZVODNJE EES</a:t>
            </a:r>
            <a:endParaRPr lang="sr-Latn-ME" sz="24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6410" y="1634248"/>
            <a:ext cx="7901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ME" dirty="0" smtClean="0">
                <a:solidFill>
                  <a:schemeClr val="bg1"/>
                </a:solidFill>
              </a:rPr>
              <a:t>Procjena adekvatnosti sistema proizvodnje jednog ili više područja</a:t>
            </a:r>
            <a:endParaRPr lang="sr-Latn-ME" dirty="0">
              <a:solidFill>
                <a:schemeClr val="bg1"/>
              </a:solidFill>
            </a:endParaRPr>
          </a:p>
          <a:p>
            <a:endParaRPr lang="sr-Latn-ME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947" y="4047390"/>
            <a:ext cx="3490960" cy="2608189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476410" y="2702247"/>
            <a:ext cx="7901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ME" dirty="0" smtClean="0">
                <a:solidFill>
                  <a:schemeClr val="bg1"/>
                </a:solidFill>
              </a:rPr>
              <a:t>II korak – Superpozicija ukupnog kapaciteta sistema sa satnom krivom potrošnje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76409" y="3513318"/>
            <a:ext cx="8414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ME" dirty="0" smtClean="0">
                <a:solidFill>
                  <a:schemeClr val="bg1"/>
                </a:solidFill>
              </a:rPr>
              <a:t>III korak – Proračun pokazatelja pouzdanosti (LOLE, LOEE, LOLP, LOEP i dr.)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76410" y="2168175"/>
            <a:ext cx="7901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ME" dirty="0" smtClean="0">
                <a:solidFill>
                  <a:schemeClr val="bg1"/>
                </a:solidFill>
              </a:rPr>
              <a:t>I korak – Generisanje operativne istorije stanja elemenata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947" y="4042361"/>
            <a:ext cx="3503435" cy="261321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5504007" y="4042361"/>
                <a:ext cx="2060821" cy="6556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𝐿𝑂𝐿𝐸</m:t>
                      </m:r>
                      <m:r>
                        <a:rPr lang="sr-Latn-ME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ctrlPr>
                                <a:rPr lang="sr-Latn-ME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r-Latn-ME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sr-Latn-ME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sr-Latn-ME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sr-Latn-ME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ME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𝐿𝐿𝐷</m:t>
                                  </m:r>
                                </m:e>
                                <m:sub>
                                  <m:r>
                                    <a:rPr lang="sr-Latn-ME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r>
                            <a:rPr lang="sr-Latn-M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sr-Latn-ME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007" y="4042361"/>
                <a:ext cx="2060821" cy="65569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5504007" y="4857764"/>
                <a:ext cx="2112310" cy="6556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𝐿𝑂𝐸𝐸</m:t>
                      </m:r>
                      <m:r>
                        <a:rPr lang="sr-Latn-ME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ctrlPr>
                                <a:rPr lang="sr-Latn-ME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sr-Latn-ME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sr-Latn-ME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sr-Latn-ME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sr-Latn-ME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sr-Latn-ME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𝐸𝑁𝑆</m:t>
                                  </m:r>
                                </m:e>
                                <m:sub>
                                  <m:r>
                                    <a:rPr lang="sr-Latn-ME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r>
                            <a:rPr lang="sr-Latn-ME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sr-Latn-ME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007" y="4857764"/>
                <a:ext cx="2112310" cy="65569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M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0528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6410" y="635059"/>
            <a:ext cx="83235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400" dirty="0" smtClean="0">
                <a:solidFill>
                  <a:schemeClr val="bg1"/>
                </a:solidFill>
              </a:rPr>
              <a:t>PROCJENA ADEKVATNOSTI SISTEMA PROIZVODNJE U EES CRNE GORE</a:t>
            </a:r>
            <a:endParaRPr lang="sr-Latn-ME" sz="24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6410" y="1634248"/>
            <a:ext cx="7901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ME" dirty="0" smtClean="0">
                <a:solidFill>
                  <a:schemeClr val="bg1"/>
                </a:solidFill>
              </a:rPr>
              <a:t>Proizvodni kapaciteti u EES CG</a:t>
            </a:r>
            <a:endParaRPr lang="sr-Latn-ME" dirty="0">
              <a:solidFill>
                <a:schemeClr val="bg1"/>
              </a:solidFill>
            </a:endParaRPr>
          </a:p>
          <a:p>
            <a:endParaRPr lang="sr-Latn-ME" dirty="0">
              <a:solidFill>
                <a:schemeClr val="bg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849651"/>
              </p:ext>
            </p:extLst>
          </p:nvPr>
        </p:nvGraphicFramePr>
        <p:xfrm>
          <a:off x="860080" y="2101596"/>
          <a:ext cx="6488316" cy="69435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471595"/>
                <a:gridCol w="1853949"/>
                <a:gridCol w="2162772"/>
              </a:tblGrid>
              <a:tr h="340270">
                <a:tc>
                  <a:txBody>
                    <a:bodyPr/>
                    <a:lstStyle/>
                    <a:p>
                      <a:r>
                        <a:rPr lang="sr-Latn-ME" sz="1600" dirty="0" smtClean="0"/>
                        <a:t>HE Perućica</a:t>
                      </a:r>
                      <a:endParaRPr lang="sr-Latn-M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600" dirty="0" smtClean="0"/>
                        <a:t>HE Piva</a:t>
                      </a:r>
                      <a:endParaRPr lang="sr-Latn-M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600" dirty="0" smtClean="0"/>
                        <a:t>TE Pljevlja</a:t>
                      </a:r>
                      <a:endParaRPr lang="sr-Latn-ME" sz="1600" dirty="0"/>
                    </a:p>
                  </a:txBody>
                  <a:tcPr/>
                </a:tc>
              </a:tr>
              <a:tr h="354080">
                <a:tc>
                  <a:txBody>
                    <a:bodyPr/>
                    <a:lstStyle/>
                    <a:p>
                      <a:r>
                        <a:rPr lang="sr-Latn-ME" sz="1600" dirty="0" smtClean="0"/>
                        <a:t>5x38 MW;</a:t>
                      </a:r>
                      <a:r>
                        <a:rPr lang="sr-Latn-ME" sz="1600" baseline="0" dirty="0" smtClean="0"/>
                        <a:t> 2x58.5 MW</a:t>
                      </a:r>
                      <a:endParaRPr lang="sr-Latn-M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600" dirty="0" smtClean="0"/>
                        <a:t>3x114 MW</a:t>
                      </a:r>
                      <a:endParaRPr lang="sr-Latn-M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600" dirty="0" smtClean="0"/>
                        <a:t>225 MW</a:t>
                      </a:r>
                      <a:endParaRPr lang="sr-Latn-ME" sz="1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583" y="3587667"/>
            <a:ext cx="4079562" cy="296652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76410" y="3069885"/>
            <a:ext cx="7901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ME" dirty="0" smtClean="0">
                <a:solidFill>
                  <a:schemeClr val="bg1"/>
                </a:solidFill>
              </a:rPr>
              <a:t>Simulirane vrijednosti proizvodnih kapaciteta i snaga konzuma EES CG</a:t>
            </a:r>
            <a:endParaRPr lang="sr-Latn-ME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564" y="3585252"/>
            <a:ext cx="4082884" cy="2968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93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6410" y="635059"/>
            <a:ext cx="8323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400" dirty="0" smtClean="0">
                <a:solidFill>
                  <a:schemeClr val="bg1"/>
                </a:solidFill>
              </a:rPr>
              <a:t>REZULTATI</a:t>
            </a:r>
            <a:endParaRPr lang="sr-Latn-ME" sz="24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6410" y="1268184"/>
            <a:ext cx="7901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ME" dirty="0" smtClean="0">
                <a:solidFill>
                  <a:schemeClr val="bg1"/>
                </a:solidFill>
              </a:rPr>
              <a:t>Margina raspoloživog kapaciteta u simuliranoj godini</a:t>
            </a:r>
            <a:endParaRPr lang="sr-Latn-ME" dirty="0">
              <a:solidFill>
                <a:schemeClr val="bg1"/>
              </a:solidFill>
            </a:endParaRPr>
          </a:p>
          <a:p>
            <a:endParaRPr lang="sr-Latn-ME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6408" y="4856327"/>
            <a:ext cx="79014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ME" dirty="0" smtClean="0">
                <a:solidFill>
                  <a:schemeClr val="bg1"/>
                </a:solidFill>
              </a:rPr>
              <a:t>Dobijeni pokazatelji pouzdanosti</a:t>
            </a:r>
            <a:endParaRPr lang="sr-Latn-ME" dirty="0">
              <a:solidFill>
                <a:schemeClr val="bg1"/>
              </a:solidFill>
            </a:endParaRPr>
          </a:p>
          <a:p>
            <a:endParaRPr lang="sr-Latn-ME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4866" y="1775670"/>
            <a:ext cx="4086644" cy="2971672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432332"/>
              </p:ext>
            </p:extLst>
          </p:nvPr>
        </p:nvGraphicFramePr>
        <p:xfrm>
          <a:off x="476408" y="5330492"/>
          <a:ext cx="8323560" cy="125984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759796"/>
                <a:gridCol w="1113578"/>
                <a:gridCol w="1167895"/>
                <a:gridCol w="1231271"/>
                <a:gridCol w="1231272"/>
                <a:gridCol w="923453"/>
                <a:gridCol w="896295"/>
              </a:tblGrid>
              <a:tr h="370840">
                <a:tc>
                  <a:txBody>
                    <a:bodyPr/>
                    <a:lstStyle/>
                    <a:p>
                      <a:endParaRPr lang="sr-Latn-M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400" dirty="0" smtClean="0"/>
                        <a:t>LOLE (h/god)</a:t>
                      </a:r>
                      <a:endParaRPr lang="sr-Latn-M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400" dirty="0" smtClean="0"/>
                        <a:t>LOEE (GWh/god)</a:t>
                      </a:r>
                      <a:endParaRPr lang="sr-Latn-M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400" dirty="0" smtClean="0"/>
                        <a:t>EPNS (MW/god)</a:t>
                      </a:r>
                      <a:endParaRPr lang="sr-Latn-M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400" dirty="0" smtClean="0"/>
                        <a:t>XLOL (MW/god)</a:t>
                      </a:r>
                      <a:endParaRPr lang="sr-Latn-M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400" dirty="0" smtClean="0"/>
                        <a:t>LOLP</a:t>
                      </a:r>
                      <a:endParaRPr lang="sr-Latn-M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400" dirty="0" smtClean="0"/>
                        <a:t>LOEP</a:t>
                      </a:r>
                      <a:endParaRPr lang="sr-Latn-M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sz="1400" dirty="0" smtClean="0"/>
                        <a:t>Puni kapacitet</a:t>
                      </a:r>
                      <a:endParaRPr lang="sr-Latn-M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400" dirty="0" smtClean="0"/>
                        <a:t>1278</a:t>
                      </a:r>
                      <a:endParaRPr lang="sr-Latn-M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400" dirty="0" smtClean="0"/>
                        <a:t>116.30</a:t>
                      </a:r>
                      <a:endParaRPr lang="sr-Latn-M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400" dirty="0" smtClean="0"/>
                        <a:t>~14</a:t>
                      </a:r>
                      <a:endParaRPr lang="sr-Latn-M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400" dirty="0" smtClean="0"/>
                        <a:t>~91</a:t>
                      </a:r>
                      <a:endParaRPr lang="sr-Latn-M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400" dirty="0" smtClean="0"/>
                        <a:t>0.146</a:t>
                      </a:r>
                      <a:endParaRPr lang="sr-Latn-M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400" dirty="0" smtClean="0"/>
                        <a:t>0.035</a:t>
                      </a:r>
                      <a:endParaRPr lang="sr-Latn-ME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ME" sz="1400" dirty="0" smtClean="0"/>
                        <a:t>Smanjeni kapacitet</a:t>
                      </a:r>
                      <a:endParaRPr lang="sr-Latn-M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400" dirty="0" smtClean="0"/>
                        <a:t>1614</a:t>
                      </a:r>
                      <a:endParaRPr lang="sr-Latn-M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400" dirty="0" smtClean="0"/>
                        <a:t>160</a:t>
                      </a:r>
                      <a:endParaRPr lang="sr-Latn-M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400" dirty="0" smtClean="0"/>
                        <a:t>~19</a:t>
                      </a:r>
                      <a:endParaRPr lang="sr-Latn-M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400" dirty="0" smtClean="0"/>
                        <a:t>~99</a:t>
                      </a:r>
                      <a:endParaRPr lang="sr-Latn-M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400" dirty="0" smtClean="0"/>
                        <a:t>0.184</a:t>
                      </a:r>
                      <a:endParaRPr lang="sr-Latn-M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ME" sz="1400" dirty="0" smtClean="0"/>
                        <a:t>0.048</a:t>
                      </a:r>
                      <a:endParaRPr lang="sr-Latn-ME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952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6410" y="635059"/>
            <a:ext cx="83235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400" dirty="0" smtClean="0">
                <a:solidFill>
                  <a:schemeClr val="bg1"/>
                </a:solidFill>
              </a:rPr>
              <a:t>PITANJA ZA DISKUSIJU</a:t>
            </a:r>
            <a:endParaRPr lang="sr-Latn-ME" sz="24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6410" y="2204616"/>
            <a:ext cx="790147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ME" sz="2000" dirty="0" smtClean="0">
                <a:solidFill>
                  <a:schemeClr val="bg1"/>
                </a:solidFill>
              </a:rPr>
              <a:t>Da li je izvršeno poređenje dobijenih rezultata primjenom Monte Karlo simulacije sa rezultatima dobijenim primjenom neke druge metode?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r-Latn-ME" sz="20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ME" sz="2000" dirty="0" smtClean="0">
                <a:solidFill>
                  <a:schemeClr val="bg1"/>
                </a:solidFill>
              </a:rPr>
              <a:t>Koliko je potrebno vrijeme izvršavanja ovakvih proračuna primjenom Monte Karlo simulacije?</a:t>
            </a:r>
            <a:endParaRPr lang="sr-Latn-ME" sz="2000" dirty="0">
              <a:solidFill>
                <a:schemeClr val="bg1"/>
              </a:solidFill>
            </a:endParaRPr>
          </a:p>
          <a:p>
            <a:endParaRPr lang="sr-Latn-M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99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929546"/>
            <a:ext cx="914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3000" dirty="0" smtClean="0">
                <a:solidFill>
                  <a:schemeClr val="bg1"/>
                </a:solidFill>
              </a:rPr>
              <a:t>HVALA NA PAŽNJI!</a:t>
            </a:r>
            <a:endParaRPr lang="sr-Latn-ME" sz="3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36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CIGREglobalEd1">
      <a:dk1>
        <a:sysClr val="windowText" lastClr="000000"/>
      </a:dk1>
      <a:lt1>
        <a:sysClr val="window" lastClr="FFFFFF"/>
      </a:lt1>
      <a:dk2>
        <a:srgbClr val="7F7F7F"/>
      </a:dk2>
      <a:lt2>
        <a:srgbClr val="DEDDD7"/>
      </a:lt2>
      <a:accent1>
        <a:srgbClr val="007E4F"/>
      </a:accent1>
      <a:accent2>
        <a:srgbClr val="41AD49"/>
      </a:accent2>
      <a:accent3>
        <a:srgbClr val="F2672D"/>
      </a:accent3>
      <a:accent4>
        <a:srgbClr val="523E6C"/>
      </a:accent4>
      <a:accent5>
        <a:srgbClr val="0FB3BD"/>
      </a:accent5>
      <a:accent6>
        <a:srgbClr val="DC1A5C"/>
      </a:accent6>
      <a:hlink>
        <a:srgbClr val="11668F"/>
      </a:hlink>
      <a:folHlink>
        <a:srgbClr val="11668F"/>
      </a:folHlink>
    </a:clrScheme>
    <a:fontScheme name="Custom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GREglobal4_3_Ed1Aug18v2.1.potx" id="{B3074300-03B5-411B-B571-1A479F7BA1FD}" vid="{0199AF4D-BD84-46D3-8414-A7A921CD42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4431</TotalTime>
  <Words>341</Words>
  <Application>Microsoft Office PowerPoint</Application>
  <PresentationFormat>On-screen Show (4:3)</PresentationFormat>
  <Paragraphs>88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 Math</vt:lpstr>
      <vt:lpstr>Courier New</vt:lpstr>
      <vt:lpstr>Thème Office</vt:lpstr>
      <vt:lpstr>PROCJENA ADEKVATNOSTI SISTEMA PROIZVODNJE MONTE KARLO METODOM SA PRIMJEROM NA EES CRNE GORE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Hakima ABDELLAOUI</dc:creator>
  <cp:lastModifiedBy>Branko Bojic</cp:lastModifiedBy>
  <cp:revision>52</cp:revision>
  <dcterms:created xsi:type="dcterms:W3CDTF">2018-08-21T10:05:07Z</dcterms:created>
  <dcterms:modified xsi:type="dcterms:W3CDTF">2019-05-06T08:40:52Z</dcterms:modified>
</cp:coreProperties>
</file>