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6/05/2019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6/05/2019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4C6E0-D6AA-4C96-836C-B12EBD6499B1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2298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4C6E0-D6AA-4C96-836C-B12EBD6499B1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3595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4C6E0-D6AA-4C96-836C-B12EBD6499B1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8812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4C6E0-D6AA-4C96-836C-B12EBD6499B1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5238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4C6E0-D6AA-4C96-836C-B12EBD6499B1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4506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4C6E0-D6AA-4C96-836C-B12EBD6499B1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9565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4C6E0-D6AA-4C96-836C-B12EBD6499B1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63236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4C6E0-D6AA-4C96-836C-B12EBD6499B1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3624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7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2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0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8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5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capti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83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13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Heading and bulle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5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49" r:id="rId3"/>
    <p:sldLayoutId id="2147483675" r:id="rId4"/>
    <p:sldLayoutId id="2147483662" r:id="rId5"/>
    <p:sldLayoutId id="2147483674" r:id="rId6"/>
    <p:sldLayoutId id="2147483660" r:id="rId7"/>
    <p:sldLayoutId id="2147483661" r:id="rId8"/>
    <p:sldLayoutId id="2147483654" r:id="rId9"/>
    <p:sldLayoutId id="2147483663" r:id="rId10"/>
    <p:sldLayoutId id="2147483664" r:id="rId11"/>
    <p:sldLayoutId id="2147483673" r:id="rId12"/>
    <p:sldLayoutId id="2147483655" r:id="rId13"/>
    <p:sldLayoutId id="2147483657" r:id="rId14"/>
    <p:sldLayoutId id="2147483670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481514"/>
            <a:ext cx="6858000" cy="1764194"/>
          </a:xfrm>
        </p:spPr>
        <p:txBody>
          <a:bodyPr>
            <a:normAutofit/>
          </a:bodyPr>
          <a:lstStyle/>
          <a:p>
            <a:r>
              <a:rPr lang="sr-Latn-ME" sz="3000" dirty="0" smtClean="0"/>
              <a:t>PROCJENA ADEKVATNOSTI SISTEMA PROIZVODNJE MONTE KARLO METODOM SA PRIMJEROM NA EES CRNE GORE</a:t>
            </a:r>
            <a:endParaRPr lang="en-NZ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0EF756-2813-4C92-852F-C68BE5F81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89406"/>
            <a:ext cx="6858000" cy="1153297"/>
          </a:xfrm>
        </p:spPr>
        <p:txBody>
          <a:bodyPr>
            <a:normAutofit/>
          </a:bodyPr>
          <a:lstStyle/>
          <a:p>
            <a:r>
              <a:rPr lang="sr-Latn-ME" sz="2000" dirty="0" smtClean="0"/>
              <a:t>Branislav Bojić, spec. sci. el.</a:t>
            </a:r>
          </a:p>
          <a:p>
            <a:r>
              <a:rPr lang="sr-Latn-ME" sz="2000" dirty="0" smtClean="0"/>
              <a:t>Prof. dr Vladan Radulović</a:t>
            </a:r>
          </a:p>
          <a:p>
            <a:endParaRPr lang="en-NZ" sz="22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EC0EF756-2813-4C92-852F-C68BE5F816AC}"/>
              </a:ext>
            </a:extLst>
          </p:cNvPr>
          <p:cNvSpPr txBox="1">
            <a:spLocks/>
          </p:cNvSpPr>
          <p:nvPr/>
        </p:nvSpPr>
        <p:spPr>
          <a:xfrm>
            <a:off x="313039" y="5931243"/>
            <a:ext cx="2537254" cy="340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ME" sz="1800" dirty="0" smtClean="0"/>
              <a:t>Bečići, Maj 2019.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410" y="635059"/>
            <a:ext cx="7452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400" dirty="0" smtClean="0">
                <a:solidFill>
                  <a:schemeClr val="bg1"/>
                </a:solidFill>
              </a:rPr>
              <a:t>POJAM POUZDANOSTI EES</a:t>
            </a:r>
            <a:endParaRPr lang="sr-Latn-ME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410" y="1316293"/>
            <a:ext cx="7901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dirty="0" smtClean="0">
                <a:solidFill>
                  <a:schemeClr val="bg1"/>
                </a:solidFill>
              </a:rPr>
              <a:t>Sposobnost elementa da obavlja predviđene funkcije u toku određenog vremenskog intervala pod zadatim spoljašnjim uslovima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528651" y="2478709"/>
            <a:ext cx="4348578" cy="36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Pouzdanost EES</a:t>
            </a:r>
            <a:endParaRPr lang="sr-Latn-ME" dirty="0"/>
          </a:p>
        </p:txBody>
      </p:sp>
      <p:sp>
        <p:nvSpPr>
          <p:cNvPr id="13" name="TextBox 12"/>
          <p:cNvSpPr txBox="1"/>
          <p:nvPr/>
        </p:nvSpPr>
        <p:spPr>
          <a:xfrm>
            <a:off x="476410" y="4218450"/>
            <a:ext cx="7901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dirty="0" smtClean="0">
                <a:solidFill>
                  <a:schemeClr val="bg1"/>
                </a:solidFill>
              </a:rPr>
              <a:t>Hijerarhijski nivoi</a:t>
            </a:r>
            <a:endParaRPr lang="sr-Latn-ME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528648" y="3124626"/>
            <a:ext cx="2034000" cy="36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1600" dirty="0" smtClean="0"/>
              <a:t>Adekvatnost EES</a:t>
            </a:r>
            <a:endParaRPr lang="sr-Latn-ME" sz="1600" dirty="0"/>
          </a:p>
        </p:txBody>
      </p:sp>
      <p:sp>
        <p:nvSpPr>
          <p:cNvPr id="19" name="Rounded Rectangle 18"/>
          <p:cNvSpPr/>
          <p:nvPr/>
        </p:nvSpPr>
        <p:spPr>
          <a:xfrm>
            <a:off x="4844537" y="3124626"/>
            <a:ext cx="2034000" cy="36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1600" dirty="0" smtClean="0"/>
              <a:t>Sigurnost EES</a:t>
            </a:r>
            <a:endParaRPr lang="sr-Latn-ME" sz="1600" dirty="0"/>
          </a:p>
        </p:txBody>
      </p:sp>
      <p:sp>
        <p:nvSpPr>
          <p:cNvPr id="20" name="Rounded Rectangle 19"/>
          <p:cNvSpPr/>
          <p:nvPr/>
        </p:nvSpPr>
        <p:spPr>
          <a:xfrm>
            <a:off x="2528648" y="3770543"/>
            <a:ext cx="2034000" cy="36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1400" dirty="0" smtClean="0"/>
              <a:t>Statička pouzdanost</a:t>
            </a:r>
            <a:endParaRPr lang="sr-Latn-ME" sz="1400" dirty="0"/>
          </a:p>
        </p:txBody>
      </p:sp>
      <p:sp>
        <p:nvSpPr>
          <p:cNvPr id="21" name="Rounded Rectangle 20"/>
          <p:cNvSpPr/>
          <p:nvPr/>
        </p:nvSpPr>
        <p:spPr>
          <a:xfrm>
            <a:off x="4844537" y="3770022"/>
            <a:ext cx="2032692" cy="36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1400" dirty="0" smtClean="0"/>
              <a:t>Dinamička pouzdanost</a:t>
            </a:r>
            <a:endParaRPr lang="sr-Latn-ME" sz="1400" dirty="0"/>
          </a:p>
        </p:txBody>
      </p:sp>
      <p:sp>
        <p:nvSpPr>
          <p:cNvPr id="23" name="Down Arrow 22"/>
          <p:cNvSpPr/>
          <p:nvPr/>
        </p:nvSpPr>
        <p:spPr>
          <a:xfrm>
            <a:off x="3456083" y="3488198"/>
            <a:ext cx="220465" cy="276883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24" name="Down Arrow 23"/>
          <p:cNvSpPr/>
          <p:nvPr/>
        </p:nvSpPr>
        <p:spPr>
          <a:xfrm>
            <a:off x="3456083" y="2838709"/>
            <a:ext cx="220465" cy="28234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25" name="Down Arrow 24"/>
          <p:cNvSpPr/>
          <p:nvPr/>
        </p:nvSpPr>
        <p:spPr>
          <a:xfrm>
            <a:off x="5749158" y="2839645"/>
            <a:ext cx="220465" cy="28669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26" name="Down Arrow 25"/>
          <p:cNvSpPr/>
          <p:nvPr/>
        </p:nvSpPr>
        <p:spPr>
          <a:xfrm>
            <a:off x="5749158" y="3490342"/>
            <a:ext cx="220465" cy="27253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27" name="Rounded Rectangle 26"/>
          <p:cNvSpPr/>
          <p:nvPr/>
        </p:nvSpPr>
        <p:spPr>
          <a:xfrm>
            <a:off x="2744089" y="4808217"/>
            <a:ext cx="2268000" cy="360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600" dirty="0" smtClean="0"/>
              <a:t>Podsistem proizvodnje</a:t>
            </a:r>
            <a:endParaRPr lang="sr-Latn-ME" sz="1600" dirty="0"/>
          </a:p>
        </p:txBody>
      </p:sp>
      <p:sp>
        <p:nvSpPr>
          <p:cNvPr id="28" name="Rounded Rectangle 27"/>
          <p:cNvSpPr/>
          <p:nvPr/>
        </p:nvSpPr>
        <p:spPr>
          <a:xfrm>
            <a:off x="2744089" y="5382031"/>
            <a:ext cx="2268000" cy="360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600" dirty="0" smtClean="0"/>
              <a:t>Podsistem prenosa</a:t>
            </a:r>
            <a:endParaRPr lang="sr-Latn-ME" sz="1600" dirty="0"/>
          </a:p>
        </p:txBody>
      </p:sp>
      <p:sp>
        <p:nvSpPr>
          <p:cNvPr id="29" name="Rounded Rectangle 28"/>
          <p:cNvSpPr/>
          <p:nvPr/>
        </p:nvSpPr>
        <p:spPr>
          <a:xfrm>
            <a:off x="2742801" y="5989771"/>
            <a:ext cx="2268000" cy="360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600" dirty="0" smtClean="0"/>
              <a:t>Podsistem distribucije</a:t>
            </a:r>
            <a:endParaRPr lang="sr-Latn-ME" sz="1600" dirty="0"/>
          </a:p>
        </p:txBody>
      </p:sp>
      <p:sp>
        <p:nvSpPr>
          <p:cNvPr id="30" name="Rectangle 29"/>
          <p:cNvSpPr/>
          <p:nvPr/>
        </p:nvSpPr>
        <p:spPr>
          <a:xfrm>
            <a:off x="2642151" y="4745924"/>
            <a:ext cx="2458890" cy="1063847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31" name="Rectangle 30"/>
          <p:cNvSpPr/>
          <p:nvPr/>
        </p:nvSpPr>
        <p:spPr>
          <a:xfrm>
            <a:off x="2573084" y="4657072"/>
            <a:ext cx="2607433" cy="1807080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32" name="TextBox 31"/>
          <p:cNvSpPr txBox="1"/>
          <p:nvPr/>
        </p:nvSpPr>
        <p:spPr>
          <a:xfrm>
            <a:off x="5812022" y="4806062"/>
            <a:ext cx="70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>
                <a:solidFill>
                  <a:schemeClr val="bg1"/>
                </a:solidFill>
              </a:rPr>
              <a:t>HN 1</a:t>
            </a:r>
            <a:endParaRPr lang="sr-Latn-ME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08502" y="5414257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dirty="0">
                <a:solidFill>
                  <a:schemeClr val="bg1"/>
                </a:solidFill>
              </a:rPr>
              <a:t>HN </a:t>
            </a:r>
            <a:r>
              <a:rPr lang="sr-Latn-ME" dirty="0" smtClean="0">
                <a:solidFill>
                  <a:schemeClr val="bg1"/>
                </a:solidFill>
              </a:rPr>
              <a:t>2</a:t>
            </a:r>
            <a:endParaRPr lang="sr-Latn-ME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808502" y="5998899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dirty="0">
                <a:solidFill>
                  <a:schemeClr val="bg1"/>
                </a:solidFill>
              </a:rPr>
              <a:t>HN </a:t>
            </a:r>
            <a:r>
              <a:rPr lang="sr-Latn-ME" dirty="0" smtClean="0">
                <a:solidFill>
                  <a:schemeClr val="bg1"/>
                </a:solidFill>
              </a:rPr>
              <a:t>3</a:t>
            </a:r>
            <a:endParaRPr lang="sr-Latn-ME" dirty="0">
              <a:solidFill>
                <a:schemeClr val="bg1"/>
              </a:solidFill>
            </a:endParaRPr>
          </a:p>
        </p:txBody>
      </p:sp>
      <p:cxnSp>
        <p:nvCxnSpPr>
          <p:cNvPr id="36" name="Straight Arrow Connector 35"/>
          <p:cNvCxnSpPr>
            <a:stCxn id="27" idx="3"/>
            <a:endCxn id="32" idx="1"/>
          </p:cNvCxnSpPr>
          <p:nvPr/>
        </p:nvCxnSpPr>
        <p:spPr>
          <a:xfrm>
            <a:off x="5012089" y="4988217"/>
            <a:ext cx="799933" cy="251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3" idx="1"/>
          </p:cNvCxnSpPr>
          <p:nvPr/>
        </p:nvCxnSpPr>
        <p:spPr>
          <a:xfrm>
            <a:off x="5101041" y="5598923"/>
            <a:ext cx="707461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4" idx="1"/>
          </p:cNvCxnSpPr>
          <p:nvPr/>
        </p:nvCxnSpPr>
        <p:spPr>
          <a:xfrm>
            <a:off x="5180517" y="6176865"/>
            <a:ext cx="627985" cy="670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76410" y="2034617"/>
            <a:ext cx="7901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dirty="0" smtClean="0">
                <a:solidFill>
                  <a:schemeClr val="bg1"/>
                </a:solidFill>
              </a:rPr>
              <a:t>Podjela pouzdanosti</a:t>
            </a:r>
            <a:endParaRPr lang="sr-Latn-M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87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410" y="635059"/>
            <a:ext cx="8083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400" dirty="0" smtClean="0">
                <a:solidFill>
                  <a:schemeClr val="bg1"/>
                </a:solidFill>
              </a:rPr>
              <a:t>MONTE KARLO METODA ANALIZE POUZDANOSTI EES</a:t>
            </a:r>
            <a:endParaRPr lang="sr-Latn-ME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410" y="1331661"/>
            <a:ext cx="79014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dirty="0" smtClean="0">
                <a:solidFill>
                  <a:schemeClr val="bg1"/>
                </a:solidFill>
              </a:rPr>
              <a:t>Analitičke i metode simulacije (Monte Karlo metoda)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ME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dirty="0">
                <a:solidFill>
                  <a:schemeClr val="bg1"/>
                </a:solidFill>
              </a:rPr>
              <a:t>S</a:t>
            </a:r>
            <a:r>
              <a:rPr lang="sr-Latn-ME" dirty="0" smtClean="0">
                <a:solidFill>
                  <a:schemeClr val="bg1"/>
                </a:solidFill>
              </a:rPr>
              <a:t>imulacija bazirana na generisanju ravnomjerno raspoređenih slučajnih brojeva i njihovoj konverziji u eksponencijalnu raspodjelu vjerovatnoće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ME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dirty="0" smtClean="0">
                <a:solidFill>
                  <a:schemeClr val="bg1"/>
                </a:solidFill>
              </a:rPr>
              <a:t>Veliki broj simulacija u cilju konvergencije procjenjenih vrijednosti</a:t>
            </a:r>
          </a:p>
          <a:p>
            <a:endParaRPr lang="sr-Latn-ME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dirty="0" smtClean="0">
                <a:solidFill>
                  <a:schemeClr val="bg1"/>
                </a:solidFill>
              </a:rPr>
              <a:t>Slučajna (nesekvencijalna) i sekvencijalna simulacija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41884" y="5330485"/>
                <a:ext cx="23961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𝑇𝑇𝐹</m:t>
                      </m:r>
                      <m:r>
                        <a:rPr lang="sr-Latn-ME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sr-Latn-ME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𝑀𝑇𝑇𝐹</m:t>
                      </m:r>
                      <m:r>
                        <a:rPr lang="sr-Latn-ME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ME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𝑙𝑛</m:t>
                      </m:r>
                      <m:sSub>
                        <m:sSubPr>
                          <m:ctrlPr>
                            <a:rPr lang="sr-Latn-ME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ME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ME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r-Latn-ME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884" y="5330485"/>
                <a:ext cx="2396169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3557813" y="5330485"/>
                <a:ext cx="23961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𝑇𝑇𝑅</m:t>
                      </m:r>
                      <m:r>
                        <a:rPr lang="sr-Latn-ME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sr-Latn-ME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𝑀𝑇𝑇𝑅</m:t>
                      </m:r>
                      <m:r>
                        <a:rPr lang="sr-Latn-ME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ME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𝑙𝑛</m:t>
                      </m:r>
                      <m:sSub>
                        <m:sSubPr>
                          <m:ctrlPr>
                            <a:rPr lang="sr-Latn-ME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ME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M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r-Latn-ME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813" y="5330485"/>
                <a:ext cx="2396169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le 1"/>
          <p:cNvSpPr/>
          <p:nvPr/>
        </p:nvSpPr>
        <p:spPr>
          <a:xfrm>
            <a:off x="741884" y="3860667"/>
            <a:ext cx="2340000" cy="36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1400" dirty="0" smtClean="0"/>
              <a:t>Nesekvencijalna simulacija</a:t>
            </a:r>
            <a:endParaRPr lang="sr-Latn-ME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4956397" y="3860667"/>
            <a:ext cx="2340000" cy="36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1400" dirty="0" smtClean="0"/>
              <a:t>Sekvencijalna simulacija</a:t>
            </a:r>
            <a:endParaRPr lang="sr-Latn-ME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741884" y="4500611"/>
            <a:ext cx="2340000" cy="36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1400" dirty="0" smtClean="0"/>
              <a:t>Simulacija stanja sistema</a:t>
            </a:r>
            <a:endParaRPr lang="sr-Latn-ME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3676824" y="4500611"/>
            <a:ext cx="2340000" cy="36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1400" dirty="0" smtClean="0"/>
              <a:t>Simulacija trajanja stanja</a:t>
            </a:r>
            <a:endParaRPr lang="sr-Latn-ME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6220013" y="4500611"/>
            <a:ext cx="2340000" cy="36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1400" dirty="0" smtClean="0"/>
              <a:t>Simulacija prelaza stanja</a:t>
            </a:r>
            <a:endParaRPr lang="sr-Latn-ME" sz="1400" dirty="0"/>
          </a:p>
        </p:txBody>
      </p:sp>
      <p:sp>
        <p:nvSpPr>
          <p:cNvPr id="3" name="Down Arrow 2"/>
          <p:cNvSpPr/>
          <p:nvPr/>
        </p:nvSpPr>
        <p:spPr>
          <a:xfrm>
            <a:off x="1810289" y="4220667"/>
            <a:ext cx="203189" cy="27994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12" name="Down Arrow 11"/>
          <p:cNvSpPr/>
          <p:nvPr/>
        </p:nvSpPr>
        <p:spPr>
          <a:xfrm>
            <a:off x="5407383" y="4220667"/>
            <a:ext cx="203189" cy="27994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13" name="Down Arrow 12"/>
          <p:cNvSpPr/>
          <p:nvPr/>
        </p:nvSpPr>
        <p:spPr>
          <a:xfrm>
            <a:off x="6672884" y="4220667"/>
            <a:ext cx="203189" cy="27994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41884" y="5981980"/>
                <a:ext cx="1503745" cy="4599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𝑀𝑇𝑇𝐹</m:t>
                      </m:r>
                      <m:r>
                        <a:rPr lang="sr-Latn-ME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sr-Latn-ME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λ</m:t>
                          </m:r>
                        </m:den>
                      </m:f>
                    </m:oMath>
                  </m:oMathPara>
                </a14:m>
                <a:endParaRPr lang="sr-Latn-ME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884" y="5981980"/>
                <a:ext cx="1503745" cy="459934"/>
              </a:xfrm>
              <a:prstGeom prst="rect">
                <a:avLst/>
              </a:prstGeom>
              <a:blipFill rotWithShape="0">
                <a:blip r:embed="rId5"/>
                <a:stretch>
                  <a:fillRect t="-117105" r="-44715" b="-180263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557813" y="5987013"/>
                <a:ext cx="1522275" cy="4498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𝑀𝑇𝑇𝑅</m:t>
                      </m:r>
                      <m:r>
                        <a:rPr lang="sr-Latn-ME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sr-Latn-ME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μ</m:t>
                          </m:r>
                        </m:den>
                      </m:f>
                    </m:oMath>
                  </m:oMathPara>
                </a14:m>
                <a:endParaRPr lang="sr-Latn-ME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813" y="5987013"/>
                <a:ext cx="1522275" cy="449867"/>
              </a:xfrm>
              <a:prstGeom prst="rect">
                <a:avLst/>
              </a:prstGeom>
              <a:blipFill rotWithShape="0">
                <a:blip r:embed="rId6"/>
                <a:stretch>
                  <a:fillRect t="-120270" r="-42972" b="-187838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630" y="5081293"/>
            <a:ext cx="4187753" cy="160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77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7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410" y="635059"/>
            <a:ext cx="8323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400" dirty="0" smtClean="0">
                <a:solidFill>
                  <a:schemeClr val="bg1"/>
                </a:solidFill>
              </a:rPr>
              <a:t>METODOLOGIJA ANALIZE ADEKVATNOSTI SISTEMA PROIZVODNJE EES</a:t>
            </a:r>
            <a:endParaRPr lang="sr-Latn-ME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410" y="1634248"/>
            <a:ext cx="7901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dirty="0" smtClean="0">
                <a:solidFill>
                  <a:schemeClr val="bg1"/>
                </a:solidFill>
              </a:rPr>
              <a:t>Procjena adekvatnosti sistema proizvodnje jednog ili više područja</a:t>
            </a:r>
            <a:endParaRPr lang="sr-Latn-ME" dirty="0">
              <a:solidFill>
                <a:schemeClr val="bg1"/>
              </a:solidFill>
            </a:endParaRPr>
          </a:p>
          <a:p>
            <a:endParaRPr lang="sr-Latn-ME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47" y="4047390"/>
            <a:ext cx="3490960" cy="260818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76410" y="2702247"/>
            <a:ext cx="7901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dirty="0" smtClean="0">
                <a:solidFill>
                  <a:schemeClr val="bg1"/>
                </a:solidFill>
              </a:rPr>
              <a:t>II korak – Superpozicija ukupnog kapaciteta sistema sa satnom krivom potrošnje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6409" y="3513318"/>
            <a:ext cx="8414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dirty="0" smtClean="0">
                <a:solidFill>
                  <a:schemeClr val="bg1"/>
                </a:solidFill>
              </a:rPr>
              <a:t>III korak – Proračun pokazatelja pouzdanosti (LOLE, LOEE, LOLP, LOEP i dr.)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6410" y="2168175"/>
            <a:ext cx="7901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dirty="0" smtClean="0">
                <a:solidFill>
                  <a:schemeClr val="bg1"/>
                </a:solidFill>
              </a:rPr>
              <a:t>I korak – Generisanje operativne istorije stanja elemenata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47" y="4042361"/>
            <a:ext cx="3503435" cy="26132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504007" y="4042361"/>
                <a:ext cx="2060821" cy="6556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𝐿𝑂𝐿𝐸</m:t>
                      </m:r>
                      <m:r>
                        <a:rPr lang="sr-Latn-ME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sr-Latn-ME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r-Latn-ME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sr-Latn-ME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sr-Latn-ME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sr-Latn-ME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ME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𝐿𝐿𝐷</m:t>
                                  </m:r>
                                </m:e>
                                <m:sub>
                                  <m:r>
                                    <a:rPr lang="sr-Latn-ME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sr-Latn-M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sr-Latn-ME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007" y="4042361"/>
                <a:ext cx="2060821" cy="6556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504007" y="4857764"/>
                <a:ext cx="2112310" cy="6556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𝐿𝑂𝐸𝐸</m:t>
                      </m:r>
                      <m:r>
                        <a:rPr lang="sr-Latn-ME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sr-Latn-ME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r-Latn-ME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sr-Latn-ME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sr-Latn-ME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sr-Latn-ME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ME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𝐸𝑁𝑆</m:t>
                                  </m:r>
                                </m:e>
                                <m:sub>
                                  <m:r>
                                    <a:rPr lang="sr-Latn-ME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sr-Latn-M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sr-Latn-ME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007" y="4857764"/>
                <a:ext cx="2112310" cy="65569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052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410" y="635059"/>
            <a:ext cx="8323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400" dirty="0" smtClean="0">
                <a:solidFill>
                  <a:schemeClr val="bg1"/>
                </a:solidFill>
              </a:rPr>
              <a:t>PROCJENA ADEKVATNOSTI SISTEMA PROIZVODNJE U EES CRNE GORE</a:t>
            </a:r>
            <a:endParaRPr lang="sr-Latn-ME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410" y="1634248"/>
            <a:ext cx="7901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dirty="0" smtClean="0">
                <a:solidFill>
                  <a:schemeClr val="bg1"/>
                </a:solidFill>
              </a:rPr>
              <a:t>Proizvodni kapaciteti u EES CG</a:t>
            </a:r>
            <a:endParaRPr lang="sr-Latn-ME" dirty="0">
              <a:solidFill>
                <a:schemeClr val="bg1"/>
              </a:solidFill>
            </a:endParaRPr>
          </a:p>
          <a:p>
            <a:endParaRPr lang="sr-Latn-ME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849651"/>
              </p:ext>
            </p:extLst>
          </p:nvPr>
        </p:nvGraphicFramePr>
        <p:xfrm>
          <a:off x="860080" y="2101596"/>
          <a:ext cx="6488316" cy="69435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71595"/>
                <a:gridCol w="1853949"/>
                <a:gridCol w="2162772"/>
              </a:tblGrid>
              <a:tr h="340270">
                <a:tc>
                  <a:txBody>
                    <a:bodyPr/>
                    <a:lstStyle/>
                    <a:p>
                      <a:r>
                        <a:rPr lang="sr-Latn-ME" sz="1600" dirty="0" smtClean="0"/>
                        <a:t>HE Perućica</a:t>
                      </a:r>
                      <a:endParaRPr lang="sr-Latn-M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600" dirty="0" smtClean="0"/>
                        <a:t>HE Piva</a:t>
                      </a:r>
                      <a:endParaRPr lang="sr-Latn-M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600" dirty="0" smtClean="0"/>
                        <a:t>TE Pljevlja</a:t>
                      </a:r>
                      <a:endParaRPr lang="sr-Latn-ME" sz="1600" dirty="0"/>
                    </a:p>
                  </a:txBody>
                  <a:tcPr/>
                </a:tc>
              </a:tr>
              <a:tr h="354080">
                <a:tc>
                  <a:txBody>
                    <a:bodyPr/>
                    <a:lstStyle/>
                    <a:p>
                      <a:r>
                        <a:rPr lang="sr-Latn-ME" sz="1600" dirty="0" smtClean="0"/>
                        <a:t>5x38 MW;</a:t>
                      </a:r>
                      <a:r>
                        <a:rPr lang="sr-Latn-ME" sz="1600" baseline="0" dirty="0" smtClean="0"/>
                        <a:t> 2x58.5 MW</a:t>
                      </a:r>
                      <a:endParaRPr lang="sr-Latn-M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600" dirty="0" smtClean="0"/>
                        <a:t>3x114 MW</a:t>
                      </a:r>
                      <a:endParaRPr lang="sr-Latn-M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600" dirty="0" smtClean="0"/>
                        <a:t>225 MW</a:t>
                      </a:r>
                      <a:endParaRPr lang="sr-Latn-ME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83" y="3587667"/>
            <a:ext cx="4079562" cy="296652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6410" y="3069885"/>
            <a:ext cx="7901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dirty="0" smtClean="0">
                <a:solidFill>
                  <a:schemeClr val="bg1"/>
                </a:solidFill>
              </a:rPr>
              <a:t>Simulirane vrijednosti proizvodnih kapaciteta i snaga konzuma EES CG</a:t>
            </a:r>
            <a:endParaRPr lang="sr-Latn-ME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564" y="3585252"/>
            <a:ext cx="4082884" cy="296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3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410" y="635059"/>
            <a:ext cx="8323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400" dirty="0" smtClean="0">
                <a:solidFill>
                  <a:schemeClr val="bg1"/>
                </a:solidFill>
              </a:rPr>
              <a:t>REZULTATI</a:t>
            </a:r>
            <a:endParaRPr lang="sr-Latn-ME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410" y="1268184"/>
            <a:ext cx="7901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dirty="0" smtClean="0">
                <a:solidFill>
                  <a:schemeClr val="bg1"/>
                </a:solidFill>
              </a:rPr>
              <a:t>Margina raspoloživog kapaciteta u simuliranoj godini</a:t>
            </a:r>
            <a:endParaRPr lang="sr-Latn-ME" dirty="0">
              <a:solidFill>
                <a:schemeClr val="bg1"/>
              </a:solidFill>
            </a:endParaRPr>
          </a:p>
          <a:p>
            <a:endParaRPr lang="sr-Latn-ME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6408" y="4856327"/>
            <a:ext cx="7901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dirty="0" smtClean="0">
                <a:solidFill>
                  <a:schemeClr val="bg1"/>
                </a:solidFill>
              </a:rPr>
              <a:t>Dobijeni pokazatelji pouzdanosti</a:t>
            </a:r>
            <a:endParaRPr lang="sr-Latn-ME" dirty="0">
              <a:solidFill>
                <a:schemeClr val="bg1"/>
              </a:solidFill>
            </a:endParaRPr>
          </a:p>
          <a:p>
            <a:endParaRPr lang="sr-Latn-ME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866" y="1775670"/>
            <a:ext cx="4086644" cy="2971672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432332"/>
              </p:ext>
            </p:extLst>
          </p:nvPr>
        </p:nvGraphicFramePr>
        <p:xfrm>
          <a:off x="476408" y="5330492"/>
          <a:ext cx="8323560" cy="1259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59796"/>
                <a:gridCol w="1113578"/>
                <a:gridCol w="1167895"/>
                <a:gridCol w="1231271"/>
                <a:gridCol w="1231272"/>
                <a:gridCol w="923453"/>
                <a:gridCol w="896295"/>
              </a:tblGrid>
              <a:tr h="370840">
                <a:tc>
                  <a:txBody>
                    <a:bodyPr/>
                    <a:lstStyle/>
                    <a:p>
                      <a:endParaRPr lang="sr-Latn-M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LOLE (h/god)</a:t>
                      </a:r>
                      <a:endParaRPr lang="sr-Latn-M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LOEE (GWh/god)</a:t>
                      </a:r>
                      <a:endParaRPr lang="sr-Latn-M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EPNS (MW/god)</a:t>
                      </a:r>
                      <a:endParaRPr lang="sr-Latn-M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XLOL (MW/god)</a:t>
                      </a:r>
                      <a:endParaRPr lang="sr-Latn-M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LOLP</a:t>
                      </a:r>
                      <a:endParaRPr lang="sr-Latn-M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LOEP</a:t>
                      </a:r>
                      <a:endParaRPr lang="sr-Latn-M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Puni kapacitet</a:t>
                      </a:r>
                      <a:endParaRPr lang="sr-Latn-M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1278</a:t>
                      </a:r>
                      <a:endParaRPr lang="sr-Latn-M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116.30</a:t>
                      </a:r>
                      <a:endParaRPr lang="sr-Latn-M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~14</a:t>
                      </a:r>
                      <a:endParaRPr lang="sr-Latn-M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~91</a:t>
                      </a:r>
                      <a:endParaRPr lang="sr-Latn-M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0.146</a:t>
                      </a:r>
                      <a:endParaRPr lang="sr-Latn-M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0.035</a:t>
                      </a:r>
                      <a:endParaRPr lang="sr-Latn-M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Smanjeni kapacitet</a:t>
                      </a:r>
                      <a:endParaRPr lang="sr-Latn-M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1614</a:t>
                      </a:r>
                      <a:endParaRPr lang="sr-Latn-M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160</a:t>
                      </a:r>
                      <a:endParaRPr lang="sr-Latn-M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~19</a:t>
                      </a:r>
                      <a:endParaRPr lang="sr-Latn-M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~99</a:t>
                      </a:r>
                      <a:endParaRPr lang="sr-Latn-M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0.184</a:t>
                      </a:r>
                      <a:endParaRPr lang="sr-Latn-M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0.048</a:t>
                      </a:r>
                      <a:endParaRPr lang="sr-Latn-M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5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410" y="635059"/>
            <a:ext cx="8323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400" dirty="0" smtClean="0">
                <a:solidFill>
                  <a:schemeClr val="bg1"/>
                </a:solidFill>
              </a:rPr>
              <a:t>PITANJA ZA DISKUSIJU</a:t>
            </a:r>
            <a:endParaRPr lang="sr-Latn-ME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410" y="2204616"/>
            <a:ext cx="79014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sz="2000" dirty="0" smtClean="0">
                <a:solidFill>
                  <a:schemeClr val="bg1"/>
                </a:solidFill>
              </a:rPr>
              <a:t>Da li je izvršeno poređenje dobijenih rezultata primjenom Monte Karlo simulacije sa rezultatima dobijenim primjenom neke druge metode?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ME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sz="2000" dirty="0" smtClean="0">
                <a:solidFill>
                  <a:schemeClr val="bg1"/>
                </a:solidFill>
              </a:rPr>
              <a:t>Koliko je potrebno vrijeme izvršavanja ovakvih proračuna primjenom Monte Karlo simulacije?</a:t>
            </a:r>
            <a:endParaRPr lang="sr-Latn-ME" sz="2000" dirty="0">
              <a:solidFill>
                <a:schemeClr val="bg1"/>
              </a:solidFill>
            </a:endParaRPr>
          </a:p>
          <a:p>
            <a:endParaRPr lang="sr-Latn-M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99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929546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3000" dirty="0" smtClean="0">
                <a:solidFill>
                  <a:schemeClr val="bg1"/>
                </a:solidFill>
              </a:rPr>
              <a:t>HVALA NA PAŽNJI!</a:t>
            </a:r>
            <a:endParaRPr lang="sr-Latn-ME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4431</TotalTime>
  <Words>341</Words>
  <Application>Microsoft Office PowerPoint</Application>
  <PresentationFormat>On-screen Show (4:3)</PresentationFormat>
  <Paragraphs>88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Courier New</vt:lpstr>
      <vt:lpstr>Thème Office</vt:lpstr>
      <vt:lpstr>PROCJENA ADEKVATNOSTI SISTEMA PROIZVODNJE MONTE KARLO METODOM SA PRIMJEROM NA EES CRNE GORE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Branko Bojic</cp:lastModifiedBy>
  <cp:revision>52</cp:revision>
  <dcterms:created xsi:type="dcterms:W3CDTF">2018-08-21T10:05:07Z</dcterms:created>
  <dcterms:modified xsi:type="dcterms:W3CDTF">2019-05-06T08:40:52Z</dcterms:modified>
</cp:coreProperties>
</file>