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6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5/05/2019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18952"/>
            <a:ext cx="6858000" cy="1056406"/>
          </a:xfrm>
        </p:spPr>
        <p:txBody>
          <a:bodyPr anchor="ctr">
            <a:noAutofit/>
          </a:bodyPr>
          <a:lstStyle/>
          <a:p>
            <a:r>
              <a:rPr lang="sr-Latn-ME" sz="2400" dirty="0" smtClean="0"/>
              <a:t>ODREĐIVANJE I ANALIZA PARAMETARA POUZDANOSTI U ELEKTROENERGETSKIM MREŽAMA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8101"/>
            <a:ext cx="6858000" cy="1362541"/>
          </a:xfrm>
        </p:spPr>
        <p:txBody>
          <a:bodyPr>
            <a:noAutofit/>
          </a:bodyPr>
          <a:lstStyle/>
          <a:p>
            <a:pPr algn="l"/>
            <a:r>
              <a:rPr lang="sr-Latn-ME" dirty="0" smtClean="0"/>
              <a:t>Autori:</a:t>
            </a:r>
          </a:p>
          <a:p>
            <a:pPr algn="l"/>
            <a:r>
              <a:rPr lang="sr-Latn-ME" dirty="0" smtClean="0"/>
              <a:t>Milena Vukčević, spec.sci.</a:t>
            </a:r>
          </a:p>
          <a:p>
            <a:pPr algn="l"/>
            <a:r>
              <a:rPr lang="sr-Latn-ME" dirty="0" smtClean="0"/>
              <a:t>Prof. Dr Vladan Radulović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16276"/>
            <a:ext cx="6858000" cy="538697"/>
          </a:xfrm>
        </p:spPr>
        <p:txBody>
          <a:bodyPr anchor="ctr"/>
          <a:lstStyle/>
          <a:p>
            <a:r>
              <a:rPr lang="sr-Latn-ME" b="1" dirty="0" smtClean="0">
                <a:solidFill>
                  <a:schemeClr val="bg1">
                    <a:lumMod val="85000"/>
                  </a:schemeClr>
                </a:solidFill>
              </a:rPr>
              <a:t>HVALA NA PAŽNJI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accent2"/>
                </a:solidFill>
              </a:rPr>
              <a:t>1. Uvod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090385"/>
            <a:ext cx="7886700" cy="1721761"/>
          </a:xfrm>
        </p:spPr>
        <p:txBody>
          <a:bodyPr anchor="ctr"/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ME" dirty="0" smtClean="0">
                <a:solidFill>
                  <a:schemeClr val="bg1">
                    <a:lumMod val="85000"/>
                  </a:schemeClr>
                </a:solidFill>
              </a:rPr>
              <a:t>Pouzdanost kao ključna komponenta kvaliteta električne energije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ME" dirty="0" smtClean="0">
                <a:solidFill>
                  <a:schemeClr val="bg1">
                    <a:lumMod val="85000"/>
                  </a:schemeClr>
                </a:solidFill>
              </a:rPr>
              <a:t>Pojava valorizacija šteta usljed neisporučene električne energije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ME" dirty="0" smtClean="0">
                <a:solidFill>
                  <a:schemeClr val="bg1">
                    <a:lumMod val="85000"/>
                  </a:schemeClr>
                </a:solidFill>
              </a:rPr>
              <a:t>Pokazatelji pouzdanosti predstavljaju mjeru za vrednovanje pouzdanosti.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accent2"/>
                </a:solidFill>
              </a:rPr>
              <a:t>2. Pokazatelji pouzdanosti - podjela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707115"/>
              </p:ext>
            </p:extLst>
          </p:nvPr>
        </p:nvGraphicFramePr>
        <p:xfrm>
          <a:off x="1378710" y="1997074"/>
          <a:ext cx="23206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612">
                  <a:extLst>
                    <a:ext uri="{9D8B030D-6E8A-4147-A177-3AD203B41FA5}">
                      <a16:colId xmlns:a16="http://schemas.microsoft.com/office/drawing/2014/main" val="1256119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Osnovni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90952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520895"/>
              </p:ext>
            </p:extLst>
          </p:nvPr>
        </p:nvGraphicFramePr>
        <p:xfrm>
          <a:off x="5444678" y="1997074"/>
          <a:ext cx="23206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612">
                  <a:extLst>
                    <a:ext uri="{9D8B030D-6E8A-4147-A177-3AD203B41FA5}">
                      <a16:colId xmlns:a16="http://schemas.microsoft.com/office/drawing/2014/main" val="1256119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Dodatni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90952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574820"/>
              </p:ext>
            </p:extLst>
          </p:nvPr>
        </p:nvGraphicFramePr>
        <p:xfrm>
          <a:off x="4694618" y="3192527"/>
          <a:ext cx="38207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732">
                  <a:extLst>
                    <a:ext uri="{9D8B030D-6E8A-4147-A177-3AD203B41FA5}">
                      <a16:colId xmlns:a16="http://schemas.microsoft.com/office/drawing/2014/main" val="3380938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Orijentisani opterećenju i energiji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5822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ENS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988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AENS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48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ACCI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30405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35215"/>
              </p:ext>
            </p:extLst>
          </p:nvPr>
        </p:nvGraphicFramePr>
        <p:xfrm>
          <a:off x="628650" y="3192527"/>
          <a:ext cx="38207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732">
                  <a:extLst>
                    <a:ext uri="{9D8B030D-6E8A-4147-A177-3AD203B41FA5}">
                      <a16:colId xmlns:a16="http://schemas.microsoft.com/office/drawing/2014/main" val="2050507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Orijentisani potrošaču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1693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SAIFI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05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CAIFI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67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SAIDI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523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CAIDI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695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ASAI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7392699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3090930" y="1375876"/>
            <a:ext cx="399245" cy="427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5838422" y="1361916"/>
            <a:ext cx="399245" cy="427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420539" y="2658961"/>
            <a:ext cx="1024139" cy="330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6405362" y="2610453"/>
            <a:ext cx="399245" cy="427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60870"/>
          </a:xfrm>
        </p:spPr>
        <p:txBody>
          <a:bodyPr>
            <a:noAutofit/>
          </a:bodyPr>
          <a:lstStyle/>
          <a:p>
            <a:r>
              <a:rPr lang="sr-Latn-ME" dirty="0" smtClean="0">
                <a:solidFill>
                  <a:schemeClr val="accent2"/>
                </a:solidFill>
              </a:rPr>
              <a:t>3. Proračun parametara za dva karakteristična slučaja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8" t="37542" r="19168" b="25875"/>
          <a:stretch/>
        </p:blipFill>
        <p:spPr bwMode="auto">
          <a:xfrm>
            <a:off x="628650" y="1680081"/>
            <a:ext cx="3795153" cy="1922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7" t="34335" r="18729" b="26282"/>
          <a:stretch/>
        </p:blipFill>
        <p:spPr bwMode="auto">
          <a:xfrm>
            <a:off x="4911539" y="1680081"/>
            <a:ext cx="3603811" cy="19094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98301"/>
              </p:ext>
            </p:extLst>
          </p:nvPr>
        </p:nvGraphicFramePr>
        <p:xfrm>
          <a:off x="163638" y="4071529"/>
          <a:ext cx="3904036" cy="1988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017">
                  <a:extLst>
                    <a:ext uri="{9D8B030D-6E8A-4147-A177-3AD203B41FA5}">
                      <a16:colId xmlns:a16="http://schemas.microsoft.com/office/drawing/2014/main" val="3000088120"/>
                    </a:ext>
                  </a:extLst>
                </a:gridCol>
                <a:gridCol w="1247810">
                  <a:extLst>
                    <a:ext uri="{9D8B030D-6E8A-4147-A177-3AD203B41FA5}">
                      <a16:colId xmlns:a16="http://schemas.microsoft.com/office/drawing/2014/main" val="3076634928"/>
                    </a:ext>
                  </a:extLst>
                </a:gridCol>
                <a:gridCol w="2063209">
                  <a:extLst>
                    <a:ext uri="{9D8B030D-6E8A-4147-A177-3AD203B41FA5}">
                      <a16:colId xmlns:a16="http://schemas.microsoft.com/office/drawing/2014/main" val="1631760549"/>
                    </a:ext>
                  </a:extLst>
                </a:gridCol>
              </a:tblGrid>
              <a:tr h="4735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Čvor</a:t>
                      </a:r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Broj potrošača</a:t>
                      </a:r>
                      <a:endParaRPr lang="en-US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La [kW</a:t>
                      </a:r>
                      <a:r>
                        <a:rPr lang="hr-HR" sz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] – prosječno opterećenje čvora</a:t>
                      </a:r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1651501"/>
                  </a:ext>
                </a:extLst>
              </a:tr>
              <a:tr h="252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211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2532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5969677"/>
                  </a:ext>
                </a:extLst>
              </a:tr>
              <a:tr h="252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1632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1401783"/>
                  </a:ext>
                </a:extLst>
              </a:tr>
              <a:tr h="252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108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1296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048507"/>
                  </a:ext>
                </a:extLst>
              </a:tr>
              <a:tr h="252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128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1536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2918916"/>
                  </a:ext>
                </a:extLst>
              </a:tr>
              <a:tr h="252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96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1152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0634689"/>
                  </a:ext>
                </a:extLst>
              </a:tr>
              <a:tr h="252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66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792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726215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74491"/>
              </p:ext>
            </p:extLst>
          </p:nvPr>
        </p:nvGraphicFramePr>
        <p:xfrm>
          <a:off x="4220952" y="4071529"/>
          <a:ext cx="4788575" cy="1932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046">
                  <a:extLst>
                    <a:ext uri="{9D8B030D-6E8A-4147-A177-3AD203B41FA5}">
                      <a16:colId xmlns:a16="http://schemas.microsoft.com/office/drawing/2014/main" val="87273559"/>
                    </a:ext>
                  </a:extLst>
                </a:gridCol>
                <a:gridCol w="978796">
                  <a:extLst>
                    <a:ext uri="{9D8B030D-6E8A-4147-A177-3AD203B41FA5}">
                      <a16:colId xmlns:a16="http://schemas.microsoft.com/office/drawing/2014/main" val="2756830412"/>
                    </a:ext>
                  </a:extLst>
                </a:gridCol>
                <a:gridCol w="656823">
                  <a:extLst>
                    <a:ext uri="{9D8B030D-6E8A-4147-A177-3AD203B41FA5}">
                      <a16:colId xmlns:a16="http://schemas.microsoft.com/office/drawing/2014/main" val="1963076481"/>
                    </a:ext>
                  </a:extLst>
                </a:gridCol>
                <a:gridCol w="978237">
                  <a:extLst>
                    <a:ext uri="{9D8B030D-6E8A-4147-A177-3AD203B41FA5}">
                      <a16:colId xmlns:a16="http://schemas.microsoft.com/office/drawing/2014/main" val="2564539794"/>
                    </a:ext>
                  </a:extLst>
                </a:gridCol>
                <a:gridCol w="883162">
                  <a:extLst>
                    <a:ext uri="{9D8B030D-6E8A-4147-A177-3AD203B41FA5}">
                      <a16:colId xmlns:a16="http://schemas.microsoft.com/office/drawing/2014/main" val="2353514112"/>
                    </a:ext>
                  </a:extLst>
                </a:gridCol>
                <a:gridCol w="940511">
                  <a:extLst>
                    <a:ext uri="{9D8B030D-6E8A-4147-A177-3AD203B41FA5}">
                      <a16:colId xmlns:a16="http://schemas.microsoft.com/office/drawing/2014/main" val="1149975435"/>
                    </a:ext>
                  </a:extLst>
                </a:gridCol>
              </a:tblGrid>
              <a:tr h="684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Pogođeni čvor</a:t>
                      </a:r>
                      <a:endParaRPr lang="en-US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Nc</a:t>
                      </a:r>
                      <a:endParaRPr lang="en-US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Lc [kW]</a:t>
                      </a:r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Ui1 [h]</a:t>
                      </a:r>
                      <a:endParaRPr lang="en-US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ME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Ui2 </a:t>
                      </a:r>
                      <a:r>
                        <a:rPr lang="hr-H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[h]</a:t>
                      </a:r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6696466"/>
                  </a:ext>
                </a:extLst>
              </a:tr>
              <a:tr h="249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136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1632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9613120"/>
                  </a:ext>
                </a:extLst>
              </a:tr>
              <a:tr h="249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108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1296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739579"/>
                  </a:ext>
                </a:extLst>
              </a:tr>
              <a:tr h="249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66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792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0910770"/>
                  </a:ext>
                </a:extLst>
              </a:tr>
              <a:tr h="249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108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1296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6167268"/>
                  </a:ext>
                </a:extLst>
              </a:tr>
              <a:tr h="249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96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1152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0.3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654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0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>
                <a:solidFill>
                  <a:schemeClr val="accent2"/>
                </a:solidFill>
              </a:rPr>
              <a:t>3.1. Sistem napajan jednostrukim sistemom sabirnica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2" t="28656" r="16251" b="9375"/>
          <a:stretch/>
        </p:blipFill>
        <p:spPr bwMode="auto">
          <a:xfrm>
            <a:off x="860953" y="1381762"/>
            <a:ext cx="3388432" cy="241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2" t="25558" r="15956" b="9608"/>
          <a:stretch/>
        </p:blipFill>
        <p:spPr bwMode="auto">
          <a:xfrm>
            <a:off x="5177306" y="1376445"/>
            <a:ext cx="3035990" cy="24269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60953" y="3429128"/>
                <a:ext cx="18558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r-Latn-ME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244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53" y="3429128"/>
                <a:ext cx="185584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41097" y="3423598"/>
                <a:ext cx="18558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97" y="3423598"/>
                <a:ext cx="185584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108198" y="3423493"/>
                <a:ext cx="18558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r-Latn-ME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66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198" y="3423493"/>
                <a:ext cx="185584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337532" y="3423492"/>
                <a:ext cx="18558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r-Latn-M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32" y="3423492"/>
                <a:ext cx="185584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2" t="30208" r="15671" b="13323"/>
          <a:stretch/>
        </p:blipFill>
        <p:spPr bwMode="auto">
          <a:xfrm>
            <a:off x="860953" y="3946203"/>
            <a:ext cx="3388432" cy="2081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8" t="29432" r="16399" b="15060"/>
          <a:stretch/>
        </p:blipFill>
        <p:spPr bwMode="auto">
          <a:xfrm>
            <a:off x="5077087" y="3936747"/>
            <a:ext cx="3138610" cy="20811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59666" y="5719535"/>
                <a:ext cx="18558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r-Latn-ME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108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66" y="5719535"/>
                <a:ext cx="1855846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041097" y="5714005"/>
                <a:ext cx="18558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97" y="5714005"/>
                <a:ext cx="185584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108198" y="5714004"/>
                <a:ext cx="18558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sr-Latn-ME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96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198" y="5714004"/>
                <a:ext cx="185584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337532" y="5710079"/>
                <a:ext cx="18558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32" y="5710079"/>
                <a:ext cx="185584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1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>
                <a:solidFill>
                  <a:schemeClr val="accent2"/>
                </a:solidFill>
              </a:rPr>
              <a:t>3.2. Sistem napajan dvostrukim sistemom sabirnica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8" t="30983" r="16837" b="16619"/>
          <a:stretch/>
        </p:blipFill>
        <p:spPr bwMode="auto">
          <a:xfrm>
            <a:off x="895616" y="1375875"/>
            <a:ext cx="3526761" cy="233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5" t="30469" r="17998" b="17453"/>
          <a:stretch/>
        </p:blipFill>
        <p:spPr bwMode="auto">
          <a:xfrm>
            <a:off x="4822826" y="1375876"/>
            <a:ext cx="3292074" cy="233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t="31756" r="17413" b="18100"/>
          <a:stretch/>
        </p:blipFill>
        <p:spPr bwMode="auto">
          <a:xfrm>
            <a:off x="895615" y="3848443"/>
            <a:ext cx="3526761" cy="215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6" t="28658" r="15669" b="17855"/>
          <a:stretch/>
        </p:blipFill>
        <p:spPr bwMode="auto">
          <a:xfrm>
            <a:off x="4754088" y="3848442"/>
            <a:ext cx="3360812" cy="21531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33873" y="3390970"/>
                <a:ext cx="30502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=0.2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   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73" y="3390970"/>
                <a:ext cx="305024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943741" y="3390969"/>
                <a:ext cx="30502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   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741" y="3390969"/>
                <a:ext cx="305024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646351" y="5698451"/>
                <a:ext cx="2025286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=0.2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   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351" y="5698451"/>
                <a:ext cx="202528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416126" y="5698451"/>
                <a:ext cx="2105472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   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sr-Latn-ME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126" y="5698451"/>
                <a:ext cx="210547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9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ME" dirty="0" smtClean="0">
                <a:solidFill>
                  <a:schemeClr val="accent2"/>
                </a:solidFill>
              </a:rPr>
              <a:t>4. Komparacija parametara za različite konfiguracije sistema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620022"/>
              </p:ext>
            </p:extLst>
          </p:nvPr>
        </p:nvGraphicFramePr>
        <p:xfrm>
          <a:off x="822325" y="2069671"/>
          <a:ext cx="7543800" cy="292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91421426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8145304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809326347"/>
                    </a:ext>
                  </a:extLst>
                </a:gridCol>
              </a:tblGrid>
              <a:tr h="324324"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>
                          <a:latin typeface="+mn-lt"/>
                          <a:cs typeface="Times New Roman" panose="02020603050405020304" pitchFamily="18" charset="0"/>
                        </a:rPr>
                        <a:t>Pokazatelji</a:t>
                      </a:r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>
                          <a:latin typeface="+mn-lt"/>
                          <a:cs typeface="Times New Roman" panose="02020603050405020304" pitchFamily="18" charset="0"/>
                        </a:rPr>
                        <a:t>Slučaj I</a:t>
                      </a:r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sz="1600" dirty="0" smtClean="0">
                          <a:latin typeface="+mn-lt"/>
                          <a:cs typeface="Times New Roman" panose="02020603050405020304" pitchFamily="18" charset="0"/>
                        </a:rPr>
                        <a:t>Slučaj II</a:t>
                      </a:r>
                      <a:endParaRPr lang="en-US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085376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SAIFI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0.6899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0.6899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8293519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CAIFI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1.2660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1.2660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9795497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SAIDI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1.4979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0.1554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2757032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CAIDI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2.1712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0.2253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7107926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ASAI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0.9998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0.9999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4125285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ENS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13 392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1 389.84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6770193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AENS</a:t>
                      </a:r>
                      <a:endParaRPr lang="en-US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17.9758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1.8655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5952316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ACCI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32.9852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3.4232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315388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2325" y="5383369"/>
            <a:ext cx="714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ME" dirty="0" smtClean="0"/>
              <a:t> </a:t>
            </a:r>
            <a:r>
              <a:rPr lang="sr-Latn-ME" dirty="0" smtClean="0">
                <a:solidFill>
                  <a:schemeClr val="bg1">
                    <a:lumMod val="85000"/>
                  </a:schemeClr>
                </a:solidFill>
              </a:rPr>
              <a:t>Primijenjen software MATLAB R2018a za proračun dobijenih parametara.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accent2"/>
                </a:solidFill>
              </a:rPr>
              <a:t>5. Zaključak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5852" y="1567340"/>
            <a:ext cx="30522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Latn-ME" dirty="0" smtClean="0">
                <a:solidFill>
                  <a:schemeClr val="bg1">
                    <a:lumMod val="85000"/>
                  </a:schemeClr>
                </a:solidFill>
              </a:rPr>
              <a:t>Značaj indeksa pouzdanosti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3976" y="2435359"/>
            <a:ext cx="1326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Latn-ME" dirty="0" smtClean="0">
                <a:solidFill>
                  <a:schemeClr val="bg1">
                    <a:lumMod val="85000"/>
                  </a:schemeClr>
                </a:solidFill>
              </a:rPr>
              <a:t>Budućnost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3498" y="2435359"/>
            <a:ext cx="1326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Latn-ME" dirty="0" smtClean="0">
                <a:solidFill>
                  <a:schemeClr val="bg1">
                    <a:lumMod val="85000"/>
                  </a:schemeClr>
                </a:solidFill>
              </a:rPr>
              <a:t>Prošlost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882979" y="2527692"/>
            <a:ext cx="1378040" cy="184666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71620" y="3303379"/>
            <a:ext cx="3743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ME" dirty="0">
                <a:solidFill>
                  <a:schemeClr val="bg1">
                    <a:lumMod val="85000"/>
                  </a:schemeClr>
                </a:solidFill>
              </a:rPr>
              <a:t>Predviđanje ponašanja sistema, zasnovano na empirijskim podacima, sa određenim procentom greške.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ME" dirty="0">
                <a:solidFill>
                  <a:schemeClr val="bg1">
                    <a:lumMod val="85000"/>
                  </a:schemeClr>
                </a:solidFill>
              </a:rPr>
              <a:t>Blagovremeno preduzimanje adekvatnih mjera pouzdanosti.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895" y="3303379"/>
            <a:ext cx="37437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ME" dirty="0" smtClean="0">
                <a:solidFill>
                  <a:schemeClr val="bg1">
                    <a:lumMod val="85000"/>
                  </a:schemeClr>
                </a:solidFill>
              </a:rPr>
              <a:t>Određivanje hronoloških promjena u sistemu.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ME" dirty="0" smtClean="0">
                <a:solidFill>
                  <a:schemeClr val="bg1">
                    <a:lumMod val="85000"/>
                  </a:schemeClr>
                </a:solidFill>
              </a:rPr>
              <a:t>Identifikacija dosadašnjih indeksa pouzdanosti.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ME" dirty="0" smtClean="0">
                <a:solidFill>
                  <a:schemeClr val="bg1">
                    <a:lumMod val="85000"/>
                  </a:schemeClr>
                </a:solidFill>
              </a:rPr>
              <a:t>Upoređivanje očekivanih prognoza sa stvarnim tj dobijenim rezultatima.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chemeClr val="accent2"/>
                </a:solidFill>
              </a:rPr>
              <a:t>Pitanje za diskusiju: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5388"/>
            <a:ext cx="7886700" cy="1399789"/>
          </a:xfrm>
        </p:spPr>
        <p:txBody>
          <a:bodyPr anchor="ctr"/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ME" dirty="0">
                <a:solidFill>
                  <a:schemeClr val="bg1">
                    <a:lumMod val="85000"/>
                  </a:schemeClr>
                </a:solidFill>
              </a:rPr>
              <a:t>U radu je dat opis programa za proračun pokazatelja pouzdanosti za dva karakteristična slučaja koja su razmatrana. Da li se program može unaprijediti tako da obuhvata proizvoljnu konfiguraciju sistema, i koja su ograničenja ako postoje</a:t>
            </a:r>
            <a:r>
              <a:rPr lang="sr-Latn-ME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306</Words>
  <Application>Microsoft Office PowerPoint</Application>
  <PresentationFormat>On-screen Show (4:3)</PresentationFormat>
  <Paragraphs>134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Courier New</vt:lpstr>
      <vt:lpstr>Times New Roman</vt:lpstr>
      <vt:lpstr>Wingdings</vt:lpstr>
      <vt:lpstr>Thème Office</vt:lpstr>
      <vt:lpstr>ODREĐIVANJE I ANALIZA PARAMETARA POUZDANOSTI U ELEKTROENERGETSKIM MREŽAMA </vt:lpstr>
      <vt:lpstr>1. Uvod</vt:lpstr>
      <vt:lpstr>2. Pokazatelji pouzdanosti - podjela</vt:lpstr>
      <vt:lpstr>3. Proračun parametara za dva karakteristična slučaja</vt:lpstr>
      <vt:lpstr>3.1. Sistem napajan jednostrukim sistemom sabirnica</vt:lpstr>
      <vt:lpstr>3.2. Sistem napajan dvostrukim sistemom sabirnica</vt:lpstr>
      <vt:lpstr>4. Komparacija parametara za različite konfiguracije sistema</vt:lpstr>
      <vt:lpstr>5. Zaključak</vt:lpstr>
      <vt:lpstr>Pitanje za diskusiju: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Milena</cp:lastModifiedBy>
  <cp:revision>19</cp:revision>
  <dcterms:created xsi:type="dcterms:W3CDTF">2018-08-21T10:05:07Z</dcterms:created>
  <dcterms:modified xsi:type="dcterms:W3CDTF">2019-05-05T11:13:54Z</dcterms:modified>
</cp:coreProperties>
</file>