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8" r:id="rId3"/>
    <p:sldId id="259" r:id="rId4"/>
    <p:sldId id="260" r:id="rId5"/>
    <p:sldId id="263" r:id="rId6"/>
    <p:sldId id="264" r:id="rId7"/>
    <p:sldId id="265" r:id="rId8"/>
    <p:sldId id="266" r:id="rId9"/>
    <p:sldId id="268" r:id="rId10"/>
    <p:sldId id="26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4660" autoAdjust="0"/>
  </p:normalViewPr>
  <p:slideViewPr>
    <p:cSldViewPr snapToGrid="0">
      <p:cViewPr varScale="1">
        <p:scale>
          <a:sx n="74" d="100"/>
          <a:sy n="74" d="100"/>
        </p:scale>
        <p:origin x="62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1AF0158E-0BEA-4BFF-AA61-7914394B3C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 xmlns:a16="http://schemas.microsoft.com/office/drawing/2014/main" id="{14F11DA1-6698-4392-B84F-664E2A344A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192300-EA15-4B15-A783-6E65AD991BC8}" type="datetimeFigureOut">
              <a:rPr lang="en-NZ" smtClean="0"/>
              <a:t>10/05/2019</a:t>
            </a:fld>
            <a:endParaRPr lang="en-NZ"/>
          </a:p>
        </p:txBody>
      </p:sp>
      <p:sp>
        <p:nvSpPr>
          <p:cNvPr id="4" name="Footer Placeholder 3">
            <a:extLst>
              <a:ext uri="{FF2B5EF4-FFF2-40B4-BE49-F238E27FC236}">
                <a16:creationId xmlns="" xmlns:a16="http://schemas.microsoft.com/office/drawing/2014/main" id="{AB15D29F-AD7A-40A3-90D1-5C7D45458A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 xmlns:a16="http://schemas.microsoft.com/office/drawing/2014/main" id="{A27F1443-A053-47AC-962C-46D85BEC89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E16929-A883-446E-B000-A06150AF9A4B}" type="slidenum">
              <a:rPr lang="en-NZ" smtClean="0"/>
              <a:t>‹#›</a:t>
            </a:fld>
            <a:endParaRPr lang="en-NZ"/>
          </a:p>
        </p:txBody>
      </p:sp>
    </p:spTree>
    <p:extLst>
      <p:ext uri="{BB962C8B-B14F-4D97-AF65-F5344CB8AC3E}">
        <p14:creationId xmlns:p14="http://schemas.microsoft.com/office/powerpoint/2010/main" val="4147281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14211-E28D-4196-8F23-467118673D5D}" type="datetimeFigureOut">
              <a:rPr lang="en-NZ" smtClean="0"/>
              <a:t>10/05/2019</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4C6E0-D6AA-4C96-836C-B12EBD6499B1}" type="slidenum">
              <a:rPr lang="en-NZ" smtClean="0"/>
              <a:t>‹#›</a:t>
            </a:fld>
            <a:endParaRPr lang="en-NZ"/>
          </a:p>
        </p:txBody>
      </p:sp>
    </p:spTree>
    <p:extLst>
      <p:ext uri="{BB962C8B-B14F-4D97-AF65-F5344CB8AC3E}">
        <p14:creationId xmlns:p14="http://schemas.microsoft.com/office/powerpoint/2010/main" val="2138555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 xmlns:a16="http://schemas.microsoft.com/office/drawing/2014/main"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10" name="Picture 9">
            <a:extLst>
              <a:ext uri="{FF2B5EF4-FFF2-40B4-BE49-F238E27FC236}">
                <a16:creationId xmlns="" xmlns:a16="http://schemas.microsoft.com/office/drawing/2014/main"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36736771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and plain no logo">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9DA755-ADDA-4D38-B98F-77D27BE23403}"/>
              </a:ext>
            </a:extLst>
          </p:cNvPr>
          <p:cNvSpPr>
            <a:spLocks noGrp="1"/>
          </p:cNvSpPr>
          <p:nvPr>
            <p:ph type="title"/>
          </p:nvPr>
        </p:nvSpPr>
        <p:spPr>
          <a:xfrm>
            <a:off x="242888" y="311151"/>
            <a:ext cx="7886700" cy="673100"/>
          </a:xfrm>
        </p:spPr>
        <p:txBody>
          <a:bodyPr>
            <a:normAutofit/>
          </a:bodyPr>
          <a:lstStyle>
            <a:lvl1pPr>
              <a:defRPr sz="2800">
                <a:solidFill>
                  <a:schemeClr val="accent1"/>
                </a:solidFill>
              </a:defRPr>
            </a:lvl1pPr>
          </a:lstStyle>
          <a:p>
            <a:r>
              <a:rPr lang="fr-FR" smtClean="0"/>
              <a:t>Modifiez le style du titre</a:t>
            </a:r>
            <a:endParaRPr lang="en-NZ"/>
          </a:p>
        </p:txBody>
      </p:sp>
    </p:spTree>
    <p:extLst>
      <p:ext uri="{BB962C8B-B14F-4D97-AF65-F5344CB8AC3E}">
        <p14:creationId xmlns:p14="http://schemas.microsoft.com/office/powerpoint/2010/main" val="237352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4FE3D5B-2D16-4C5E-B51C-927C485EC3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3745" y="404910"/>
            <a:ext cx="1375873" cy="655310"/>
          </a:xfrm>
          <a:prstGeom prst="rect">
            <a:avLst/>
          </a:prstGeom>
        </p:spPr>
      </p:pic>
    </p:spTree>
    <p:extLst>
      <p:ext uri="{BB962C8B-B14F-4D97-AF65-F5344CB8AC3E}">
        <p14:creationId xmlns:p14="http://schemas.microsoft.com/office/powerpoint/2010/main" val="1371847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2_blank no logo">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4FE3D5B-2D16-4C5E-B51C-927C485EC3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3637" y="91586"/>
            <a:ext cx="1422535" cy="677535"/>
          </a:xfrm>
          <a:prstGeom prst="rect">
            <a:avLst/>
          </a:prstGeom>
        </p:spPr>
      </p:pic>
    </p:spTree>
    <p:extLst>
      <p:ext uri="{BB962C8B-B14F-4D97-AF65-F5344CB8AC3E}">
        <p14:creationId xmlns:p14="http://schemas.microsoft.com/office/powerpoint/2010/main" val="946806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682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62BDAB-8C03-49FE-9EAA-8162E4BB9773}"/>
              </a:ext>
            </a:extLst>
          </p:cNvPr>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fr-FR" smtClean="0"/>
              <a:t>Modifiez le style du titre</a:t>
            </a:r>
            <a:endParaRPr lang="en-NZ"/>
          </a:p>
        </p:txBody>
      </p:sp>
      <p:sp>
        <p:nvSpPr>
          <p:cNvPr id="3" name="Picture Placeholder 2">
            <a:extLst>
              <a:ext uri="{FF2B5EF4-FFF2-40B4-BE49-F238E27FC236}">
                <a16:creationId xmlns="" xmlns:a16="http://schemas.microsoft.com/office/drawing/2014/main" id="{00B3EFB5-8611-4301-81A0-65A7898C09D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NZ"/>
          </a:p>
        </p:txBody>
      </p:sp>
      <p:sp>
        <p:nvSpPr>
          <p:cNvPr id="4" name="Text Placeholder 3">
            <a:extLst>
              <a:ext uri="{FF2B5EF4-FFF2-40B4-BE49-F238E27FC236}">
                <a16:creationId xmlns="" xmlns:a16="http://schemas.microsoft.com/office/drawing/2014/main" id="{52695327-1C22-4CDC-A9AC-3BB81D16EDD8}"/>
              </a:ext>
            </a:extLst>
          </p:cNvPr>
          <p:cNvSpPr>
            <a:spLocks noGrp="1"/>
          </p:cNvSpPr>
          <p:nvPr>
            <p:ph type="body" sz="half" idx="2"/>
          </p:nvPr>
        </p:nvSpPr>
        <p:spPr>
          <a:xfrm>
            <a:off x="629841" y="2057400"/>
            <a:ext cx="2949178"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101756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caption small logo">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62BDAB-8C03-49FE-9EAA-8162E4BB9773}"/>
              </a:ext>
            </a:extLst>
          </p:cNvPr>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fr-FR" smtClean="0"/>
              <a:t>Modifiez le style du titre</a:t>
            </a:r>
            <a:endParaRPr lang="en-NZ"/>
          </a:p>
        </p:txBody>
      </p:sp>
      <p:sp>
        <p:nvSpPr>
          <p:cNvPr id="3" name="Picture Placeholder 2">
            <a:extLst>
              <a:ext uri="{FF2B5EF4-FFF2-40B4-BE49-F238E27FC236}">
                <a16:creationId xmlns="" xmlns:a16="http://schemas.microsoft.com/office/drawing/2014/main" id="{00B3EFB5-8611-4301-81A0-65A7898C09D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NZ"/>
          </a:p>
        </p:txBody>
      </p:sp>
      <p:sp>
        <p:nvSpPr>
          <p:cNvPr id="4" name="Text Placeholder 3">
            <a:extLst>
              <a:ext uri="{FF2B5EF4-FFF2-40B4-BE49-F238E27FC236}">
                <a16:creationId xmlns="" xmlns:a16="http://schemas.microsoft.com/office/drawing/2014/main" id="{52695327-1C22-4CDC-A9AC-3BB81D16EDD8}"/>
              </a:ext>
            </a:extLst>
          </p:cNvPr>
          <p:cNvSpPr>
            <a:spLocks noGrp="1"/>
          </p:cNvSpPr>
          <p:nvPr>
            <p:ph type="body" sz="half" idx="2"/>
          </p:nvPr>
        </p:nvSpPr>
        <p:spPr>
          <a:xfrm>
            <a:off x="629841" y="2057400"/>
            <a:ext cx="2949178"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pic>
        <p:nvPicPr>
          <p:cNvPr id="7" name="Picture 6">
            <a:extLst>
              <a:ext uri="{FF2B5EF4-FFF2-40B4-BE49-F238E27FC236}">
                <a16:creationId xmlns="" xmlns:a16="http://schemas.microsoft.com/office/drawing/2014/main" id="{460DE470-EB93-4C4F-AD5E-539B9F3536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7144" y="431562"/>
            <a:ext cx="1113250" cy="530226"/>
          </a:xfrm>
          <a:prstGeom prst="rect">
            <a:avLst/>
          </a:prstGeom>
        </p:spPr>
      </p:pic>
    </p:spTree>
    <p:extLst>
      <p:ext uri="{BB962C8B-B14F-4D97-AF65-F5344CB8AC3E}">
        <p14:creationId xmlns:p14="http://schemas.microsoft.com/office/powerpoint/2010/main" val="256471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 xmlns:a16="http://schemas.microsoft.com/office/drawing/2014/main"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5" name="Picture 4">
            <a:extLst>
              <a:ext uri="{FF2B5EF4-FFF2-40B4-BE49-F238E27FC236}">
                <a16:creationId xmlns="" xmlns:a16="http://schemas.microsoft.com/office/drawing/2014/main"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7270833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 xmlns:a16="http://schemas.microsoft.com/office/drawing/2014/main"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13" name="Picture 12">
            <a:extLst>
              <a:ext uri="{FF2B5EF4-FFF2-40B4-BE49-F238E27FC236}">
                <a16:creationId xmlns="" xmlns:a16="http://schemas.microsoft.com/office/drawing/2014/main"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30015286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accent1"/>
                </a:solidFill>
              </a:defRPr>
            </a:lvl1pPr>
          </a:lstStyle>
          <a:p>
            <a:r>
              <a:rPr lang="fr-FR" smtClean="0"/>
              <a:t>Modifiez le style du titre</a:t>
            </a:r>
            <a:endParaRPr lang="en-NZ"/>
          </a:p>
        </p:txBody>
      </p:sp>
      <p:sp>
        <p:nvSpPr>
          <p:cNvPr id="3" name="Subtitle 2">
            <a:extLst>
              <a:ext uri="{FF2B5EF4-FFF2-40B4-BE49-F238E27FC236}">
                <a16:creationId xmlns="" xmlns:a16="http://schemas.microsoft.com/office/drawing/2014/main" id="{505F1AF1-96C1-4AD2-BC34-4BA79B45D78E}"/>
              </a:ext>
            </a:extLst>
          </p:cNvPr>
          <p:cNvSpPr>
            <a:spLocks noGrp="1"/>
          </p:cNvSpPr>
          <p:nvPr>
            <p:ph type="subTitle" idx="1"/>
          </p:nvPr>
        </p:nvSpPr>
        <p:spPr>
          <a:xfrm>
            <a:off x="1143000" y="2890303"/>
            <a:ext cx="6858000" cy="538697"/>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8" name="Picture 7">
            <a:extLst>
              <a:ext uri="{FF2B5EF4-FFF2-40B4-BE49-F238E27FC236}">
                <a16:creationId xmlns="" xmlns:a16="http://schemas.microsoft.com/office/drawing/2014/main"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33475133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Contents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 xmlns:a16="http://schemas.microsoft.com/office/drawing/2014/main" id="{8A630835-02B5-4CC1-BD49-B80EFA9C4751}"/>
              </a:ext>
            </a:extLst>
          </p:cNvPr>
          <p:cNvSpPr>
            <a:spLocks noGrp="1"/>
          </p:cNvSpPr>
          <p:nvPr>
            <p:ph idx="1"/>
          </p:nvPr>
        </p:nvSpPr>
        <p:spPr>
          <a:xfrm>
            <a:off x="628650" y="1394926"/>
            <a:ext cx="7886700" cy="4351338"/>
          </a:xfrm>
        </p:spPr>
        <p:txBody>
          <a:bodyPr>
            <a:normAutofit/>
          </a:bodyPr>
          <a:lstStyle>
            <a:lvl1pPr marL="457200" indent="-457200">
              <a:buClr>
                <a:schemeClr val="accent1"/>
              </a:buClr>
              <a:buSzPct val="100000"/>
              <a:buFont typeface="+mj-lt"/>
              <a:buAutoNum type="arabicPeriod"/>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5" name="Picture 4">
            <a:extLst>
              <a:ext uri="{FF2B5EF4-FFF2-40B4-BE49-F238E27FC236}">
                <a16:creationId xmlns="" xmlns:a16="http://schemas.microsoft.com/office/drawing/2014/main" id="{BE6CB0CC-D317-482F-846B-3814D19307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8844" y="6034114"/>
            <a:ext cx="1375873" cy="655310"/>
          </a:xfrm>
          <a:prstGeom prst="rect">
            <a:avLst/>
          </a:prstGeom>
        </p:spPr>
      </p:pic>
    </p:spTree>
    <p:extLst>
      <p:ext uri="{BB962C8B-B14F-4D97-AF65-F5344CB8AC3E}">
        <p14:creationId xmlns:p14="http://schemas.microsoft.com/office/powerpoint/2010/main" val="9828195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Heading and bullets v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 xmlns:a16="http://schemas.microsoft.com/office/drawing/2014/main" id="{8A630835-02B5-4CC1-BD49-B80EFA9C4751}"/>
              </a:ext>
            </a:extLst>
          </p:cNvPr>
          <p:cNvSpPr>
            <a:spLocks noGrp="1"/>
          </p:cNvSpPr>
          <p:nvPr>
            <p:ph idx="1"/>
          </p:nvPr>
        </p:nvSpPr>
        <p:spPr>
          <a:xfrm>
            <a:off x="628650" y="139492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7" name="Picture 6">
            <a:extLst>
              <a:ext uri="{FF2B5EF4-FFF2-40B4-BE49-F238E27FC236}">
                <a16:creationId xmlns="" xmlns:a16="http://schemas.microsoft.com/office/drawing/2014/main" id="{08F897B4-FAF4-4141-B970-C51951F855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1531640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Heading and bullets v2">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 xmlns:a16="http://schemas.microsoft.com/office/drawing/2014/main" id="{8A630835-02B5-4CC1-BD49-B80EFA9C4751}"/>
              </a:ext>
            </a:extLst>
          </p:cNvPr>
          <p:cNvSpPr>
            <a:spLocks noGrp="1"/>
          </p:cNvSpPr>
          <p:nvPr>
            <p:ph idx="1"/>
          </p:nvPr>
        </p:nvSpPr>
        <p:spPr>
          <a:xfrm>
            <a:off x="628650" y="137587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5" name="Picture 4">
            <a:extLst>
              <a:ext uri="{FF2B5EF4-FFF2-40B4-BE49-F238E27FC236}">
                <a16:creationId xmlns="" xmlns:a16="http://schemas.microsoft.com/office/drawing/2014/main" id="{B1AAE9B7-F6A0-44A7-887A-A1EC309E96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362375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Heading and bullets v3">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 xmlns:a16="http://schemas.microsoft.com/office/drawing/2014/main" id="{8A630835-02B5-4CC1-BD49-B80EFA9C4751}"/>
              </a:ext>
            </a:extLst>
          </p:cNvPr>
          <p:cNvSpPr>
            <a:spLocks noGrp="1"/>
          </p:cNvSpPr>
          <p:nvPr>
            <p:ph idx="1"/>
          </p:nvPr>
        </p:nvSpPr>
        <p:spPr>
          <a:xfrm>
            <a:off x="628650" y="139492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6" name="Picture 5">
            <a:extLst>
              <a:ext uri="{FF2B5EF4-FFF2-40B4-BE49-F238E27FC236}">
                <a16:creationId xmlns="" xmlns:a16="http://schemas.microsoft.com/office/drawing/2014/main" id="{80ED18F1-8DAE-4FD0-BA60-1243D3FA63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321046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and plain logo">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9DA755-ADDA-4D38-B98F-77D27BE23403}"/>
              </a:ext>
            </a:extLst>
          </p:cNvPr>
          <p:cNvSpPr>
            <a:spLocks noGrp="1"/>
          </p:cNvSpPr>
          <p:nvPr>
            <p:ph type="title"/>
          </p:nvPr>
        </p:nvSpPr>
        <p:spPr>
          <a:xfrm>
            <a:off x="242888" y="311151"/>
            <a:ext cx="7886700" cy="673100"/>
          </a:xfrm>
        </p:spPr>
        <p:txBody>
          <a:bodyPr>
            <a:normAutofit/>
          </a:bodyPr>
          <a:lstStyle>
            <a:lvl1pPr>
              <a:defRPr sz="2800">
                <a:solidFill>
                  <a:schemeClr val="accent1"/>
                </a:solidFill>
              </a:defRPr>
            </a:lvl1pPr>
          </a:lstStyle>
          <a:p>
            <a:r>
              <a:rPr lang="fr-FR" smtClean="0"/>
              <a:t>Modifiez le style du titre</a:t>
            </a:r>
            <a:endParaRPr lang="en-NZ"/>
          </a:p>
        </p:txBody>
      </p:sp>
      <p:pic>
        <p:nvPicPr>
          <p:cNvPr id="4" name="Picture 3">
            <a:extLst>
              <a:ext uri="{FF2B5EF4-FFF2-40B4-BE49-F238E27FC236}">
                <a16:creationId xmlns="" xmlns:a16="http://schemas.microsoft.com/office/drawing/2014/main" id="{46C51CDF-0A8A-4B88-85D4-60A9032CDC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1651" y="311151"/>
            <a:ext cx="1375873" cy="655310"/>
          </a:xfrm>
          <a:prstGeom prst="rect">
            <a:avLst/>
          </a:prstGeom>
        </p:spPr>
      </p:pic>
    </p:spTree>
    <p:extLst>
      <p:ext uri="{BB962C8B-B14F-4D97-AF65-F5344CB8AC3E}">
        <p14:creationId xmlns:p14="http://schemas.microsoft.com/office/powerpoint/2010/main" val="399757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1FA7C9D-D83C-4484-9533-0B150B1E61F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NZ"/>
          </a:p>
        </p:txBody>
      </p:sp>
      <p:sp>
        <p:nvSpPr>
          <p:cNvPr id="3" name="Text Placeholder 2">
            <a:extLst>
              <a:ext uri="{FF2B5EF4-FFF2-40B4-BE49-F238E27FC236}">
                <a16:creationId xmlns="" xmlns:a16="http://schemas.microsoft.com/office/drawing/2014/main" id="{26A860A2-5715-4DC5-A2F4-36393F0437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 xmlns:a16="http://schemas.microsoft.com/office/drawing/2014/main" id="{B47EB925-7612-46E3-B325-E0F2E64E217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26115-93DD-439D-AB73-B403A1B14893}" type="datetimeFigureOut">
              <a:rPr lang="en-NZ" smtClean="0"/>
              <a:t>10/05/2019</a:t>
            </a:fld>
            <a:endParaRPr lang="en-NZ"/>
          </a:p>
        </p:txBody>
      </p:sp>
      <p:sp>
        <p:nvSpPr>
          <p:cNvPr id="5" name="Footer Placeholder 4">
            <a:extLst>
              <a:ext uri="{FF2B5EF4-FFF2-40B4-BE49-F238E27FC236}">
                <a16:creationId xmlns="" xmlns:a16="http://schemas.microsoft.com/office/drawing/2014/main" id="{B0B83F4A-34D0-4D19-B9A4-0D24C5D73CC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 xmlns:a16="http://schemas.microsoft.com/office/drawing/2014/main" id="{ECC97524-6E08-4C30-9778-5BEC932F639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958E-C44B-42BD-9173-1DD03F7322B6}" type="slidenum">
              <a:rPr lang="en-NZ" smtClean="0"/>
              <a:t>‹#›</a:t>
            </a:fld>
            <a:endParaRPr lang="en-NZ"/>
          </a:p>
        </p:txBody>
      </p:sp>
    </p:spTree>
    <p:extLst>
      <p:ext uri="{BB962C8B-B14F-4D97-AF65-F5344CB8AC3E}">
        <p14:creationId xmlns:p14="http://schemas.microsoft.com/office/powerpoint/2010/main" val="233862194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49" r:id="rId3"/>
    <p:sldLayoutId id="2147483675" r:id="rId4"/>
    <p:sldLayoutId id="2147483662" r:id="rId5"/>
    <p:sldLayoutId id="2147483674" r:id="rId6"/>
    <p:sldLayoutId id="2147483660" r:id="rId7"/>
    <p:sldLayoutId id="2147483661" r:id="rId8"/>
    <p:sldLayoutId id="2147483654" r:id="rId9"/>
    <p:sldLayoutId id="2147483663" r:id="rId10"/>
    <p:sldLayoutId id="2147483664" r:id="rId11"/>
    <p:sldLayoutId id="2147483673" r:id="rId12"/>
    <p:sldLayoutId id="2147483655" r:id="rId13"/>
    <p:sldLayoutId id="2147483657" r:id="rId14"/>
    <p:sldLayoutId id="2147483670"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A6C27A-72D8-457B-A723-F18600481DD2}"/>
              </a:ext>
            </a:extLst>
          </p:cNvPr>
          <p:cNvSpPr>
            <a:spLocks noGrp="1"/>
          </p:cNvSpPr>
          <p:nvPr>
            <p:ph type="ctrTitle"/>
          </p:nvPr>
        </p:nvSpPr>
        <p:spPr>
          <a:xfrm>
            <a:off x="1240411" y="2496624"/>
            <a:ext cx="6858000" cy="852221"/>
          </a:xfrm>
        </p:spPr>
        <p:txBody>
          <a:bodyPr>
            <a:normAutofit/>
          </a:bodyPr>
          <a:lstStyle/>
          <a:p>
            <a:r>
              <a:rPr lang="sr-Latn-ME" sz="2400" dirty="0" smtClean="0"/>
              <a:t>R C3-03 Uticaj </a:t>
            </a:r>
            <a:r>
              <a:rPr lang="sr-Latn-ME" sz="2400" dirty="0" smtClean="0"/>
              <a:t>dalekovoda na zdravlje ljudi - pregled relevantnih studija</a:t>
            </a:r>
            <a:endParaRPr lang="en-NZ" sz="2400" dirty="0"/>
          </a:p>
        </p:txBody>
      </p:sp>
      <p:sp>
        <p:nvSpPr>
          <p:cNvPr id="3" name="Subtitle 2">
            <a:extLst>
              <a:ext uri="{FF2B5EF4-FFF2-40B4-BE49-F238E27FC236}">
                <a16:creationId xmlns="" xmlns:a16="http://schemas.microsoft.com/office/drawing/2014/main" id="{EC0EF756-2813-4C92-852F-C68BE5F816AC}"/>
              </a:ext>
            </a:extLst>
          </p:cNvPr>
          <p:cNvSpPr>
            <a:spLocks noGrp="1"/>
          </p:cNvSpPr>
          <p:nvPr>
            <p:ph type="subTitle" idx="1"/>
          </p:nvPr>
        </p:nvSpPr>
        <p:spPr>
          <a:xfrm>
            <a:off x="1828800" y="5798112"/>
            <a:ext cx="5029200" cy="538697"/>
          </a:xfrm>
        </p:spPr>
        <p:txBody>
          <a:bodyPr>
            <a:normAutofit fontScale="92500" lnSpcReduction="20000"/>
          </a:bodyPr>
          <a:lstStyle/>
          <a:p>
            <a:r>
              <a:rPr lang="en-NZ" dirty="0"/>
              <a:t> </a:t>
            </a:r>
            <a:r>
              <a:rPr lang="en-NZ" sz="1600" dirty="0" smtClean="0"/>
              <a:t>V</a:t>
            </a:r>
            <a:r>
              <a:rPr lang="sr-Latn-ME" sz="1600" dirty="0" smtClean="0"/>
              <a:t>I</a:t>
            </a:r>
            <a:r>
              <a:rPr lang="en-NZ" sz="1600" dirty="0" smtClean="0"/>
              <a:t> </a:t>
            </a:r>
            <a:r>
              <a:rPr lang="en-NZ" sz="1600" dirty="0"/>
              <a:t>SAVJETOVANJE CG KO CIGRE Hotel “Mediteran”  Bečići  </a:t>
            </a:r>
            <a:r>
              <a:rPr lang="sr-Latn-ME" sz="1600" dirty="0" smtClean="0"/>
              <a:t>14</a:t>
            </a:r>
            <a:r>
              <a:rPr lang="en-NZ" sz="1600" dirty="0" smtClean="0"/>
              <a:t>. </a:t>
            </a:r>
            <a:r>
              <a:rPr lang="en-NZ" sz="1600" dirty="0"/>
              <a:t>- </a:t>
            </a:r>
            <a:r>
              <a:rPr lang="en-NZ" sz="1600" dirty="0" smtClean="0"/>
              <a:t>1</a:t>
            </a:r>
            <a:r>
              <a:rPr lang="sr-Latn-ME" sz="1600" dirty="0" smtClean="0"/>
              <a:t>7</a:t>
            </a:r>
            <a:r>
              <a:rPr lang="en-NZ" sz="1600" dirty="0" smtClean="0"/>
              <a:t>.05.201</a:t>
            </a:r>
            <a:r>
              <a:rPr lang="sr-Latn-ME" sz="1600" dirty="0" smtClean="0"/>
              <a:t>9</a:t>
            </a:r>
            <a:r>
              <a:rPr lang="en-NZ" sz="1600" dirty="0" smtClean="0"/>
              <a:t>.</a:t>
            </a:r>
            <a:endParaRPr lang="en-NZ" sz="1600" dirty="0"/>
          </a:p>
        </p:txBody>
      </p:sp>
      <p:sp>
        <p:nvSpPr>
          <p:cNvPr id="4" name="Rectangle 3"/>
          <p:cNvSpPr/>
          <p:nvPr/>
        </p:nvSpPr>
        <p:spPr>
          <a:xfrm>
            <a:off x="1240411" y="359467"/>
            <a:ext cx="1913473" cy="830997"/>
          </a:xfrm>
          <a:prstGeom prst="rect">
            <a:avLst/>
          </a:prstGeom>
        </p:spPr>
        <p:txBody>
          <a:bodyPr wrap="none">
            <a:spAutoFit/>
          </a:bodyPr>
          <a:lstStyle/>
          <a:p>
            <a:r>
              <a:rPr lang="sr-Latn-ME" sz="1600" dirty="0">
                <a:solidFill>
                  <a:schemeClr val="bg1"/>
                </a:solidFill>
              </a:rPr>
              <a:t>Gordana </a:t>
            </a:r>
            <a:r>
              <a:rPr lang="sr-Latn-ME" sz="1600" dirty="0" smtClean="0">
                <a:solidFill>
                  <a:schemeClr val="bg1"/>
                </a:solidFill>
              </a:rPr>
              <a:t>Todorović</a:t>
            </a:r>
          </a:p>
          <a:p>
            <a:r>
              <a:rPr lang="sr-Latn-ME" sz="1600" dirty="0" smtClean="0">
                <a:solidFill>
                  <a:schemeClr val="bg1"/>
                </a:solidFill>
              </a:rPr>
              <a:t>Dr Milutin Ostojić</a:t>
            </a:r>
          </a:p>
          <a:p>
            <a:r>
              <a:rPr lang="sr-Latn-ME" sz="1600" dirty="0" smtClean="0">
                <a:solidFill>
                  <a:schemeClr val="bg1"/>
                </a:solidFill>
              </a:rPr>
              <a:t>Dr Martin Ćalasan</a:t>
            </a:r>
            <a:endParaRPr lang="sr-Latn-ME" sz="1600" dirty="0">
              <a:solidFill>
                <a:schemeClr val="bg1"/>
              </a:solidFill>
            </a:endParaRPr>
          </a:p>
        </p:txBody>
      </p:sp>
    </p:spTree>
    <p:extLst>
      <p:ext uri="{BB962C8B-B14F-4D97-AF65-F5344CB8AC3E}">
        <p14:creationId xmlns:p14="http://schemas.microsoft.com/office/powerpoint/2010/main" val="1850277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5276" y="2998900"/>
            <a:ext cx="6858000" cy="852221"/>
          </a:xfrm>
        </p:spPr>
        <p:txBody>
          <a:bodyPr/>
          <a:lstStyle/>
          <a:p>
            <a:r>
              <a:rPr lang="sr-Latn-ME" dirty="0" smtClean="0"/>
              <a:t>HVALA NA PAŽNJI!</a:t>
            </a:r>
            <a:endParaRPr lang="sr-Latn-ME" dirty="0"/>
          </a:p>
        </p:txBody>
      </p:sp>
    </p:spTree>
    <p:extLst>
      <p:ext uri="{BB962C8B-B14F-4D97-AF65-F5344CB8AC3E}">
        <p14:creationId xmlns:p14="http://schemas.microsoft.com/office/powerpoint/2010/main" val="2656861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Box 1"/>
          <p:cNvSpPr txBox="1"/>
          <p:nvPr/>
        </p:nvSpPr>
        <p:spPr>
          <a:xfrm>
            <a:off x="699710" y="567245"/>
            <a:ext cx="7972023" cy="2585323"/>
          </a:xfrm>
          <a:prstGeom prst="rect">
            <a:avLst/>
          </a:prstGeom>
          <a:noFill/>
        </p:spPr>
        <p:txBody>
          <a:bodyPr wrap="square" rtlCol="0">
            <a:spAutoFit/>
          </a:bodyPr>
          <a:lstStyle/>
          <a:p>
            <a:pPr algn="just"/>
            <a:r>
              <a:rPr lang="sr-Latn-ME" dirty="0" smtClean="0">
                <a:solidFill>
                  <a:schemeClr val="bg1"/>
                </a:solidFill>
              </a:rPr>
              <a:t>Dalekovodi, kao </a:t>
            </a:r>
            <a:r>
              <a:rPr lang="sr-Latn-ME" dirty="0">
                <a:solidFill>
                  <a:schemeClr val="bg1"/>
                </a:solidFill>
              </a:rPr>
              <a:t>izvori elektromagnetnog zračenja, svojim postojanjem u </a:t>
            </a:r>
            <a:r>
              <a:rPr lang="sr-Latn-ME" dirty="0" smtClean="0">
                <a:solidFill>
                  <a:schemeClr val="bg1"/>
                </a:solidFill>
              </a:rPr>
              <a:t>životnoj sredini </a:t>
            </a:r>
            <a:r>
              <a:rPr lang="sr-Latn-ME" dirty="0">
                <a:solidFill>
                  <a:schemeClr val="bg1"/>
                </a:solidFill>
              </a:rPr>
              <a:t>izazivaju zabrinutost ljudi, naročito onih koji žive ili rade u njihovoj blizini. </a:t>
            </a:r>
            <a:endParaRPr lang="sr-Latn-ME" dirty="0" smtClean="0">
              <a:solidFill>
                <a:schemeClr val="bg1"/>
              </a:solidFill>
            </a:endParaRPr>
          </a:p>
          <a:p>
            <a:pPr algn="just"/>
            <a:endParaRPr lang="sr-Latn-ME" dirty="0">
              <a:solidFill>
                <a:schemeClr val="bg1"/>
              </a:solidFill>
            </a:endParaRPr>
          </a:p>
          <a:p>
            <a:pPr algn="just"/>
            <a:r>
              <a:rPr lang="sr-Latn-ME" dirty="0" smtClean="0">
                <a:solidFill>
                  <a:schemeClr val="bg1"/>
                </a:solidFill>
              </a:rPr>
              <a:t>Veliki </a:t>
            </a:r>
            <a:r>
              <a:rPr lang="sr-Latn-ME" dirty="0">
                <a:solidFill>
                  <a:schemeClr val="bg1"/>
                </a:solidFill>
              </a:rPr>
              <a:t>broj studija je rađen o uticaju elektromagnetnih zračenja na zdravlje i na osnovu ovih studija relevantne svjetske organizacije su formirale stavove i donijele preporuke o granicama izloženosti elektromagnetnom zračenju unutar kojih se smatra bezbjednim boravak ljudi u blizini </a:t>
            </a:r>
            <a:r>
              <a:rPr lang="sr-Latn-ME" dirty="0" smtClean="0">
                <a:solidFill>
                  <a:schemeClr val="bg1"/>
                </a:solidFill>
              </a:rPr>
              <a:t>izvora elektromagnetnog </a:t>
            </a:r>
            <a:r>
              <a:rPr lang="sr-Latn-ME" dirty="0">
                <a:solidFill>
                  <a:schemeClr val="bg1"/>
                </a:solidFill>
              </a:rPr>
              <a:t>zračenja kao i boravak profesionalno izloženih lica</a:t>
            </a:r>
            <a:r>
              <a:rPr lang="sr-Latn-ME" dirty="0" smtClean="0">
                <a:solidFill>
                  <a:schemeClr val="bg1"/>
                </a:solidFill>
              </a:rPr>
              <a:t>.</a:t>
            </a:r>
            <a:endParaRPr lang="sr-Latn-ME" dirty="0">
              <a:solidFill>
                <a:schemeClr val="bg1"/>
              </a:solidFill>
            </a:endParaRPr>
          </a:p>
        </p:txBody>
      </p:sp>
      <p:pic>
        <p:nvPicPr>
          <p:cNvPr id="3" name="Picture 2"/>
          <p:cNvPicPr>
            <a:picLocks noChangeAspect="1"/>
          </p:cNvPicPr>
          <p:nvPr/>
        </p:nvPicPr>
        <p:blipFill>
          <a:blip r:embed="rId2"/>
          <a:stretch>
            <a:fillRect/>
          </a:stretch>
        </p:blipFill>
        <p:spPr>
          <a:xfrm>
            <a:off x="811369" y="3355684"/>
            <a:ext cx="4108361" cy="2465568"/>
          </a:xfrm>
          <a:prstGeom prst="rect">
            <a:avLst/>
          </a:prstGeom>
        </p:spPr>
      </p:pic>
    </p:spTree>
    <p:extLst>
      <p:ext uri="{BB962C8B-B14F-4D97-AF65-F5344CB8AC3E}">
        <p14:creationId xmlns:p14="http://schemas.microsoft.com/office/powerpoint/2010/main" val="677148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TextBox 2"/>
          <p:cNvSpPr txBox="1"/>
          <p:nvPr/>
        </p:nvSpPr>
        <p:spPr>
          <a:xfrm>
            <a:off x="386366" y="682580"/>
            <a:ext cx="8461420" cy="5355312"/>
          </a:xfrm>
          <a:prstGeom prst="rect">
            <a:avLst/>
          </a:prstGeom>
          <a:noFill/>
        </p:spPr>
        <p:txBody>
          <a:bodyPr wrap="square" rtlCol="0">
            <a:spAutoFit/>
          </a:bodyPr>
          <a:lstStyle/>
          <a:p>
            <a:r>
              <a:rPr lang="sr-Latn-ME" sz="2000" b="1" dirty="0" smtClean="0">
                <a:solidFill>
                  <a:schemeClr val="bg1"/>
                </a:solidFill>
              </a:rPr>
              <a:t>Poznati efekti elektromagnetnog polja na zdravlje</a:t>
            </a:r>
            <a:endParaRPr lang="sr-Latn-ME" dirty="0">
              <a:solidFill>
                <a:schemeClr val="bg1"/>
              </a:solidFill>
            </a:endParaRPr>
          </a:p>
          <a:p>
            <a:pPr algn="just"/>
            <a:endParaRPr lang="sr-Latn-ME" sz="1600" dirty="0" smtClean="0">
              <a:solidFill>
                <a:schemeClr val="bg1"/>
              </a:solidFill>
            </a:endParaRPr>
          </a:p>
          <a:p>
            <a:pPr algn="just"/>
            <a:r>
              <a:rPr lang="sr-Latn-ME" sz="1600" dirty="0" smtClean="0">
                <a:solidFill>
                  <a:schemeClr val="bg1"/>
                </a:solidFill>
              </a:rPr>
              <a:t>Niskofrekventna </a:t>
            </a:r>
            <a:r>
              <a:rPr lang="sr-Latn-ME" sz="1600" dirty="0">
                <a:solidFill>
                  <a:schemeClr val="bg1"/>
                </a:solidFill>
              </a:rPr>
              <a:t>polja nijesu uzrok pojave jonizacije kao što to su npr. rendgenski ili alfa </a:t>
            </a:r>
            <a:r>
              <a:rPr lang="sr-Latn-ME" sz="1600" dirty="0" smtClean="0">
                <a:solidFill>
                  <a:schemeClr val="bg1"/>
                </a:solidFill>
              </a:rPr>
              <a:t>zraci. Glavni </a:t>
            </a:r>
            <a:r>
              <a:rPr lang="sr-Latn-ME" sz="1600" dirty="0">
                <a:solidFill>
                  <a:schemeClr val="bg1"/>
                </a:solidFill>
              </a:rPr>
              <a:t>poznati način na koji polja 50 Hz stupaju u interakciju sa ljudima je indukovana struja. Svako naizmjenično magnetno polje indukuje električno polje koje proizvodi struju u provodnom medijumu. Ljudsko tijelo je provodnik pa će se u njemu indukovati struja vrlo male vrijednosti</a:t>
            </a:r>
            <a:r>
              <a:rPr lang="sr-Latn-ME" sz="1600" dirty="0" smtClean="0">
                <a:solidFill>
                  <a:schemeClr val="bg1"/>
                </a:solidFill>
              </a:rPr>
              <a:t>.</a:t>
            </a:r>
          </a:p>
          <a:p>
            <a:pPr algn="just"/>
            <a:r>
              <a:rPr lang="sr-Latn-ME" sz="1600" dirty="0">
                <a:solidFill>
                  <a:schemeClr val="bg1"/>
                </a:solidFill>
              </a:rPr>
              <a:t>Gustine struje od oko 0,1 </a:t>
            </a:r>
            <a:r>
              <a:rPr lang="sr-Latn-ME" sz="1600" dirty="0" smtClean="0">
                <a:solidFill>
                  <a:schemeClr val="bg1"/>
                </a:solidFill>
              </a:rPr>
              <a:t>A/m2 </a:t>
            </a:r>
            <a:r>
              <a:rPr lang="sr-Latn-ME" sz="1600" dirty="0">
                <a:solidFill>
                  <a:schemeClr val="bg1"/>
                </a:solidFill>
              </a:rPr>
              <a:t>mogu stimulisati nervno tkivo, a gustine struje iznad 1 A/m2 mogu da izazovu ventrikularnu fibrilaciju, stanje u kojem srce kuca u abnormalnom ritmu, kao i efekat zagrijavanja. Međutim, ove gustine struje odgovaraju poljima daleko većim nego što se ikada susreću na 50 Hz</a:t>
            </a:r>
            <a:r>
              <a:rPr lang="sr-Latn-ME" sz="1600" dirty="0" smtClean="0">
                <a:solidFill>
                  <a:schemeClr val="bg1"/>
                </a:solidFill>
              </a:rPr>
              <a:t>.</a:t>
            </a:r>
          </a:p>
          <a:p>
            <a:pPr algn="just"/>
            <a:r>
              <a:rPr lang="sr-Latn-ME" sz="1600" dirty="0" smtClean="0">
                <a:solidFill>
                  <a:schemeClr val="bg1"/>
                </a:solidFill>
              </a:rPr>
              <a:t>Utvrđeni </a:t>
            </a:r>
            <a:r>
              <a:rPr lang="sr-Latn-ME" sz="1600" dirty="0">
                <a:solidFill>
                  <a:schemeClr val="bg1"/>
                </a:solidFill>
              </a:rPr>
              <a:t>efekat niskofrekventnih magnetnih polja uočen kod ljudi je efekat magnetofosfere, osjećaj treperenja svjetla koji se proizvodi u perifernom vidu, i izazvan je magnetnim poljima frekvencije 50 Hz, jačine oko 10.000 µT, vjerovatno uzrokovan gustinama struje indukovanim u mrežnjači. </a:t>
            </a:r>
          </a:p>
          <a:p>
            <a:pPr algn="just"/>
            <a:r>
              <a:rPr lang="sr-Latn-ME" sz="1600" dirty="0">
                <a:solidFill>
                  <a:schemeClr val="bg1"/>
                </a:solidFill>
              </a:rPr>
              <a:t>Geometrijsko srednje magnetno polje u domovima kreće se između 0,025 i 0,07 mT u Evropi i 0,055 i 0,11 mT u SAD-u. Srednje vrednosti električnog polja u domu su u opsegu nekoliko desetina V/m. U blizini određenih aparata trenutne vrednosti magnetnog polja mogu biti i do nekoliko stotina µT. U blizini dalekovoda, magnetna polja dosežu približno 20 mT i električna polja do nekoliko hiljada V/m.</a:t>
            </a:r>
          </a:p>
          <a:p>
            <a:pPr algn="just"/>
            <a:endParaRPr lang="sr-Latn-ME" dirty="0">
              <a:solidFill>
                <a:schemeClr val="bg1"/>
              </a:solidFill>
            </a:endParaRPr>
          </a:p>
        </p:txBody>
      </p:sp>
    </p:spTree>
    <p:extLst>
      <p:ext uri="{BB962C8B-B14F-4D97-AF65-F5344CB8AC3E}">
        <p14:creationId xmlns:p14="http://schemas.microsoft.com/office/powerpoint/2010/main" val="2105672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Box 1"/>
          <p:cNvSpPr txBox="1"/>
          <p:nvPr/>
        </p:nvSpPr>
        <p:spPr>
          <a:xfrm>
            <a:off x="553792" y="837127"/>
            <a:ext cx="7972022" cy="4770537"/>
          </a:xfrm>
          <a:prstGeom prst="rect">
            <a:avLst/>
          </a:prstGeom>
          <a:noFill/>
        </p:spPr>
        <p:txBody>
          <a:bodyPr wrap="square" rtlCol="0">
            <a:spAutoFit/>
          </a:bodyPr>
          <a:lstStyle/>
          <a:p>
            <a:pPr algn="just"/>
            <a:r>
              <a:rPr lang="sr-Latn-ME" sz="1600" dirty="0" smtClean="0">
                <a:solidFill>
                  <a:schemeClr val="bg1"/>
                </a:solidFill>
              </a:rPr>
              <a:t>U </a:t>
            </a:r>
            <a:r>
              <a:rPr lang="sr-Latn-ME" sz="1600" dirty="0">
                <a:solidFill>
                  <a:schemeClr val="bg1"/>
                </a:solidFill>
              </a:rPr>
              <a:t>radu </a:t>
            </a:r>
            <a:r>
              <a:rPr lang="sr-Latn-ME" sz="1600" dirty="0" smtClean="0">
                <a:solidFill>
                  <a:schemeClr val="bg1"/>
                </a:solidFill>
              </a:rPr>
              <a:t>su navedene studije </a:t>
            </a:r>
            <a:r>
              <a:rPr lang="sr-Latn-ME" sz="1600" dirty="0">
                <a:solidFill>
                  <a:schemeClr val="bg1"/>
                </a:solidFill>
              </a:rPr>
              <a:t>koje su ispitivale uticaj </a:t>
            </a:r>
            <a:r>
              <a:rPr lang="sr-Latn-ME" sz="1600" dirty="0" smtClean="0">
                <a:solidFill>
                  <a:schemeClr val="bg1"/>
                </a:solidFill>
              </a:rPr>
              <a:t>dalekovoda na zdravlje </a:t>
            </a:r>
            <a:r>
              <a:rPr lang="sr-Latn-ME" sz="1600" dirty="0">
                <a:solidFill>
                  <a:schemeClr val="bg1"/>
                </a:solidFill>
              </a:rPr>
              <a:t>i to da li utiču na razvoj bolesti: leukemije i drugih tumora koji se javljaju kod djece, karcinoma dojke kod žena, neurodegenerativnih bolesti, poremećaja pri reprodukciji, </a:t>
            </a:r>
            <a:r>
              <a:rPr lang="sr-Latn-ME" sz="1600" dirty="0" smtClean="0">
                <a:solidFill>
                  <a:schemeClr val="bg1"/>
                </a:solidFill>
              </a:rPr>
              <a:t>depresije, hipersenzitivnosti </a:t>
            </a:r>
            <a:r>
              <a:rPr lang="sr-Latn-ME" sz="1600" dirty="0">
                <a:solidFill>
                  <a:schemeClr val="bg1"/>
                </a:solidFill>
              </a:rPr>
              <a:t>i poremećaja sna. </a:t>
            </a:r>
            <a:r>
              <a:rPr lang="sr-Latn-ME" sz="1600" dirty="0" smtClean="0">
                <a:solidFill>
                  <a:schemeClr val="bg1"/>
                </a:solidFill>
              </a:rPr>
              <a:t>Bazirane su na trijema vrstama istraživanja: </a:t>
            </a:r>
          </a:p>
          <a:p>
            <a:pPr algn="just"/>
            <a:endParaRPr lang="sr-Latn-ME" sz="1600" dirty="0" smtClean="0">
              <a:solidFill>
                <a:schemeClr val="bg1"/>
              </a:solidFill>
            </a:endParaRPr>
          </a:p>
          <a:p>
            <a:pPr algn="just"/>
            <a:r>
              <a:rPr lang="sr-Latn-ME" sz="1600" b="1" dirty="0" smtClean="0">
                <a:solidFill>
                  <a:schemeClr val="bg1"/>
                </a:solidFill>
              </a:rPr>
              <a:t>Epidemiologija</a:t>
            </a:r>
            <a:r>
              <a:rPr lang="sr-Latn-ME" sz="1600" dirty="0" smtClean="0">
                <a:solidFill>
                  <a:schemeClr val="bg1"/>
                </a:solidFill>
              </a:rPr>
              <a:t> </a:t>
            </a:r>
            <a:r>
              <a:rPr lang="sr-Latn-ME" sz="1600" dirty="0">
                <a:solidFill>
                  <a:schemeClr val="bg1"/>
                </a:solidFill>
              </a:rPr>
              <a:t>je proučavanje obrazaca bolesti u populacijama. Ima za cilj da otkrije da li postoji bilo kakva statistička veza ili povezanost između izlaganja elektromagnetnim poljima i bolesti u stvarnim ljudskim populacijama. Upravo kroz takve studije, zabrinutost oko magnetnih polja je prvi put iznesena 1979. godine. Prednost epidemiologije je u tome što posmatra direktno ljudsku populaciju. Međutim,  nikada ne može u potpunosti eliminisati sve ostale faktore, u odnosu na posmatrani, koji određuju da li ljudi razvijaju bolesti ili ne, i tako nikada ne može dokazati da li je određena bolest izazvana samo posmatranim faktorom.</a:t>
            </a:r>
          </a:p>
          <a:p>
            <a:pPr algn="just"/>
            <a:endParaRPr lang="sr-Latn-ME" sz="1600" b="1" dirty="0" smtClean="0">
              <a:solidFill>
                <a:schemeClr val="bg1"/>
              </a:solidFill>
            </a:endParaRPr>
          </a:p>
          <a:p>
            <a:pPr algn="just"/>
            <a:r>
              <a:rPr lang="sr-Latn-ME" sz="1600" b="1" dirty="0" smtClean="0">
                <a:solidFill>
                  <a:schemeClr val="bg1"/>
                </a:solidFill>
              </a:rPr>
              <a:t>Teorijska </a:t>
            </a:r>
            <a:r>
              <a:rPr lang="sr-Latn-ME" sz="1600" b="1" dirty="0">
                <a:solidFill>
                  <a:schemeClr val="bg1"/>
                </a:solidFill>
              </a:rPr>
              <a:t>istraživanja </a:t>
            </a:r>
            <a:r>
              <a:rPr lang="sr-Latn-ME" sz="1600" dirty="0">
                <a:solidFill>
                  <a:schemeClr val="bg1"/>
                </a:solidFill>
              </a:rPr>
              <a:t>traže prihvatljiv mehanizam koji može pokazati kako polja mogu biti u interakciji sa živim sistemima. </a:t>
            </a:r>
          </a:p>
          <a:p>
            <a:pPr algn="just"/>
            <a:endParaRPr lang="sr-Latn-ME" sz="1600" b="1" dirty="0" smtClean="0">
              <a:solidFill>
                <a:schemeClr val="bg1"/>
              </a:solidFill>
            </a:endParaRPr>
          </a:p>
          <a:p>
            <a:pPr algn="just"/>
            <a:r>
              <a:rPr lang="sr-Latn-ME" sz="1600" b="1" dirty="0" smtClean="0">
                <a:solidFill>
                  <a:schemeClr val="bg1"/>
                </a:solidFill>
              </a:rPr>
              <a:t>Biološka </a:t>
            </a:r>
            <a:r>
              <a:rPr lang="sr-Latn-ME" sz="1600" b="1" dirty="0">
                <a:solidFill>
                  <a:schemeClr val="bg1"/>
                </a:solidFill>
              </a:rPr>
              <a:t>istraživanja </a:t>
            </a:r>
            <a:r>
              <a:rPr lang="sr-Latn-ME" sz="1600" dirty="0">
                <a:solidFill>
                  <a:schemeClr val="bg1"/>
                </a:solidFill>
              </a:rPr>
              <a:t>su laboratorijska istraživanja u kojima se posmatraju efekti  elektromagnetnih polja na ćelije i </a:t>
            </a:r>
            <a:r>
              <a:rPr lang="sr-Latn-ME" sz="1600" dirty="0" smtClean="0">
                <a:solidFill>
                  <a:schemeClr val="bg1"/>
                </a:solidFill>
              </a:rPr>
              <a:t>tkiva.</a:t>
            </a:r>
          </a:p>
        </p:txBody>
      </p:sp>
    </p:spTree>
    <p:extLst>
      <p:ext uri="{BB962C8B-B14F-4D97-AF65-F5344CB8AC3E}">
        <p14:creationId xmlns:p14="http://schemas.microsoft.com/office/powerpoint/2010/main" val="736897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Box 1"/>
          <p:cNvSpPr txBox="1"/>
          <p:nvPr/>
        </p:nvSpPr>
        <p:spPr>
          <a:xfrm>
            <a:off x="553792" y="798490"/>
            <a:ext cx="7972022" cy="5262979"/>
          </a:xfrm>
          <a:prstGeom prst="rect">
            <a:avLst/>
          </a:prstGeom>
          <a:noFill/>
        </p:spPr>
        <p:txBody>
          <a:bodyPr wrap="square" rtlCol="0">
            <a:spAutoFit/>
          </a:bodyPr>
          <a:lstStyle/>
          <a:p>
            <a:pPr algn="just"/>
            <a:r>
              <a:rPr lang="sr-Latn-ME" sz="1600" dirty="0" smtClean="0">
                <a:solidFill>
                  <a:schemeClr val="bg1"/>
                </a:solidFill>
              </a:rPr>
              <a:t>Najveći broj sprovedenih studija su epidemiološke studije, više stotina je studija urađeno, i među njima, u </a:t>
            </a:r>
            <a:r>
              <a:rPr lang="sr-Latn-ME" sz="1600" dirty="0">
                <a:solidFill>
                  <a:schemeClr val="bg1"/>
                </a:solidFill>
              </a:rPr>
              <a:t>skorijem periodu</a:t>
            </a:r>
            <a:r>
              <a:rPr lang="sr-Latn-ME" sz="1600" dirty="0" smtClean="0">
                <a:solidFill>
                  <a:schemeClr val="bg1"/>
                </a:solidFill>
              </a:rPr>
              <a:t>, </a:t>
            </a:r>
            <a:r>
              <a:rPr lang="sr-Latn-ME" sz="1600" dirty="0">
                <a:solidFill>
                  <a:schemeClr val="bg1"/>
                </a:solidFill>
              </a:rPr>
              <a:t>velike međunarodne </a:t>
            </a:r>
            <a:r>
              <a:rPr lang="sr-Latn-ME" sz="1600" dirty="0" smtClean="0">
                <a:solidFill>
                  <a:schemeClr val="bg1"/>
                </a:solidFill>
              </a:rPr>
              <a:t>analize sprovedene sofisticiranijim metodama s objedinjavanjem </a:t>
            </a:r>
            <a:r>
              <a:rPr lang="sr-Latn-ME" sz="1600" dirty="0">
                <a:solidFill>
                  <a:schemeClr val="bg1"/>
                </a:solidFill>
              </a:rPr>
              <a:t>rezultata pojedinačnih </a:t>
            </a:r>
            <a:r>
              <a:rPr lang="sr-Latn-ME" sz="1600" dirty="0" smtClean="0">
                <a:solidFill>
                  <a:schemeClr val="bg1"/>
                </a:solidFill>
              </a:rPr>
              <a:t>studija. </a:t>
            </a:r>
          </a:p>
          <a:p>
            <a:pPr algn="just"/>
            <a:endParaRPr lang="sr-Latn-ME" sz="1600" dirty="0">
              <a:solidFill>
                <a:schemeClr val="bg1"/>
              </a:solidFill>
            </a:endParaRPr>
          </a:p>
          <a:p>
            <a:pPr algn="just"/>
            <a:r>
              <a:rPr lang="sr-Latn-ME" sz="1600" dirty="0" smtClean="0">
                <a:solidFill>
                  <a:schemeClr val="bg1"/>
                </a:solidFill>
              </a:rPr>
              <a:t>Određen broj međunarodnih analiza prošao je i reviziju nakon nekoliko godina od objavljivanja rezultata.</a:t>
            </a:r>
          </a:p>
          <a:p>
            <a:pPr algn="just"/>
            <a:endParaRPr lang="sr-Latn-ME" sz="1600" dirty="0" smtClean="0">
              <a:solidFill>
                <a:schemeClr val="bg1"/>
              </a:solidFill>
            </a:endParaRPr>
          </a:p>
          <a:p>
            <a:pPr algn="just"/>
            <a:r>
              <a:rPr lang="sr-Latn-ME" sz="1600" dirty="0" smtClean="0">
                <a:solidFill>
                  <a:schemeClr val="bg1"/>
                </a:solidFill>
              </a:rPr>
              <a:t>Kako je i navedeno u izvještaju CIGRE Radne </a:t>
            </a:r>
            <a:r>
              <a:rPr lang="sr-Latn-ME" sz="1600" dirty="0">
                <a:solidFill>
                  <a:schemeClr val="bg1"/>
                </a:solidFill>
              </a:rPr>
              <a:t>grupe </a:t>
            </a:r>
            <a:r>
              <a:rPr lang="sr-Latn-ME" sz="1600" dirty="0" smtClean="0">
                <a:solidFill>
                  <a:schemeClr val="bg1"/>
                </a:solidFill>
              </a:rPr>
              <a:t>C3.01:</a:t>
            </a:r>
            <a:endParaRPr lang="sr-Latn-ME" sz="1600" dirty="0">
              <a:solidFill>
                <a:schemeClr val="bg1"/>
              </a:solidFill>
            </a:endParaRPr>
          </a:p>
          <a:p>
            <a:pPr algn="just"/>
            <a:r>
              <a:rPr lang="sr-Latn-ME" sz="1600" dirty="0" smtClean="0">
                <a:solidFill>
                  <a:schemeClr val="bg1"/>
                </a:solidFill>
              </a:rPr>
              <a:t>Hipoteza </a:t>
            </a:r>
            <a:r>
              <a:rPr lang="sr-Latn-ME" sz="1600" dirty="0">
                <a:solidFill>
                  <a:schemeClr val="bg1"/>
                </a:solidFill>
              </a:rPr>
              <a:t>da magnetna polja mogu biti kancerogena po ljude nije izazvana neuobičajeno visokom učestalošću određenog kancera u grupi ljudi izloženim visokim poljima, niti je bilo sumnji na osnovu bilo kojih naučnih zapažanja iz eksperimentalnih studija ili biofizičkih eksperimenata. </a:t>
            </a:r>
            <a:endParaRPr lang="sr-Latn-ME" sz="1600" dirty="0" smtClean="0">
              <a:solidFill>
                <a:schemeClr val="bg1"/>
              </a:solidFill>
            </a:endParaRPr>
          </a:p>
          <a:p>
            <a:pPr algn="just"/>
            <a:r>
              <a:rPr lang="sr-Latn-ME" sz="1600" dirty="0" smtClean="0">
                <a:solidFill>
                  <a:schemeClr val="bg1"/>
                </a:solidFill>
              </a:rPr>
              <a:t>Hipotezu </a:t>
            </a:r>
            <a:r>
              <a:rPr lang="sr-Latn-ME" sz="1600" dirty="0">
                <a:solidFill>
                  <a:schemeClr val="bg1"/>
                </a:solidFill>
              </a:rPr>
              <a:t>je proizvela epidemiološka studija sprovedena u Denveru, Kolorado 1979. godine Wertheimer N. Leeper E. „Electrical wiring configurations and childhood Cancer“. Autori su tražili moguće okolinske faktore uticaja u domovima djece kod koje je dijagnosticiran kancer. Prijavili su statistički značajnu povezanost između prisustva guste električne mreže oko objekata za stanovanje i rizika od pojave raznih vrsta kancera u detinjstvu, uključujući leukemiju. Magnetno polje u domovima je procijenjeno na oko 0,2 mT i autori su sugerisali da bi to mogao biti razlog za ovo udruživanje. </a:t>
            </a:r>
          </a:p>
          <a:p>
            <a:pPr algn="just"/>
            <a:endParaRPr lang="sr-Latn-ME" sz="1600" dirty="0" smtClean="0">
              <a:solidFill>
                <a:schemeClr val="bg1"/>
              </a:solidFill>
            </a:endParaRPr>
          </a:p>
        </p:txBody>
      </p:sp>
    </p:spTree>
    <p:extLst>
      <p:ext uri="{BB962C8B-B14F-4D97-AF65-F5344CB8AC3E}">
        <p14:creationId xmlns:p14="http://schemas.microsoft.com/office/powerpoint/2010/main" val="3917173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Box 1"/>
          <p:cNvSpPr txBox="1"/>
          <p:nvPr/>
        </p:nvSpPr>
        <p:spPr>
          <a:xfrm>
            <a:off x="515155" y="425003"/>
            <a:ext cx="8100811" cy="5570756"/>
          </a:xfrm>
          <a:prstGeom prst="rect">
            <a:avLst/>
          </a:prstGeom>
          <a:noFill/>
        </p:spPr>
        <p:txBody>
          <a:bodyPr wrap="square" rtlCol="0">
            <a:spAutoFit/>
          </a:bodyPr>
          <a:lstStyle/>
          <a:p>
            <a:r>
              <a:rPr lang="sr-Latn-ME" b="1" dirty="0" smtClean="0">
                <a:solidFill>
                  <a:schemeClr val="bg1"/>
                </a:solidFill>
              </a:rPr>
              <a:t>Stavovi relevantnih svjetskih institucija: Svjetske zdravstvene organizacije </a:t>
            </a:r>
            <a:r>
              <a:rPr lang="sr-Latn-ME" b="1" dirty="0">
                <a:solidFill>
                  <a:schemeClr val="bg1"/>
                </a:solidFill>
              </a:rPr>
              <a:t>i </a:t>
            </a:r>
            <a:r>
              <a:rPr lang="sr-Latn-ME" b="1" dirty="0" smtClean="0">
                <a:solidFill>
                  <a:schemeClr val="bg1"/>
                </a:solidFill>
              </a:rPr>
              <a:t>Međunarodne </a:t>
            </a:r>
            <a:r>
              <a:rPr lang="sr-Latn-ME" b="1" dirty="0">
                <a:solidFill>
                  <a:schemeClr val="bg1"/>
                </a:solidFill>
              </a:rPr>
              <a:t>organizacija za istraživanje kancera </a:t>
            </a:r>
            <a:endParaRPr lang="sr-Latn-ME" b="1" dirty="0" smtClean="0">
              <a:solidFill>
                <a:schemeClr val="bg1"/>
              </a:solidFill>
            </a:endParaRPr>
          </a:p>
          <a:p>
            <a:pPr algn="just"/>
            <a:endParaRPr lang="sr-Latn-ME" sz="1600" dirty="0" smtClean="0">
              <a:solidFill>
                <a:schemeClr val="bg1"/>
              </a:solidFill>
            </a:endParaRPr>
          </a:p>
          <a:p>
            <a:pPr algn="just"/>
            <a:r>
              <a:rPr lang="sr-Latn-ME" sz="1600" dirty="0">
                <a:solidFill>
                  <a:schemeClr val="bg1"/>
                </a:solidFill>
              </a:rPr>
              <a:t>Godine 1996. godine </a:t>
            </a:r>
            <a:r>
              <a:rPr lang="sr-Latn-ME" sz="1600" dirty="0" smtClean="0">
                <a:solidFill>
                  <a:schemeClr val="bg1"/>
                </a:solidFill>
              </a:rPr>
              <a:t>SZO je uspostavila </a:t>
            </a:r>
            <a:r>
              <a:rPr lang="sr-Latn-ME" sz="1600" dirty="0">
                <a:solidFill>
                  <a:schemeClr val="bg1"/>
                </a:solidFill>
              </a:rPr>
              <a:t>„Međunarodni projekat elektromagnetskih polja“ kako bi istražila potencijalne zdravstvene rizike povezane s izvorima elektromagnetnih polja i izdate su tri monografije, u zavisnosti od frekvencije izvora ovih zračenja. </a:t>
            </a:r>
            <a:endParaRPr lang="sr-Latn-ME" sz="1600" dirty="0" smtClean="0">
              <a:solidFill>
                <a:schemeClr val="bg1"/>
              </a:solidFill>
            </a:endParaRPr>
          </a:p>
          <a:p>
            <a:pPr algn="just"/>
            <a:endParaRPr lang="sr-Latn-ME" sz="1600" dirty="0">
              <a:solidFill>
                <a:schemeClr val="bg1"/>
              </a:solidFill>
            </a:endParaRPr>
          </a:p>
          <a:p>
            <a:pPr algn="just"/>
            <a:r>
              <a:rPr lang="sr-Latn-ME" sz="1600" dirty="0" smtClean="0">
                <a:solidFill>
                  <a:schemeClr val="bg1"/>
                </a:solidFill>
              </a:rPr>
              <a:t>Za </a:t>
            </a:r>
            <a:r>
              <a:rPr lang="sr-Latn-ME" sz="1600" dirty="0">
                <a:solidFill>
                  <a:schemeClr val="bg1"/>
                </a:solidFill>
              </a:rPr>
              <a:t>temu ovog rada relevantna </a:t>
            </a:r>
            <a:r>
              <a:rPr lang="sr-Latn-ME" sz="1600" dirty="0" smtClean="0">
                <a:solidFill>
                  <a:schemeClr val="bg1"/>
                </a:solidFill>
              </a:rPr>
              <a:t>je publikacija </a:t>
            </a:r>
            <a:r>
              <a:rPr lang="sr-Latn-ME" sz="1600" dirty="0">
                <a:solidFill>
                  <a:schemeClr val="bg1"/>
                </a:solidFill>
              </a:rPr>
              <a:t>„Niskofrekventna polja Kriterijumi zdravlja i životne sredine Monografija br.238“ </a:t>
            </a:r>
            <a:r>
              <a:rPr lang="sr-Latn-ME" sz="1600" dirty="0" smtClean="0">
                <a:solidFill>
                  <a:schemeClr val="bg1"/>
                </a:solidFill>
              </a:rPr>
              <a:t>izdata 2007</a:t>
            </a:r>
            <a:r>
              <a:rPr lang="sr-Latn-ME" sz="1600" dirty="0">
                <a:solidFill>
                  <a:schemeClr val="bg1"/>
                </a:solidFill>
              </a:rPr>
              <a:t>. </a:t>
            </a:r>
            <a:r>
              <a:rPr lang="sr-Latn-ME" sz="1600" dirty="0" smtClean="0">
                <a:solidFill>
                  <a:schemeClr val="bg1"/>
                </a:solidFill>
              </a:rPr>
              <a:t>Ovaj izvještaj je obuhvatio  </a:t>
            </a:r>
            <a:r>
              <a:rPr lang="sr-Latn-ME" sz="1600" dirty="0">
                <a:solidFill>
                  <a:schemeClr val="bg1"/>
                </a:solidFill>
              </a:rPr>
              <a:t>analizu objavljenih studija o zdravstvenim efektima elektromagnetnih </a:t>
            </a:r>
            <a:r>
              <a:rPr lang="sr-Latn-ME" sz="1600" dirty="0" smtClean="0">
                <a:solidFill>
                  <a:schemeClr val="bg1"/>
                </a:solidFill>
              </a:rPr>
              <a:t>polja, publikacije </a:t>
            </a:r>
            <a:r>
              <a:rPr lang="sr-Latn-ME" sz="1600" dirty="0">
                <a:solidFill>
                  <a:schemeClr val="bg1"/>
                </a:solidFill>
              </a:rPr>
              <a:t>Međunarodne agencije za istraživanje kancera (IARC) 2002.godine, Komisije za zaštitu od nejonizujućeg zračenja (ICNIRP) 2003. godine i Savjetodavne grupe o nejonizujućem zračenju Agencije za zaštitu zdravlja Velike Britanije. </a:t>
            </a:r>
            <a:endParaRPr lang="sr-Latn-ME" sz="1600" dirty="0" smtClean="0">
              <a:solidFill>
                <a:schemeClr val="bg1"/>
              </a:solidFill>
            </a:endParaRPr>
          </a:p>
          <a:p>
            <a:pPr algn="just"/>
            <a:endParaRPr lang="sr-Latn-ME" sz="1600" dirty="0">
              <a:solidFill>
                <a:schemeClr val="bg1"/>
              </a:solidFill>
            </a:endParaRPr>
          </a:p>
          <a:p>
            <a:pPr algn="just"/>
            <a:r>
              <a:rPr lang="sr-Latn-ME" sz="1600" dirty="0">
                <a:solidFill>
                  <a:schemeClr val="bg1"/>
                </a:solidFill>
              </a:rPr>
              <a:t>Generalan zaključak izvještaja u vezi svih tipova kancera je da „nove studije na ljudima, životinjama i in vitro, objavljene 2002. godine Monografijom IARC-a, ne mijenjaju ukupnu klasifikaciju niskofrekventnih polja kao moguće karcinogenih“. </a:t>
            </a:r>
            <a:r>
              <a:rPr lang="sr-Latn-ME" sz="1600" dirty="0" smtClean="0">
                <a:solidFill>
                  <a:schemeClr val="bg1"/>
                </a:solidFill>
              </a:rPr>
              <a:t>Odnosno:</a:t>
            </a:r>
          </a:p>
          <a:p>
            <a:pPr algn="just"/>
            <a:endParaRPr lang="sr-Latn-ME" sz="1600" dirty="0">
              <a:solidFill>
                <a:schemeClr val="bg1"/>
              </a:solidFill>
            </a:endParaRPr>
          </a:p>
          <a:p>
            <a:pPr algn="just"/>
            <a:r>
              <a:rPr lang="sr-Latn-ME" sz="1600" dirty="0" smtClean="0">
                <a:solidFill>
                  <a:schemeClr val="bg1"/>
                </a:solidFill>
              </a:rPr>
              <a:t>- Izuzetno </a:t>
            </a:r>
            <a:r>
              <a:rPr lang="sr-Latn-ME" sz="1600" dirty="0">
                <a:solidFill>
                  <a:schemeClr val="bg1"/>
                </a:solidFill>
              </a:rPr>
              <a:t>niskofrekventna magnetna polja mogu biti kancerogena na ljude (Grupa 2B</a:t>
            </a:r>
            <a:r>
              <a:rPr lang="sr-Latn-ME" sz="1600" dirty="0" smtClean="0">
                <a:solidFill>
                  <a:schemeClr val="bg1"/>
                </a:solidFill>
              </a:rPr>
              <a:t>). </a:t>
            </a:r>
            <a:endParaRPr lang="sr-Latn-ME" sz="1600" dirty="0">
              <a:solidFill>
                <a:schemeClr val="bg1"/>
              </a:solidFill>
            </a:endParaRPr>
          </a:p>
          <a:p>
            <a:pPr algn="just"/>
            <a:r>
              <a:rPr lang="sr-Latn-ME" sz="1600" dirty="0" smtClean="0">
                <a:solidFill>
                  <a:schemeClr val="bg1"/>
                </a:solidFill>
              </a:rPr>
              <a:t>- Izuzetno </a:t>
            </a:r>
            <a:r>
              <a:rPr lang="sr-Latn-ME" sz="1600" dirty="0">
                <a:solidFill>
                  <a:schemeClr val="bg1"/>
                </a:solidFill>
              </a:rPr>
              <a:t>niskofrekventna električna polja se ne mogu klasifikovati kao kancerogena za ljude (Grupa 3</a:t>
            </a:r>
            <a:r>
              <a:rPr lang="sr-Latn-ME" sz="1600" dirty="0" smtClean="0">
                <a:solidFill>
                  <a:schemeClr val="bg1"/>
                </a:solidFill>
              </a:rPr>
              <a:t>).</a:t>
            </a:r>
            <a:endParaRPr lang="sr-Latn-ME" sz="1600" dirty="0">
              <a:solidFill>
                <a:schemeClr val="bg1"/>
              </a:solidFill>
            </a:endParaRPr>
          </a:p>
        </p:txBody>
      </p:sp>
    </p:spTree>
    <p:extLst>
      <p:ext uri="{BB962C8B-B14F-4D97-AF65-F5344CB8AC3E}">
        <p14:creationId xmlns:p14="http://schemas.microsoft.com/office/powerpoint/2010/main" val="3635996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Box 1"/>
          <p:cNvSpPr txBox="1"/>
          <p:nvPr/>
        </p:nvSpPr>
        <p:spPr>
          <a:xfrm>
            <a:off x="592427" y="425003"/>
            <a:ext cx="8023539" cy="5016758"/>
          </a:xfrm>
          <a:prstGeom prst="rect">
            <a:avLst/>
          </a:prstGeom>
          <a:noFill/>
        </p:spPr>
        <p:txBody>
          <a:bodyPr wrap="square" rtlCol="0">
            <a:spAutoFit/>
          </a:bodyPr>
          <a:lstStyle/>
          <a:p>
            <a:pPr algn="just"/>
            <a:endParaRPr lang="sr-Latn-ME" sz="1600" dirty="0" smtClean="0">
              <a:solidFill>
                <a:schemeClr val="bg1"/>
              </a:solidFill>
            </a:endParaRPr>
          </a:p>
          <a:p>
            <a:pPr algn="just"/>
            <a:r>
              <a:rPr lang="sr-Latn-ME" sz="1600" dirty="0" smtClean="0">
                <a:solidFill>
                  <a:schemeClr val="bg1"/>
                </a:solidFill>
              </a:rPr>
              <a:t>Zaključak </a:t>
            </a:r>
            <a:r>
              <a:rPr lang="sr-Latn-ME" sz="1600" dirty="0">
                <a:solidFill>
                  <a:schemeClr val="bg1"/>
                </a:solidFill>
              </a:rPr>
              <a:t>izvještaja u vezi neurodegenerativnih bolesti je da kad su u pitanju Parkinsonova bolest i multipla skleroza nema dokaza o vezi sa izlaganjem niskofrekventnim zračenjima, dok dokazi o povezanosti sa Alchajmerovom bolesti i amiotrofičnom lateralnom sklerozom  (ALS) nijesu adekvatni. </a:t>
            </a:r>
          </a:p>
          <a:p>
            <a:pPr algn="just"/>
            <a:endParaRPr lang="sr-Latn-ME" sz="1600" dirty="0" smtClean="0">
              <a:solidFill>
                <a:schemeClr val="bg1"/>
              </a:solidFill>
            </a:endParaRPr>
          </a:p>
          <a:p>
            <a:pPr algn="just"/>
            <a:r>
              <a:rPr lang="sr-Latn-ME" sz="1600" dirty="0" smtClean="0">
                <a:solidFill>
                  <a:schemeClr val="bg1"/>
                </a:solidFill>
              </a:rPr>
              <a:t>Što </a:t>
            </a:r>
            <a:r>
              <a:rPr lang="sr-Latn-ME" sz="1600" dirty="0">
                <a:solidFill>
                  <a:schemeClr val="bg1"/>
                </a:solidFill>
              </a:rPr>
              <a:t>se tiče reprodukcije, epidemiološke studije nisu pokazale povezanost između štetnih </a:t>
            </a:r>
            <a:r>
              <a:rPr lang="sr-Latn-ME" sz="1600" dirty="0" smtClean="0">
                <a:solidFill>
                  <a:schemeClr val="bg1"/>
                </a:solidFill>
              </a:rPr>
              <a:t>ishoda kod </a:t>
            </a:r>
            <a:r>
              <a:rPr lang="sr-Latn-ME" sz="1600" dirty="0">
                <a:solidFill>
                  <a:schemeClr val="bg1"/>
                </a:solidFill>
              </a:rPr>
              <a:t>reprodukcije i majčine ili očeve izloženosti niskofrekventnim elektromagneznim poljima</a:t>
            </a:r>
            <a:r>
              <a:rPr lang="sr-Latn-ME" sz="1600" dirty="0" smtClean="0">
                <a:solidFill>
                  <a:schemeClr val="bg1"/>
                </a:solidFill>
              </a:rPr>
              <a:t>.</a:t>
            </a:r>
          </a:p>
          <a:p>
            <a:pPr algn="just"/>
            <a:r>
              <a:rPr lang="sr-Latn-ME" sz="1600" dirty="0" smtClean="0">
                <a:solidFill>
                  <a:schemeClr val="bg1"/>
                </a:solidFill>
              </a:rPr>
              <a:t>Postoje dokazi o povećanom riziku od pobačaja povezano sa izmjerenim izlaganjem majke magnetnom polju, ali ovi dokazi su neadekvatni. Ni eksperimentalne studije, koje su uglavnom rađene kod sisara, nijesu pokazale negativne efekte kod razvoja.</a:t>
            </a:r>
          </a:p>
          <a:p>
            <a:pPr algn="just"/>
            <a:endParaRPr lang="sr-Latn-ME" sz="1600" dirty="0" smtClean="0">
              <a:solidFill>
                <a:schemeClr val="bg1"/>
              </a:solidFill>
            </a:endParaRPr>
          </a:p>
          <a:p>
            <a:pPr algn="just"/>
            <a:r>
              <a:rPr lang="sr-Latn-ME" sz="1600" dirty="0" smtClean="0">
                <a:solidFill>
                  <a:schemeClr val="bg1"/>
                </a:solidFill>
              </a:rPr>
              <a:t>Takođe, istraživanja ne ukazuju na to da niskofrekventna električna i/ili magnetna polja utiču na neuroendokrini sistem na način koji bi imao negativan uticaj na ljudsko zdravlje, kao ni na pojavu kardiovaskularnih bolesti, a ni na imuni i hematološki sistem. </a:t>
            </a:r>
          </a:p>
          <a:p>
            <a:pPr algn="just"/>
            <a:endParaRPr lang="sr-Latn-ME" sz="1600" dirty="0">
              <a:solidFill>
                <a:schemeClr val="bg1"/>
              </a:solidFill>
            </a:endParaRPr>
          </a:p>
          <a:p>
            <a:pPr algn="just"/>
            <a:r>
              <a:rPr lang="sr-Latn-ME" sz="1600" dirty="0" smtClean="0">
                <a:solidFill>
                  <a:schemeClr val="bg1"/>
                </a:solidFill>
              </a:rPr>
              <a:t>Postoje samo nedosljedni i neuvjerljivi dokazi da izloženost niskofrekventnim električnim i magnetnim poljima uzrokuje simptome depresije ili samoubistvo, pa se, prema tome, dokazi smatraju neadekvatnim.</a:t>
            </a:r>
            <a:endParaRPr lang="sr-Latn-ME" sz="1600" dirty="0">
              <a:solidFill>
                <a:schemeClr val="bg1"/>
              </a:solidFill>
            </a:endParaRPr>
          </a:p>
        </p:txBody>
      </p:sp>
    </p:spTree>
    <p:extLst>
      <p:ext uri="{BB962C8B-B14F-4D97-AF65-F5344CB8AC3E}">
        <p14:creationId xmlns:p14="http://schemas.microsoft.com/office/powerpoint/2010/main" val="2562922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Box 1"/>
          <p:cNvSpPr txBox="1"/>
          <p:nvPr/>
        </p:nvSpPr>
        <p:spPr>
          <a:xfrm>
            <a:off x="592427" y="425003"/>
            <a:ext cx="8023539" cy="5539978"/>
          </a:xfrm>
          <a:prstGeom prst="rect">
            <a:avLst/>
          </a:prstGeom>
          <a:noFill/>
        </p:spPr>
        <p:txBody>
          <a:bodyPr wrap="square" rtlCol="0">
            <a:spAutoFit/>
          </a:bodyPr>
          <a:lstStyle/>
          <a:p>
            <a:pPr algn="just"/>
            <a:r>
              <a:rPr lang="sr-Latn-ME" b="1" dirty="0" smtClean="0">
                <a:solidFill>
                  <a:schemeClr val="bg1"/>
                </a:solidFill>
              </a:rPr>
              <a:t>CIGRE Radna grupa C3.01</a:t>
            </a:r>
          </a:p>
          <a:p>
            <a:pPr algn="just"/>
            <a:endParaRPr lang="sr-Latn-ME" sz="1600" dirty="0" smtClean="0">
              <a:solidFill>
                <a:schemeClr val="bg1"/>
              </a:solidFill>
            </a:endParaRPr>
          </a:p>
          <a:p>
            <a:pPr algn="just"/>
            <a:r>
              <a:rPr lang="sr-Latn-ME" sz="1600" dirty="0" smtClean="0">
                <a:solidFill>
                  <a:schemeClr val="bg1"/>
                </a:solidFill>
              </a:rPr>
              <a:t>Zaključci navedeni u  izvještaju Radne grupe C3.01: </a:t>
            </a:r>
          </a:p>
          <a:p>
            <a:pPr algn="just"/>
            <a:r>
              <a:rPr lang="sr-Latn-ME" sz="1600" dirty="0" smtClean="0">
                <a:solidFill>
                  <a:schemeClr val="bg1"/>
                </a:solidFill>
              </a:rPr>
              <a:t>Sve uobičajene vrste kancera su ispitane i studije nijesu pokazale povećani rizik od njegove pojave.</a:t>
            </a:r>
          </a:p>
          <a:p>
            <a:pPr algn="just"/>
            <a:r>
              <a:rPr lang="sr-Latn-ME" sz="1600" dirty="0" smtClean="0">
                <a:solidFill>
                  <a:schemeClr val="bg1"/>
                </a:solidFill>
              </a:rPr>
              <a:t>Najviše je studija ispitivalo vezu između pojave leukemije u djetinjstvu i života pored dalekovoda. Tom </a:t>
            </a:r>
            <a:r>
              <a:rPr lang="sr-Latn-ME" sz="1600" dirty="0" smtClean="0">
                <a:solidFill>
                  <a:schemeClr val="bg1"/>
                </a:solidFill>
              </a:rPr>
              <a:t>prilikom</a:t>
            </a:r>
            <a:r>
              <a:rPr lang="sr-Latn-ME" sz="1600" dirty="0" smtClean="0">
                <a:solidFill>
                  <a:schemeClr val="bg1"/>
                </a:solidFill>
              </a:rPr>
              <a:t>, </a:t>
            </a:r>
            <a:r>
              <a:rPr lang="sr-Latn-ME" sz="1600" dirty="0">
                <a:solidFill>
                  <a:schemeClr val="bg1"/>
                </a:solidFill>
              </a:rPr>
              <a:t>u</a:t>
            </a:r>
            <a:r>
              <a:rPr lang="sr-Latn-ME" sz="1600" dirty="0" smtClean="0">
                <a:solidFill>
                  <a:schemeClr val="bg1"/>
                </a:solidFill>
              </a:rPr>
              <a:t>mjesto da se </a:t>
            </a:r>
            <a:r>
              <a:rPr lang="sr-Latn-ME" sz="1600" dirty="0" smtClean="0">
                <a:solidFill>
                  <a:schemeClr val="bg1"/>
                </a:solidFill>
              </a:rPr>
              <a:t>oslanjaju </a:t>
            </a:r>
            <a:r>
              <a:rPr lang="sr-Latn-ME" sz="1600" dirty="0" smtClean="0">
                <a:solidFill>
                  <a:schemeClr val="bg1"/>
                </a:solidFill>
              </a:rPr>
              <a:t>samo na prisustvo dalekovoda u blizini stambenih objekata, magnetna polja su zapravo izmjerena unutar doma, ponekad u spavaćoj sobi djeteta ili direktno sa dozimetra kojeg nosi dijete 48 sati. Autori su zaključili da se prošla zapažanja o vezi između prisustva dalekovoda i leukemije u djetinjstvu gotovo sigurno ne mogu  pripisati magnetnim poljima generisanim dalekovodima. </a:t>
            </a:r>
          </a:p>
          <a:p>
            <a:pPr algn="just"/>
            <a:r>
              <a:rPr lang="sr-Latn-ME" sz="1600" dirty="0" smtClean="0">
                <a:solidFill>
                  <a:schemeClr val="bg1"/>
                </a:solidFill>
              </a:rPr>
              <a:t>Dugoročne studije na životinjama koje su izložene nivoima magnetnog polja do 5000 mT nijesu otkrile nikakve toksične ili štetne efekte. </a:t>
            </a:r>
          </a:p>
          <a:p>
            <a:pPr algn="just"/>
            <a:r>
              <a:rPr lang="sr-Latn-ME" sz="1600" dirty="0" smtClean="0">
                <a:solidFill>
                  <a:schemeClr val="bg1"/>
                </a:solidFill>
              </a:rPr>
              <a:t>Studije o ćelijama i odgovarajući teorijski pristupi nijesu pokazali nikakav pouzdan mehanizam pomoću koga bi se mogli potvrditi određeni biološki štetni efekti na zdravlje pri vrlo niskim nivoima magnetnog polja koji se često mogu pojaviti u životnom i radnom okruženju. </a:t>
            </a:r>
          </a:p>
          <a:p>
            <a:pPr algn="just"/>
            <a:r>
              <a:rPr lang="sr-Latn-ME" sz="1600" dirty="0" smtClean="0">
                <a:solidFill>
                  <a:schemeClr val="bg1"/>
                </a:solidFill>
              </a:rPr>
              <a:t>Generalno, nijesu identifikovani konzistentni negativni nalazi i nije prijavljen nikakav poseban efekat na zdravlje vezano za vrijednosti polja ispod trenutnih granica izloženosti preporučenih od strane Međunarodne komisija za nejonizujuće zračenje (ICNIRP). Ova ograničenja su 200 mT za javnost i 1.000 mT za radnike. </a:t>
            </a:r>
            <a:endParaRPr lang="sr-Latn-ME" sz="1600" dirty="0">
              <a:solidFill>
                <a:schemeClr val="bg1"/>
              </a:solidFill>
            </a:endParaRPr>
          </a:p>
        </p:txBody>
      </p:sp>
    </p:spTree>
    <p:extLst>
      <p:ext uri="{BB962C8B-B14F-4D97-AF65-F5344CB8AC3E}">
        <p14:creationId xmlns:p14="http://schemas.microsoft.com/office/powerpoint/2010/main" val="149202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TextBox 2"/>
          <p:cNvSpPr txBox="1"/>
          <p:nvPr/>
        </p:nvSpPr>
        <p:spPr>
          <a:xfrm>
            <a:off x="1068947" y="721216"/>
            <a:ext cx="7212168" cy="4062651"/>
          </a:xfrm>
          <a:prstGeom prst="rect">
            <a:avLst/>
          </a:prstGeom>
          <a:noFill/>
        </p:spPr>
        <p:txBody>
          <a:bodyPr wrap="square" rtlCol="0">
            <a:spAutoFit/>
          </a:bodyPr>
          <a:lstStyle/>
          <a:p>
            <a:pPr lvl="0" algn="just"/>
            <a:r>
              <a:rPr lang="sr-Latn-ME" b="1" dirty="0">
                <a:solidFill>
                  <a:prstClr val="white"/>
                </a:solidFill>
              </a:rPr>
              <a:t>Zaključak</a:t>
            </a:r>
          </a:p>
          <a:p>
            <a:pPr lvl="0" algn="just"/>
            <a:endParaRPr lang="sr-Latn-ME" sz="1600" dirty="0">
              <a:solidFill>
                <a:prstClr val="white"/>
              </a:solidFill>
            </a:endParaRPr>
          </a:p>
          <a:p>
            <a:pPr lvl="0" algn="just"/>
            <a:r>
              <a:rPr lang="sr-Latn-ME" sz="1600" dirty="0">
                <a:solidFill>
                  <a:prstClr val="white"/>
                </a:solidFill>
              </a:rPr>
              <a:t>Iz dosad navedenog, s obzirom na činjenicu da se električna i magnetna polja industrijske učestanosti 50/60 Hz široko proučavaju širom svijeta i da nije jasno identifikovan nikakav štetan uticaj na zdravlje ljudi, </a:t>
            </a:r>
            <a:r>
              <a:rPr lang="sr-Latn-ME" sz="1600" b="1" dirty="0">
                <a:solidFill>
                  <a:prstClr val="white"/>
                </a:solidFill>
              </a:rPr>
              <a:t>razumno je zaključiti da uzročna veza sa bilo kojom specifičnom bolešću</a:t>
            </a:r>
            <a:r>
              <a:rPr lang="sr-Latn-ME" sz="1600" dirty="0">
                <a:solidFill>
                  <a:prstClr val="white"/>
                </a:solidFill>
              </a:rPr>
              <a:t>, uključujući leukemiju u djetinjstvu, pojavu karcinoma kod djece i odraslih, uticaj na endokrini, imuni i hematološki sistem, kardiovaskularne bolesti, neurodegenerativne poremećaje i uticaj na reproduktivne ishode, </a:t>
            </a:r>
            <a:r>
              <a:rPr lang="sr-Latn-ME" sz="1600" b="1" dirty="0">
                <a:solidFill>
                  <a:prstClr val="white"/>
                </a:solidFill>
              </a:rPr>
              <a:t>vrlo je malo vjerovatna</a:t>
            </a:r>
            <a:r>
              <a:rPr lang="sr-Latn-ME" sz="1600" dirty="0">
                <a:solidFill>
                  <a:prstClr val="white"/>
                </a:solidFill>
              </a:rPr>
              <a:t>. </a:t>
            </a:r>
          </a:p>
          <a:p>
            <a:pPr lvl="0" algn="just"/>
            <a:endParaRPr lang="sr-Latn-ME" sz="1600" dirty="0">
              <a:solidFill>
                <a:prstClr val="white"/>
              </a:solidFill>
            </a:endParaRPr>
          </a:p>
          <a:p>
            <a:pPr lvl="0" algn="just"/>
            <a:r>
              <a:rPr lang="sr-Latn-ME" sz="1600" dirty="0">
                <a:solidFill>
                  <a:prstClr val="white"/>
                </a:solidFill>
              </a:rPr>
              <a:t>Iz tog razloga preporuke preventivnih i  mjera opreza nijesu opravdane. </a:t>
            </a:r>
          </a:p>
          <a:p>
            <a:pPr lvl="0" algn="just"/>
            <a:endParaRPr lang="sr-Latn-ME" sz="1600" dirty="0">
              <a:solidFill>
                <a:prstClr val="white"/>
              </a:solidFill>
            </a:endParaRPr>
          </a:p>
          <a:p>
            <a:pPr lvl="0" algn="just"/>
            <a:r>
              <a:rPr lang="sr-Latn-ME" sz="1600" dirty="0">
                <a:solidFill>
                  <a:prstClr val="white"/>
                </a:solidFill>
              </a:rPr>
              <a:t>Treba razumno pristupati problemu i raditi na informisanosti javnosti u pogledu zabrinutosti zbog izlaganja niskofrekventnim elektromagnetnim poljima.</a:t>
            </a:r>
            <a:endParaRPr lang="sr-Latn-ME" sz="1600" dirty="0">
              <a:solidFill>
                <a:prstClr val="white"/>
              </a:solidFill>
            </a:endParaRPr>
          </a:p>
        </p:txBody>
      </p:sp>
    </p:spTree>
    <p:extLst>
      <p:ext uri="{BB962C8B-B14F-4D97-AF65-F5344CB8AC3E}">
        <p14:creationId xmlns:p14="http://schemas.microsoft.com/office/powerpoint/2010/main" val="4198367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CIGREglobalEd1">
      <a:dk1>
        <a:sysClr val="windowText" lastClr="000000"/>
      </a:dk1>
      <a:lt1>
        <a:sysClr val="window" lastClr="FFFFFF"/>
      </a:lt1>
      <a:dk2>
        <a:srgbClr val="7F7F7F"/>
      </a:dk2>
      <a:lt2>
        <a:srgbClr val="DEDDD7"/>
      </a:lt2>
      <a:accent1>
        <a:srgbClr val="007E4F"/>
      </a:accent1>
      <a:accent2>
        <a:srgbClr val="41AD49"/>
      </a:accent2>
      <a:accent3>
        <a:srgbClr val="F2672D"/>
      </a:accent3>
      <a:accent4>
        <a:srgbClr val="523E6C"/>
      </a:accent4>
      <a:accent5>
        <a:srgbClr val="0FB3BD"/>
      </a:accent5>
      <a:accent6>
        <a:srgbClr val="DC1A5C"/>
      </a:accent6>
      <a:hlink>
        <a:srgbClr val="11668F"/>
      </a:hlink>
      <a:folHlink>
        <a:srgbClr val="11668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GREglobal4_3_Ed1Aug18v2.1.potx" id="{B3074300-03B5-411B-B571-1A479F7BA1FD}" vid="{0199AF4D-BD84-46D3-8414-A7A921CD42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439</TotalTime>
  <Words>1447</Words>
  <Application>Microsoft Office PowerPoint</Application>
  <PresentationFormat>On-screen Show (4:3)</PresentationFormat>
  <Paragraphs>63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Courier New</vt:lpstr>
      <vt:lpstr>Thème Office</vt:lpstr>
      <vt:lpstr>R C3-03 Uticaj dalekovoda na zdravlje ljudi - pregled relevantnih studija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HVALA NA PAŽNJI!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Hakima ABDELLAOUI</dc:creator>
  <cp:lastModifiedBy>Gordana Todorovic</cp:lastModifiedBy>
  <cp:revision>60</cp:revision>
  <dcterms:created xsi:type="dcterms:W3CDTF">2018-08-21T10:05:07Z</dcterms:created>
  <dcterms:modified xsi:type="dcterms:W3CDTF">2019-05-10T09:28:28Z</dcterms:modified>
</cp:coreProperties>
</file>