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8/05/2019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8/05/2019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8/05/2019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17" y="2557556"/>
            <a:ext cx="7791611" cy="852221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PRIMENA ZAKONA O ZAŠTITI OD ELEKTROMAGNETNOG ZRAČENJA – ISKUSTVA I PREPORUKE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156" y="4221803"/>
            <a:ext cx="6858000" cy="538697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 smtClean="0"/>
              <a:t>Nada Curović, EMS AD Beograd</a:t>
            </a:r>
          </a:p>
          <a:p>
            <a:r>
              <a:rPr lang="sr-Latn-RS" dirty="0" smtClean="0"/>
              <a:t>Gordana Todorović, CGES AD Podgorica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2" y="1"/>
            <a:ext cx="6858000" cy="666205"/>
          </a:xfrm>
        </p:spPr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744583"/>
            <a:ext cx="8804366" cy="5551714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Inženjerska</a:t>
            </a:r>
            <a:r>
              <a:rPr lang="en-US" b="1" dirty="0" smtClean="0"/>
              <a:t> </a:t>
            </a:r>
            <a:r>
              <a:rPr lang="en-US" b="1" dirty="0" err="1" smtClean="0"/>
              <a:t>praksa</a:t>
            </a:r>
            <a:r>
              <a:rPr lang="en-US" b="1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elektroenergetike</a:t>
            </a:r>
            <a:r>
              <a:rPr lang="en-US" dirty="0" smtClean="0"/>
              <a:t> </a:t>
            </a:r>
            <a:r>
              <a:rPr lang="en-US" dirty="0" err="1" smtClean="0"/>
              <a:t>visokog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je,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sagledaju</a:t>
            </a:r>
            <a:r>
              <a:rPr lang="en-US" dirty="0" smtClean="0"/>
              <a:t>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prethodnog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, </a:t>
            </a:r>
            <a:r>
              <a:rPr lang="en-US" b="1" dirty="0" err="1" smtClean="0"/>
              <a:t>unapređena</a:t>
            </a:r>
            <a:r>
              <a:rPr lang="en-US" dirty="0" smtClean="0"/>
              <a:t>. </a:t>
            </a:r>
            <a:r>
              <a:rPr lang="en-US" dirty="0" err="1" smtClean="0"/>
              <a:t>Nosi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dodatnu</a:t>
            </a:r>
            <a:r>
              <a:rPr lang="en-US" dirty="0" smtClean="0"/>
              <a:t> </a:t>
            </a:r>
            <a:r>
              <a:rPr lang="en-US" dirty="0" err="1" smtClean="0"/>
              <a:t>dimenziju</a:t>
            </a:r>
            <a:r>
              <a:rPr lang="en-US" dirty="0" smtClean="0"/>
              <a:t> </a:t>
            </a:r>
            <a:r>
              <a:rPr lang="en-US" b="1" dirty="0" err="1" smtClean="0"/>
              <a:t>povišenog</a:t>
            </a:r>
            <a:r>
              <a:rPr lang="en-US" b="1" dirty="0" smtClean="0"/>
              <a:t> </a:t>
            </a:r>
            <a:r>
              <a:rPr lang="en-US" b="1" dirty="0" err="1" smtClean="0"/>
              <a:t>stepena</a:t>
            </a:r>
            <a:r>
              <a:rPr lang="en-US" b="1" dirty="0" smtClean="0"/>
              <a:t> </a:t>
            </a:r>
            <a:r>
              <a:rPr lang="en-US" b="1" dirty="0" err="1" smtClean="0"/>
              <a:t>društvene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ekološke</a:t>
            </a:r>
            <a:r>
              <a:rPr lang="en-US" b="1" dirty="0" smtClean="0"/>
              <a:t> </a:t>
            </a:r>
            <a:r>
              <a:rPr lang="en-US" b="1" dirty="0" err="1" smtClean="0"/>
              <a:t>odgovornosti</a:t>
            </a:r>
            <a:r>
              <a:rPr lang="en-US" dirty="0" smtClean="0"/>
              <a:t>. </a:t>
            </a:r>
            <a:endParaRPr lang="sr-Latn-RS" dirty="0" smtClean="0"/>
          </a:p>
          <a:p>
            <a:pPr algn="l"/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r>
              <a:rPr lang="en-US" dirty="0" smtClean="0"/>
              <a:t> o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ranije</a:t>
            </a:r>
            <a:r>
              <a:rPr lang="en-US" dirty="0" smtClean="0"/>
              <a:t> </a:t>
            </a:r>
            <a:r>
              <a:rPr lang="en-US" dirty="0" err="1" smtClean="0"/>
              <a:t>vodilo</a:t>
            </a:r>
            <a:r>
              <a:rPr lang="en-US" dirty="0" smtClean="0"/>
              <a:t> </a:t>
            </a:r>
            <a:r>
              <a:rPr lang="en-US" dirty="0" err="1" smtClean="0"/>
              <a:t>računa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transparentno</a:t>
            </a:r>
            <a:r>
              <a:rPr lang="en-US" dirty="0" smtClean="0"/>
              <a:t> </a:t>
            </a:r>
            <a:r>
              <a:rPr lang="en-US" dirty="0" err="1" smtClean="0"/>
              <a:t>prikazani</a:t>
            </a:r>
            <a:r>
              <a:rPr lang="en-US" dirty="0" smtClean="0"/>
              <a:t> u </a:t>
            </a:r>
            <a:r>
              <a:rPr lang="en-US" dirty="0" err="1" smtClean="0"/>
              <a:t>procedurama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tehničkoj</a:t>
            </a:r>
            <a:r>
              <a:rPr lang="en-US" dirty="0" smtClean="0"/>
              <a:t> </a:t>
            </a:r>
            <a:r>
              <a:rPr lang="en-US" dirty="0" err="1" smtClean="0"/>
              <a:t>dokumentaciji</a:t>
            </a:r>
            <a:r>
              <a:rPr lang="en-US" dirty="0" smtClean="0"/>
              <a:t>. </a:t>
            </a:r>
            <a:endParaRPr lang="sr-Latn-RS" dirty="0" smtClean="0"/>
          </a:p>
          <a:p>
            <a:pPr algn="l"/>
            <a:r>
              <a:rPr lang="en-US" dirty="0" err="1" smtClean="0"/>
              <a:t>Ostvarena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b="1" dirty="0" err="1" smtClean="0"/>
              <a:t>bolja</a:t>
            </a:r>
            <a:r>
              <a:rPr lang="en-US" b="1" dirty="0" smtClean="0"/>
              <a:t> </a:t>
            </a:r>
            <a:r>
              <a:rPr lang="en-US" b="1" dirty="0" err="1" smtClean="0"/>
              <a:t>komunikacija</a:t>
            </a:r>
            <a:r>
              <a:rPr lang="en-US" b="1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mnjenjem</a:t>
            </a:r>
            <a:r>
              <a:rPr lang="en-US" dirty="0" smtClean="0"/>
              <a:t>. Ali, </a:t>
            </a:r>
            <a:r>
              <a:rPr lang="en-US" dirty="0" err="1" smtClean="0"/>
              <a:t>ostalo</a:t>
            </a:r>
            <a:r>
              <a:rPr lang="en-US" dirty="0" smtClean="0"/>
              <a:t> je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unapređenjem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dorađivanjem</a:t>
            </a:r>
            <a:r>
              <a:rPr lang="en-US" dirty="0" smtClean="0"/>
              <a:t> regulative, a </a:t>
            </a:r>
            <a:r>
              <a:rPr lang="en-US" dirty="0" err="1" smtClean="0"/>
              <a:t>samim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unapredjenjem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elektroenergetskim</a:t>
            </a:r>
            <a:r>
              <a:rPr lang="en-US" dirty="0" smtClean="0"/>
              <a:t> </a:t>
            </a:r>
            <a:r>
              <a:rPr lang="en-US" dirty="0" err="1" smtClean="0"/>
              <a:t>objektima</a:t>
            </a:r>
            <a:r>
              <a:rPr lang="en-US" dirty="0" smtClean="0"/>
              <a:t> </a:t>
            </a:r>
            <a:r>
              <a:rPr lang="en-US" dirty="0" err="1" smtClean="0"/>
              <a:t>visokog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zajedničkim</a:t>
            </a:r>
            <a:r>
              <a:rPr lang="en-US" dirty="0" smtClean="0"/>
              <a:t> </a:t>
            </a:r>
            <a:r>
              <a:rPr lang="en-US" dirty="0" err="1" smtClean="0"/>
              <a:t>ciljem</a:t>
            </a:r>
            <a:r>
              <a:rPr lang="en-US" dirty="0" smtClean="0"/>
              <a:t>, </a:t>
            </a:r>
            <a:r>
              <a:rPr lang="en-US" dirty="0" err="1" smtClean="0"/>
              <a:t>izbora</a:t>
            </a:r>
            <a:r>
              <a:rPr lang="en-US" dirty="0" smtClean="0"/>
              <a:t> </a:t>
            </a:r>
            <a:r>
              <a:rPr lang="en-US" dirty="0" err="1" smtClean="0"/>
              <a:t>optimalnih</a:t>
            </a:r>
            <a:r>
              <a:rPr lang="en-US" dirty="0" smtClean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povećati</a:t>
            </a:r>
            <a:r>
              <a:rPr lang="en-US" dirty="0" smtClean="0"/>
              <a:t> </a:t>
            </a:r>
            <a:r>
              <a:rPr lang="en-US" dirty="0" err="1" smtClean="0"/>
              <a:t>zaštitu</a:t>
            </a:r>
            <a:r>
              <a:rPr lang="en-US" dirty="0" smtClean="0"/>
              <a:t> </a:t>
            </a:r>
            <a:r>
              <a:rPr lang="en-US" dirty="0" err="1" smtClean="0"/>
              <a:t>stanovništva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omogućiti</a:t>
            </a:r>
            <a:r>
              <a:rPr lang="en-US" dirty="0" smtClean="0"/>
              <a:t> </a:t>
            </a:r>
            <a:r>
              <a:rPr lang="en-US" dirty="0" err="1" smtClean="0"/>
              <a:t>održivi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primarne</a:t>
            </a:r>
            <a:r>
              <a:rPr lang="en-US" dirty="0" smtClean="0"/>
              <a:t> </a:t>
            </a:r>
            <a:r>
              <a:rPr lang="en-US" dirty="0" err="1" smtClean="0"/>
              <a:t>energetske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endParaRPr lang="en-US" dirty="0"/>
          </a:p>
        </p:txBody>
      </p:sp>
      <p:pic>
        <p:nvPicPr>
          <p:cNvPr id="25602" name="Picture 2" descr="Image result for SUSTAINABLE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176" y="5565999"/>
            <a:ext cx="1477282" cy="1109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2" y="401416"/>
            <a:ext cx="6858000" cy="526047"/>
          </a:xfrm>
        </p:spPr>
        <p:txBody>
          <a:bodyPr>
            <a:normAutofit/>
          </a:bodyPr>
          <a:lstStyle/>
          <a:p>
            <a:pPr algn="l"/>
            <a:r>
              <a:rPr lang="sr-Latn-RS" sz="2800" b="1" dirty="0" smtClean="0"/>
              <a:t>Pitanja recenzenta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542" y="1254996"/>
            <a:ext cx="8288383" cy="485842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en-US" dirty="0" err="1" smtClean="0"/>
              <a:t>Zakonodavstvo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Srbiji</a:t>
            </a:r>
            <a:r>
              <a:rPr lang="en-US" dirty="0" smtClean="0"/>
              <a:t>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dozvoljene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kaže</a:t>
            </a:r>
            <a:r>
              <a:rPr lang="en-US" dirty="0" smtClean="0"/>
              <a:t> 2,5 </a:t>
            </a:r>
            <a:r>
              <a:rPr lang="en-US" dirty="0" err="1" smtClean="0"/>
              <a:t>puta</a:t>
            </a:r>
            <a:r>
              <a:rPr lang="en-US" dirty="0" smtClean="0"/>
              <a:t> </a:t>
            </a:r>
            <a:r>
              <a:rPr lang="en-US" dirty="0" err="1" smtClean="0"/>
              <a:t>strožije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evropskih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međunarodnih</a:t>
            </a:r>
            <a:r>
              <a:rPr lang="en-US" dirty="0" smtClean="0"/>
              <a:t> </a:t>
            </a:r>
            <a:r>
              <a:rPr lang="en-US" dirty="0" err="1" smtClean="0"/>
              <a:t>propisa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zone </a:t>
            </a:r>
            <a:r>
              <a:rPr lang="en-US" dirty="0" err="1" smtClean="0"/>
              <a:t>povećane</a:t>
            </a:r>
            <a:r>
              <a:rPr lang="en-US" dirty="0" smtClean="0"/>
              <a:t> </a:t>
            </a:r>
            <a:r>
              <a:rPr lang="en-US" dirty="0" err="1" smtClean="0"/>
              <a:t>osjetljivosti</a:t>
            </a:r>
            <a:r>
              <a:rPr lang="en-US" dirty="0" smtClean="0"/>
              <a:t>.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crnogorsko</a:t>
            </a:r>
            <a:r>
              <a:rPr lang="en-US" dirty="0" smtClean="0"/>
              <a:t> </a:t>
            </a:r>
            <a:r>
              <a:rPr lang="en-US" dirty="0" err="1" smtClean="0"/>
              <a:t>zakonodavstvo</a:t>
            </a:r>
            <a:r>
              <a:rPr lang="en-US" dirty="0" smtClean="0"/>
              <a:t> u </a:t>
            </a:r>
            <a:r>
              <a:rPr lang="en-US" dirty="0" err="1" smtClean="0"/>
              <a:t>dijelu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posebne</a:t>
            </a:r>
            <a:r>
              <a:rPr lang="en-US" dirty="0" smtClean="0"/>
              <a:t> </a:t>
            </a:r>
            <a:r>
              <a:rPr lang="en-US" dirty="0" err="1" smtClean="0"/>
              <a:t>osjetljivosti</a:t>
            </a:r>
            <a:r>
              <a:rPr lang="en-US" dirty="0" smtClean="0"/>
              <a:t> 2 </a:t>
            </a:r>
            <a:r>
              <a:rPr lang="en-US" dirty="0" err="1" smtClean="0"/>
              <a:t>puta</a:t>
            </a:r>
            <a:r>
              <a:rPr lang="en-US" dirty="0" smtClean="0"/>
              <a:t> </a:t>
            </a:r>
            <a:r>
              <a:rPr lang="en-US" dirty="0" err="1" smtClean="0"/>
              <a:t>strožije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srpskog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u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jačina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endParaRPr lang="sr-Latn-R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je </a:t>
            </a:r>
            <a:r>
              <a:rPr lang="en-US" dirty="0" err="1" smtClean="0"/>
              <a:t>jasno</a:t>
            </a:r>
            <a:r>
              <a:rPr lang="en-US" dirty="0" smtClean="0"/>
              <a:t> </a:t>
            </a:r>
            <a:r>
              <a:rPr lang="en-US" dirty="0" err="1" smtClean="0"/>
              <a:t>određeno</a:t>
            </a:r>
            <a:r>
              <a:rPr lang="en-US" dirty="0" smtClean="0"/>
              <a:t> u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zakonodavstva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povećane</a:t>
            </a:r>
            <a:r>
              <a:rPr lang="en-US" dirty="0" smtClean="0"/>
              <a:t> (</a:t>
            </a:r>
            <a:r>
              <a:rPr lang="en-US" dirty="0" err="1" smtClean="0"/>
              <a:t>pojačane</a:t>
            </a:r>
            <a:r>
              <a:rPr lang="en-US" dirty="0" smtClean="0"/>
              <a:t>) </a:t>
            </a:r>
            <a:r>
              <a:rPr lang="en-US" dirty="0" err="1" smtClean="0"/>
              <a:t>osjetljivosti</a:t>
            </a:r>
            <a:r>
              <a:rPr lang="en-US" dirty="0" smtClean="0"/>
              <a:t>.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u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spada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izolovan</a:t>
            </a:r>
            <a:r>
              <a:rPr lang="en-US" dirty="0" smtClean="0"/>
              <a:t> </a:t>
            </a:r>
            <a:r>
              <a:rPr lang="en-US" dirty="0" err="1" smtClean="0"/>
              <a:t>stambeni</a:t>
            </a:r>
            <a:r>
              <a:rPr lang="en-US" dirty="0" smtClean="0"/>
              <a:t> </a:t>
            </a:r>
            <a:r>
              <a:rPr lang="en-US" dirty="0" err="1" smtClean="0"/>
              <a:t>objekat</a:t>
            </a:r>
            <a:r>
              <a:rPr lang="en-US" dirty="0" smtClean="0"/>
              <a:t>, </a:t>
            </a:r>
            <a:r>
              <a:rPr lang="en-US" dirty="0" err="1" smtClean="0"/>
              <a:t>trajno</a:t>
            </a:r>
            <a:r>
              <a:rPr lang="en-US" dirty="0" smtClean="0"/>
              <a:t> </a:t>
            </a:r>
            <a:r>
              <a:rPr lang="en-US" dirty="0" err="1" smtClean="0"/>
              <a:t>naseljen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vikendica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se </a:t>
            </a:r>
            <a:r>
              <a:rPr lang="en-US" dirty="0" err="1" smtClean="0"/>
              <a:t>mjerenje</a:t>
            </a:r>
            <a:r>
              <a:rPr lang="en-US" dirty="0" smtClean="0"/>
              <a:t>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van </a:t>
            </a:r>
            <a:r>
              <a:rPr lang="en-US" dirty="0" err="1" smtClean="0"/>
              <a:t>objekta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en-US" dirty="0" smtClean="0"/>
              <a:t>,... </a:t>
            </a:r>
            <a:endParaRPr lang="sr-Latn-R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smatraju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preporuka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data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Srbiju</a:t>
            </a:r>
            <a:r>
              <a:rPr lang="en-US" dirty="0" smtClean="0"/>
              <a:t> u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restriktivnijim</a:t>
            </a:r>
            <a:r>
              <a:rPr lang="en-US" dirty="0" smtClean="0"/>
              <a:t> </a:t>
            </a:r>
            <a:r>
              <a:rPr lang="en-US" dirty="0" err="1" smtClean="0"/>
              <a:t>vrijednostima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osetljive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(</a:t>
            </a:r>
            <a:r>
              <a:rPr lang="en-US" dirty="0" err="1" smtClean="0"/>
              <a:t>škole</a:t>
            </a:r>
            <a:r>
              <a:rPr lang="en-US" dirty="0" smtClean="0"/>
              <a:t>, </a:t>
            </a:r>
            <a:r>
              <a:rPr lang="en-US" dirty="0" err="1" smtClean="0"/>
              <a:t>vrtići</a:t>
            </a:r>
            <a:r>
              <a:rPr lang="en-US" dirty="0" smtClean="0"/>
              <a:t>, </a:t>
            </a:r>
            <a:r>
              <a:rPr lang="en-US" dirty="0" err="1" smtClean="0"/>
              <a:t>bolnice</a:t>
            </a:r>
            <a:r>
              <a:rPr lang="en-US" dirty="0" smtClean="0"/>
              <a:t>)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zoniranjem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urbanih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(u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vikendicu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neku</a:t>
            </a:r>
            <a:r>
              <a:rPr lang="en-US" dirty="0" smtClean="0"/>
              <a:t> </a:t>
            </a:r>
            <a:r>
              <a:rPr lang="en-US" dirty="0" err="1" smtClean="0"/>
              <a:t>individualnu</a:t>
            </a:r>
            <a:r>
              <a:rPr lang="en-US" dirty="0" smtClean="0"/>
              <a:t> </a:t>
            </a:r>
            <a:r>
              <a:rPr lang="en-US" dirty="0" err="1" smtClean="0"/>
              <a:t>kuću</a:t>
            </a:r>
            <a:r>
              <a:rPr lang="en-US" dirty="0" smtClean="0"/>
              <a:t>) </a:t>
            </a:r>
            <a:r>
              <a:rPr lang="en-US" dirty="0" err="1" smtClean="0"/>
              <a:t>primjenljiva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Crnu</a:t>
            </a:r>
            <a:r>
              <a:rPr lang="en-US" dirty="0" smtClean="0"/>
              <a:t> </a:t>
            </a:r>
            <a:r>
              <a:rPr lang="en-US" dirty="0" err="1" smtClean="0"/>
              <a:t>Goru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766" y="1685109"/>
            <a:ext cx="8334103" cy="3969571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Zakonska</a:t>
            </a:r>
            <a:r>
              <a:rPr lang="en-US" sz="2000" dirty="0" smtClean="0"/>
              <a:t> regulative u </a:t>
            </a:r>
            <a:r>
              <a:rPr lang="en-US" sz="2000" dirty="0" err="1" smtClean="0"/>
              <a:t>oblasti</a:t>
            </a:r>
            <a:r>
              <a:rPr lang="en-US" sz="2000" dirty="0" smtClean="0"/>
              <a:t> </a:t>
            </a:r>
            <a:r>
              <a:rPr lang="en-US" sz="2000" dirty="0" err="1" smtClean="0"/>
              <a:t>zaštite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nejonizujućeg</a:t>
            </a:r>
            <a:r>
              <a:rPr lang="en-US" sz="2000" dirty="0" smtClean="0"/>
              <a:t> </a:t>
            </a:r>
            <a:r>
              <a:rPr lang="en-US" sz="2000" dirty="0" err="1" smtClean="0"/>
              <a:t>zračenja</a:t>
            </a:r>
            <a:r>
              <a:rPr lang="en-US" sz="2000" dirty="0" smtClean="0"/>
              <a:t> </a:t>
            </a:r>
            <a:r>
              <a:rPr lang="en-US" sz="2000" dirty="0" err="1" smtClean="0"/>
              <a:t>donela</a:t>
            </a:r>
            <a:r>
              <a:rPr lang="en-US" sz="2000" dirty="0" smtClean="0"/>
              <a:t> je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nove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zahteve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u </a:t>
            </a:r>
            <a:r>
              <a:rPr lang="en-US" sz="2000" b="1" dirty="0" err="1" smtClean="0"/>
              <a:t>oblasti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projektovanja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izgradnje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eksploatacije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energetskih</a:t>
            </a:r>
            <a:r>
              <a:rPr lang="en-US" sz="2000" dirty="0" smtClean="0"/>
              <a:t> </a:t>
            </a:r>
            <a:r>
              <a:rPr lang="en-US" sz="2000" dirty="0" err="1" smtClean="0"/>
              <a:t>objekata</a:t>
            </a:r>
            <a:r>
              <a:rPr lang="en-US" sz="2000" dirty="0" smtClean="0"/>
              <a:t> </a:t>
            </a:r>
            <a:r>
              <a:rPr lang="en-US" sz="2000" dirty="0" err="1" smtClean="0"/>
              <a:t>visokog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endParaRPr lang="sr-Latn-RS" sz="2000" dirty="0" smtClean="0"/>
          </a:p>
          <a:p>
            <a:endParaRPr lang="sr-Latn-R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Povećana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društvena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svest</a:t>
            </a:r>
            <a:r>
              <a:rPr lang="en-US" sz="2000" b="1" dirty="0" smtClean="0">
                <a:solidFill>
                  <a:srgbClr val="FF0000"/>
                </a:solidFill>
              </a:rPr>
              <a:t> o </a:t>
            </a:r>
            <a:r>
              <a:rPr lang="en-US" sz="2000" b="1" dirty="0" err="1" smtClean="0">
                <a:solidFill>
                  <a:srgbClr val="FF0000"/>
                </a:solidFill>
              </a:rPr>
              <a:t>uticaju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životno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okruženje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uvodi</a:t>
            </a:r>
            <a:r>
              <a:rPr lang="en-US" sz="2000" dirty="0" smtClean="0"/>
              <a:t> </a:t>
            </a:r>
            <a:r>
              <a:rPr lang="en-US" sz="2000" dirty="0" err="1" smtClean="0"/>
              <a:t>ekologiju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jedan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osnovnih</a:t>
            </a:r>
            <a:r>
              <a:rPr lang="en-US" sz="2000" dirty="0" smtClean="0"/>
              <a:t> </a:t>
            </a:r>
            <a:r>
              <a:rPr lang="en-US" sz="2000" dirty="0" err="1" smtClean="0"/>
              <a:t>parametara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kriterijuma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u  </a:t>
            </a:r>
            <a:r>
              <a:rPr lang="en-US" sz="2000" dirty="0" err="1" smtClean="0"/>
              <a:t>inženjerskom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pristupu</a:t>
            </a:r>
            <a:r>
              <a:rPr lang="en-US" sz="2000" dirty="0" smtClean="0"/>
              <a:t> </a:t>
            </a:r>
            <a:r>
              <a:rPr lang="en-US" sz="2000" dirty="0" err="1" smtClean="0"/>
              <a:t>energetskim</a:t>
            </a:r>
            <a:r>
              <a:rPr lang="en-US" sz="2000" dirty="0" smtClean="0"/>
              <a:t> </a:t>
            </a:r>
            <a:r>
              <a:rPr lang="en-US" sz="2000" dirty="0" err="1" smtClean="0"/>
              <a:t>objektima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endParaRPr lang="sr-Latn-RS" sz="2000" dirty="0" smtClean="0"/>
          </a:p>
          <a:p>
            <a:r>
              <a:rPr lang="en-US" sz="2000" dirty="0" err="1" smtClean="0"/>
              <a:t>Operateri</a:t>
            </a:r>
            <a:r>
              <a:rPr lang="en-US" sz="2000" dirty="0" smtClean="0"/>
              <a:t> </a:t>
            </a:r>
            <a:r>
              <a:rPr lang="en-US" sz="2000" dirty="0" err="1" smtClean="0"/>
              <a:t>prenosnog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oni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upravljaju</a:t>
            </a:r>
            <a:r>
              <a:rPr lang="en-US" sz="2000" dirty="0" smtClean="0"/>
              <a:t> </a:t>
            </a:r>
            <a:r>
              <a:rPr lang="en-US" sz="2000" dirty="0" err="1" smtClean="0"/>
              <a:t>izvorima</a:t>
            </a:r>
            <a:r>
              <a:rPr lang="en-US" sz="2000" dirty="0" smtClean="0"/>
              <a:t> </a:t>
            </a:r>
            <a:r>
              <a:rPr lang="en-US" sz="2000" dirty="0" err="1" smtClean="0"/>
              <a:t>nejonizujućeg</a:t>
            </a:r>
            <a:r>
              <a:rPr lang="en-US" sz="2000" dirty="0" smtClean="0"/>
              <a:t> </a:t>
            </a:r>
            <a:r>
              <a:rPr lang="en-US" sz="2000" dirty="0" err="1" smtClean="0"/>
              <a:t>zračenja</a:t>
            </a:r>
            <a:r>
              <a:rPr lang="en-US" sz="2000" dirty="0" smtClean="0"/>
              <a:t>, </a:t>
            </a:r>
            <a:r>
              <a:rPr lang="en-US" sz="2000" dirty="0" err="1" smtClean="0"/>
              <a:t>imaju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obavezu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usklađenost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objekata</a:t>
            </a:r>
            <a:r>
              <a:rPr lang="en-US" sz="2000" b="1" dirty="0" smtClean="0">
                <a:solidFill>
                  <a:srgbClr val="FF0000"/>
                </a:solidFill>
              </a:rPr>
              <a:t> u </a:t>
            </a:r>
            <a:r>
              <a:rPr lang="en-US" sz="2000" b="1" dirty="0" err="1" smtClean="0">
                <a:solidFill>
                  <a:srgbClr val="FF0000"/>
                </a:solidFill>
              </a:rPr>
              <a:t>pogledu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definisanih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granica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elektromagnetnih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polja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dokazuju</a:t>
            </a:r>
            <a:r>
              <a:rPr lang="en-US" sz="2000" b="1" dirty="0" smtClean="0"/>
              <a:t> </a:t>
            </a:r>
            <a:r>
              <a:rPr lang="en-US" sz="2000" dirty="0" err="1" smtClean="0"/>
              <a:t>kako</a:t>
            </a:r>
            <a:r>
              <a:rPr lang="en-US" sz="2000" dirty="0" smtClean="0"/>
              <a:t> u </a:t>
            </a:r>
            <a:r>
              <a:rPr lang="en-US" sz="2000" dirty="0" err="1" smtClean="0"/>
              <a:t>investicionim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projektima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procesima</a:t>
            </a:r>
            <a:r>
              <a:rPr lang="en-US" sz="2000" dirty="0" smtClean="0"/>
              <a:t> </a:t>
            </a:r>
            <a:r>
              <a:rPr lang="en-US" sz="2000" dirty="0" err="1" smtClean="0"/>
              <a:t>dobijanja</a:t>
            </a:r>
            <a:r>
              <a:rPr lang="en-US" sz="2000" dirty="0" smtClean="0"/>
              <a:t> </a:t>
            </a:r>
            <a:r>
              <a:rPr lang="en-US" sz="2000" dirty="0" err="1" smtClean="0"/>
              <a:t>dozvola</a:t>
            </a:r>
            <a:r>
              <a:rPr lang="en-US" sz="2000" dirty="0" smtClean="0"/>
              <a:t>, </a:t>
            </a:r>
            <a:r>
              <a:rPr lang="en-US" sz="2000" dirty="0" err="1" smtClean="0"/>
              <a:t>tako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u </a:t>
            </a:r>
            <a:r>
              <a:rPr lang="en-US" sz="2000" dirty="0" err="1" smtClean="0"/>
              <a:t>toku</a:t>
            </a:r>
            <a:r>
              <a:rPr lang="en-US" sz="2000" dirty="0" smtClean="0"/>
              <a:t> </a:t>
            </a:r>
            <a:r>
              <a:rPr lang="en-US" sz="2000" dirty="0" err="1" smtClean="0"/>
              <a:t>eksploatacije</a:t>
            </a:r>
            <a:r>
              <a:rPr lang="en-US" sz="2000" dirty="0" smtClean="0"/>
              <a:t> </a:t>
            </a:r>
            <a:r>
              <a:rPr lang="en-US" sz="2000" dirty="0" err="1" smtClean="0"/>
              <a:t>objekata</a:t>
            </a:r>
            <a:r>
              <a:rPr lang="en-US" sz="2000" dirty="0" smtClean="0"/>
              <a:t>.</a:t>
            </a:r>
          </a:p>
          <a:p>
            <a:endParaRPr lang="sr-Latn-RS" sz="1400" dirty="0" smtClean="0"/>
          </a:p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284" y="193175"/>
            <a:ext cx="2501645" cy="136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46" y="0"/>
            <a:ext cx="6858000" cy="852221"/>
          </a:xfrm>
        </p:spPr>
        <p:txBody>
          <a:bodyPr/>
          <a:lstStyle/>
          <a:p>
            <a:r>
              <a:rPr lang="sr-Latn-RS" b="1" dirty="0" smtClean="0"/>
              <a:t>Regulativa u Evropi i regionu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1" y="928426"/>
            <a:ext cx="8386353" cy="54070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Pre </a:t>
            </a:r>
            <a:r>
              <a:rPr lang="en-US" sz="2000" dirty="0" err="1" smtClean="0"/>
              <a:t>uvođenja</a:t>
            </a:r>
            <a:r>
              <a:rPr lang="en-US" sz="2000" dirty="0" smtClean="0"/>
              <a:t> </a:t>
            </a:r>
            <a:r>
              <a:rPr lang="en-US" sz="2000" dirty="0" err="1" smtClean="0"/>
              <a:t>zakonskih</a:t>
            </a:r>
            <a:r>
              <a:rPr lang="en-US" sz="2000" dirty="0" smtClean="0"/>
              <a:t> </a:t>
            </a:r>
            <a:r>
              <a:rPr lang="en-US" sz="2000" dirty="0" err="1" smtClean="0"/>
              <a:t>ograničenja</a:t>
            </a:r>
            <a:r>
              <a:rPr lang="en-US" sz="2000" dirty="0" smtClean="0"/>
              <a:t>, </a:t>
            </a:r>
            <a:r>
              <a:rPr lang="en-US" sz="2000" dirty="0" err="1" smtClean="0"/>
              <a:t>inženjeri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u </a:t>
            </a:r>
            <a:r>
              <a:rPr lang="en-US" sz="2000" dirty="0" err="1" smtClean="0"/>
              <a:t>svojoj</a:t>
            </a:r>
            <a:r>
              <a:rPr lang="en-US" sz="2000" dirty="0" smtClean="0"/>
              <a:t> </a:t>
            </a:r>
            <a:r>
              <a:rPr lang="en-US" sz="2000" dirty="0" err="1" smtClean="0"/>
              <a:t>praksi</a:t>
            </a:r>
            <a:r>
              <a:rPr lang="en-US" sz="2000" dirty="0" smtClean="0"/>
              <a:t> </a:t>
            </a:r>
            <a:r>
              <a:rPr lang="en-US" sz="2000" dirty="0" err="1" smtClean="0"/>
              <a:t>koristili</a:t>
            </a:r>
            <a:r>
              <a:rPr lang="en-US" sz="2000" dirty="0" smtClean="0"/>
              <a:t> </a:t>
            </a:r>
            <a:r>
              <a:rPr lang="en-US" sz="2000" dirty="0" err="1" smtClean="0"/>
              <a:t>preporuke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Svetske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zdravstvene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organizacije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(World </a:t>
            </a:r>
            <a:r>
              <a:rPr lang="en-US" sz="2000" dirty="0" err="1" smtClean="0"/>
              <a:t>Healt</a:t>
            </a:r>
            <a:r>
              <a:rPr lang="en-US" sz="2000" dirty="0" smtClean="0"/>
              <a:t> Organization-WHO),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Međunarodne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komisije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zaštitu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nejonizujućeg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zračenja</a:t>
            </a:r>
            <a:r>
              <a:rPr lang="en-US" sz="2000" dirty="0" smtClean="0"/>
              <a:t> (International Commission on Non-Ionizing Radiation Protection-ICNIRP). </a:t>
            </a:r>
            <a:endParaRPr lang="sr-Latn-RS" sz="2000" dirty="0" smtClean="0"/>
          </a:p>
          <a:p>
            <a:r>
              <a:rPr lang="en-US" sz="2000" dirty="0" smtClean="0"/>
              <a:t>1999</a:t>
            </a:r>
            <a:r>
              <a:rPr lang="en-US" sz="2000" dirty="0" smtClean="0"/>
              <a:t>. </a:t>
            </a:r>
            <a:r>
              <a:rPr lang="en-US" sz="2000" dirty="0" err="1" smtClean="0"/>
              <a:t>Savet</a:t>
            </a:r>
            <a:r>
              <a:rPr lang="en-US" sz="2000" dirty="0" smtClean="0"/>
              <a:t> </a:t>
            </a:r>
            <a:r>
              <a:rPr lang="en-US" sz="2000" dirty="0" err="1" smtClean="0"/>
              <a:t>Evropske</a:t>
            </a:r>
            <a:r>
              <a:rPr lang="en-US" sz="2000" dirty="0" smtClean="0"/>
              <a:t> </a:t>
            </a:r>
            <a:r>
              <a:rPr lang="en-US" sz="2000" dirty="0" err="1" smtClean="0"/>
              <a:t>Unije</a:t>
            </a:r>
            <a:r>
              <a:rPr lang="en-US" sz="2000" dirty="0" smtClean="0"/>
              <a:t> je </a:t>
            </a:r>
            <a:r>
              <a:rPr lang="en-US" sz="2000" dirty="0" err="1" smtClean="0"/>
              <a:t>usvojio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Preporuku</a:t>
            </a:r>
            <a:r>
              <a:rPr lang="en-US" sz="2000" dirty="0" smtClean="0"/>
              <a:t> 1999/519/EC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ograničenje</a:t>
            </a:r>
            <a:r>
              <a:rPr lang="en-US" sz="2000" dirty="0" smtClean="0"/>
              <a:t> </a:t>
            </a:r>
            <a:r>
              <a:rPr lang="en-US" sz="2000" dirty="0" err="1" smtClean="0"/>
              <a:t>izlaganja</a:t>
            </a:r>
            <a:r>
              <a:rPr lang="en-US" sz="2000" dirty="0" smtClean="0"/>
              <a:t> </a:t>
            </a:r>
            <a:r>
              <a:rPr lang="en-US" sz="2000" dirty="0" err="1" smtClean="0"/>
              <a:t>opšte</a:t>
            </a:r>
            <a:r>
              <a:rPr lang="en-US" sz="2000" dirty="0" smtClean="0"/>
              <a:t> </a:t>
            </a:r>
            <a:r>
              <a:rPr lang="en-US" sz="2000" dirty="0" err="1" smtClean="0"/>
              <a:t>populacije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elektromagnetnim</a:t>
            </a:r>
            <a:r>
              <a:rPr lang="en-US" sz="2000" dirty="0" smtClean="0"/>
              <a:t> </a:t>
            </a:r>
            <a:r>
              <a:rPr lang="en-US" sz="2000" dirty="0" err="1" smtClean="0"/>
              <a:t>poljima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r>
              <a:rPr lang="sr-Latn-RS" sz="2000" dirty="0" smtClean="0"/>
              <a:t>I</a:t>
            </a:r>
            <a:r>
              <a:rPr lang="en-US" sz="2000" dirty="0" err="1" smtClean="0"/>
              <a:t>ntenziviranje</a:t>
            </a:r>
            <a:r>
              <a:rPr lang="en-US" sz="2000" dirty="0" smtClean="0"/>
              <a:t> </a:t>
            </a:r>
            <a:r>
              <a:rPr lang="en-US" sz="2000" dirty="0" err="1" smtClean="0"/>
              <a:t>rada</a:t>
            </a:r>
            <a:r>
              <a:rPr lang="en-US" sz="2000" dirty="0" smtClean="0"/>
              <a:t> u </a:t>
            </a:r>
            <a:r>
              <a:rPr lang="en-US" sz="2000" dirty="0" err="1" smtClean="0"/>
              <a:t>ovoj</a:t>
            </a:r>
            <a:r>
              <a:rPr lang="en-US" sz="2000" dirty="0" smtClean="0"/>
              <a:t> </a:t>
            </a:r>
            <a:r>
              <a:rPr lang="en-US" sz="2000" dirty="0" err="1" smtClean="0"/>
              <a:t>oblasti</a:t>
            </a:r>
            <a:r>
              <a:rPr lang="en-US" sz="2000" dirty="0" smtClean="0"/>
              <a:t> pre </a:t>
            </a:r>
            <a:r>
              <a:rPr lang="en-US" sz="2000" dirty="0" err="1" smtClean="0"/>
              <a:t>dvadesetak</a:t>
            </a:r>
            <a:r>
              <a:rPr lang="en-US" sz="2000" dirty="0" smtClean="0"/>
              <a:t> </a:t>
            </a:r>
            <a:r>
              <a:rPr lang="en-US" sz="2000" dirty="0" err="1" smtClean="0"/>
              <a:t>godina</a:t>
            </a:r>
            <a:r>
              <a:rPr lang="en-US" sz="2000" dirty="0" smtClean="0"/>
              <a:t> je </a:t>
            </a:r>
            <a:r>
              <a:rPr lang="en-US" sz="2000" dirty="0" err="1" smtClean="0"/>
              <a:t>bilo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posledica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ekspanzivnog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razvoja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mobilne</a:t>
            </a:r>
            <a:r>
              <a:rPr lang="en-US" sz="2000" dirty="0" smtClean="0"/>
              <a:t> </a:t>
            </a:r>
            <a:r>
              <a:rPr lang="en-US" sz="2000" dirty="0" err="1" smtClean="0"/>
              <a:t>telefonije</a:t>
            </a:r>
            <a:r>
              <a:rPr lang="en-US" sz="2000" dirty="0" smtClean="0"/>
              <a:t>, </a:t>
            </a:r>
            <a:r>
              <a:rPr lang="en-US" sz="2000" dirty="0" err="1" smtClean="0"/>
              <a:t>medicinske</a:t>
            </a:r>
            <a:r>
              <a:rPr lang="en-US" sz="2000" dirty="0" smtClean="0"/>
              <a:t> </a:t>
            </a:r>
            <a:r>
              <a:rPr lang="en-US" sz="2000" dirty="0" err="1" smtClean="0"/>
              <a:t>opreme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sličnih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novih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izvora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nejonizujućeg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zračenja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endParaRPr lang="sr-Latn-RS" sz="1100" b="1" dirty="0" smtClean="0">
              <a:solidFill>
                <a:srgbClr val="FF0000"/>
              </a:solidFill>
            </a:endParaRPr>
          </a:p>
          <a:p>
            <a:r>
              <a:rPr lang="sr-Latn-RS" sz="2200" b="1" dirty="0" smtClean="0"/>
              <a:t>N</a:t>
            </a:r>
            <a:r>
              <a:rPr lang="en-US" sz="2200" b="1" dirty="0" err="1" smtClean="0"/>
              <a:t>acionaln</a:t>
            </a:r>
            <a:r>
              <a:rPr lang="sr-Latn-RS" sz="2200" b="1" dirty="0" smtClean="0"/>
              <a:t>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regulativ</a:t>
            </a:r>
            <a:r>
              <a:rPr lang="sr-Latn-RS" sz="2200" b="1" dirty="0" smtClean="0"/>
              <a:t>e – </a:t>
            </a:r>
            <a:r>
              <a:rPr lang="en-US" sz="2200" b="1" dirty="0" err="1" smtClean="0">
                <a:solidFill>
                  <a:srgbClr val="FF0000"/>
                </a:solidFill>
              </a:rPr>
              <a:t>različiti</a:t>
            </a:r>
            <a:r>
              <a:rPr lang="sr-Latn-R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pristup</a:t>
            </a:r>
            <a:r>
              <a:rPr lang="sr-Latn-RS" sz="2200" b="1" dirty="0" smtClean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endParaRPr lang="sr-Latn-RS" sz="2200" b="1" dirty="0" smtClean="0">
              <a:solidFill>
                <a:srgbClr val="FF0000"/>
              </a:solidFill>
            </a:endParaRPr>
          </a:p>
          <a:p>
            <a:r>
              <a:rPr lang="en-US" sz="2000" dirty="0" err="1" smtClean="0"/>
              <a:t>Najveći</a:t>
            </a:r>
            <a:r>
              <a:rPr lang="en-US" sz="2000" dirty="0" smtClean="0"/>
              <a:t>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zemalja</a:t>
            </a:r>
            <a:r>
              <a:rPr lang="en-US" sz="2000" dirty="0" smtClean="0"/>
              <a:t> je </a:t>
            </a:r>
            <a:r>
              <a:rPr lang="en-US" sz="2000" dirty="0" err="1" smtClean="0"/>
              <a:t>prepisao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zadržao</a:t>
            </a:r>
            <a:r>
              <a:rPr lang="en-US" sz="2000" dirty="0" smtClean="0"/>
              <a:t> </a:t>
            </a:r>
            <a:r>
              <a:rPr lang="en-US" sz="2000" dirty="0" err="1" smtClean="0"/>
              <a:t>ograničenja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davale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internacionalne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profesionalne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organizacije</a:t>
            </a:r>
            <a:r>
              <a:rPr lang="en-US" sz="2000" dirty="0" smtClean="0"/>
              <a:t>. </a:t>
            </a:r>
            <a:endParaRPr lang="sr-Latn-RS" sz="2000" dirty="0" smtClean="0"/>
          </a:p>
          <a:p>
            <a:r>
              <a:rPr lang="en-US" sz="2000" dirty="0" smtClean="0"/>
              <a:t>Ali</a:t>
            </a:r>
            <a:r>
              <a:rPr lang="en-US" sz="2000" dirty="0" smtClean="0"/>
              <a:t>, </a:t>
            </a:r>
            <a:r>
              <a:rPr lang="en-US" sz="2000" dirty="0" err="1" smtClean="0"/>
              <a:t>značajan</a:t>
            </a:r>
            <a:r>
              <a:rPr lang="en-US" sz="2000" dirty="0" smtClean="0"/>
              <a:t> je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zemalja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se </a:t>
            </a:r>
            <a:r>
              <a:rPr lang="en-US" sz="2000" dirty="0" err="1" smtClean="0"/>
              <a:t>opredjelile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strožije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kriterijume</a:t>
            </a:r>
            <a:endParaRPr lang="sr-Latn-RS" sz="2000" dirty="0" smtClean="0"/>
          </a:p>
          <a:p>
            <a:r>
              <a:rPr lang="en-US" sz="2000" dirty="0" smtClean="0"/>
              <a:t>U </a:t>
            </a:r>
            <a:r>
              <a:rPr lang="en-US" sz="2000" dirty="0" err="1" smtClean="0"/>
              <a:t>toj</a:t>
            </a:r>
            <a:r>
              <a:rPr lang="en-US" sz="2000" dirty="0" smtClean="0"/>
              <a:t> </a:t>
            </a:r>
            <a:r>
              <a:rPr lang="en-US" sz="2000" dirty="0" err="1" smtClean="0"/>
              <a:t>grupi</a:t>
            </a:r>
            <a:r>
              <a:rPr lang="en-US" sz="2000" dirty="0" smtClean="0"/>
              <a:t> se </a:t>
            </a:r>
            <a:r>
              <a:rPr lang="en-US" sz="2000" dirty="0" err="1" smtClean="0"/>
              <a:t>nalaze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zemlje</a:t>
            </a:r>
            <a:r>
              <a:rPr lang="en-US" sz="2000" dirty="0" smtClean="0"/>
              <a:t> u </a:t>
            </a:r>
            <a:r>
              <a:rPr lang="en-US" sz="2000" dirty="0" err="1" smtClean="0"/>
              <a:t>regionu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r>
              <a:rPr lang="sr-Latn-RS" sz="2000" b="1" dirty="0" smtClean="0"/>
              <a:t>Poslednjih desetak godina regulativa u oblasti NJZ doneta je i u zemljama u regionu</a:t>
            </a:r>
            <a:endParaRPr lang="sr-Latn-RS" sz="2000" b="1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7714" y="1083493"/>
          <a:ext cx="8456025" cy="429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05"/>
                <a:gridCol w="1691205"/>
                <a:gridCol w="1691205"/>
                <a:gridCol w="1691205"/>
                <a:gridCol w="1691205"/>
              </a:tblGrid>
              <a:tr h="732556">
                <a:tc>
                  <a:txBody>
                    <a:bodyPr/>
                    <a:lstStyle/>
                    <a:p>
                      <a:r>
                        <a:rPr lang="sr-Latn-RS" dirty="0" smtClean="0"/>
                        <a:t>DRŽAVA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sr-Latn-RS" dirty="0" smtClean="0"/>
                        <a:t>Zona</a:t>
                      </a:r>
                      <a:r>
                        <a:rPr lang="sr-Latn-RS" baseline="0" dirty="0" smtClean="0"/>
                        <a:t> pojačane osetljivosti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Zona profesionalne izloženosti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E (kV/m)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B(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µT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E (kV/m)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B(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µT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r>
                        <a:rPr lang="sr-Latn-RS" dirty="0" smtClean="0"/>
                        <a:t>Crna Gora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1,25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 200</a:t>
                      </a:r>
                      <a:endParaRPr lang="en-US" dirty="0"/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r>
                        <a:rPr lang="sr-Latn-RS" dirty="0" smtClean="0"/>
                        <a:t>Srbija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r>
                        <a:rPr lang="sr-Latn-RS" dirty="0" smtClean="0"/>
                        <a:t>Bosna i Hercegovina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r>
                        <a:rPr lang="sr-Latn-RS" dirty="0" smtClean="0"/>
                        <a:t>Hrvatska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570359">
                <a:tc>
                  <a:txBody>
                    <a:bodyPr/>
                    <a:lstStyle/>
                    <a:p>
                      <a:r>
                        <a:rPr lang="sr-Latn-RS" dirty="0" smtClean="0"/>
                        <a:t>Slovenija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2012" y="0"/>
            <a:ext cx="1280160" cy="8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4" y="0"/>
            <a:ext cx="8725989" cy="535577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700" b="1" dirty="0" smtClean="0"/>
              <a:t>IMPLEMENTACIJA </a:t>
            </a:r>
            <a:r>
              <a:rPr lang="hr-HR" sz="2700" b="1" dirty="0" smtClean="0"/>
              <a:t>ZAKONSKE REGULATIVE U </a:t>
            </a:r>
            <a:r>
              <a:rPr lang="hr-HR" sz="2700" b="1" dirty="0" smtClean="0"/>
              <a:t>SRBIJI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8" y="575728"/>
            <a:ext cx="8961121" cy="5367871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Zakon o zaštiti od NJZ i 6 podzakonskih akata – </a:t>
            </a:r>
            <a:r>
              <a:rPr lang="sr-Latn-RS" sz="1900" b="1" dirty="0" smtClean="0"/>
              <a:t>2009.g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Propisane </a:t>
            </a:r>
            <a:r>
              <a:rPr lang="sr-Latn-RS" sz="1900" b="1" dirty="0" smtClean="0"/>
              <a:t>granice</a:t>
            </a:r>
            <a:r>
              <a:rPr lang="sr-Latn-RS" sz="1900" dirty="0" smtClean="0"/>
              <a:t> izlaganja i ograničenja i </a:t>
            </a:r>
            <a:r>
              <a:rPr lang="sr-Latn-RS" sz="1900" b="1" dirty="0" smtClean="0"/>
              <a:t>prednosti</a:t>
            </a:r>
            <a:r>
              <a:rPr lang="sr-Latn-RS" sz="1900" dirty="0" smtClean="0"/>
              <a:t> koje donose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b="1" dirty="0" smtClean="0"/>
              <a:t>I</a:t>
            </a:r>
            <a:r>
              <a:rPr lang="en-US" sz="1900" b="1" dirty="0" err="1" smtClean="0"/>
              <a:t>zvori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nejonizujućeg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zračenja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od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posebnog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interesa</a:t>
            </a:r>
            <a:r>
              <a:rPr lang="sr-Latn-RS" sz="1900" b="1" dirty="0" smtClean="0"/>
              <a:t> </a:t>
            </a:r>
            <a:r>
              <a:rPr lang="sr-Latn-RS" sz="1900" dirty="0" smtClean="0"/>
              <a:t>– procedure koje ih prate (faza gradjenja, faza eksploatacije)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b="1" dirty="0" smtClean="0"/>
              <a:t>Najveći nedostatak </a:t>
            </a:r>
            <a:r>
              <a:rPr lang="sr-Latn-RS" sz="1900" dirty="0" smtClean="0"/>
              <a:t>– nedefinisanost granica van zona pojačane osetljivosti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b="1" dirty="0" smtClean="0"/>
              <a:t>Praksa</a:t>
            </a:r>
            <a:r>
              <a:rPr lang="sr-Latn-RS" sz="1900" dirty="0" smtClean="0"/>
              <a:t> prenosnog sistema u poslednjih deset godina van zona PO (granice WHO-a)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Problematika</a:t>
            </a:r>
            <a:r>
              <a:rPr lang="sr-Latn-RS" sz="1900" b="1" dirty="0" smtClean="0"/>
              <a:t> objekata izgrađenih naknadno u koridoru </a:t>
            </a:r>
            <a:r>
              <a:rPr lang="sr-Latn-RS" sz="1900" dirty="0" smtClean="0"/>
              <a:t>(definisano zakonom)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Problematika </a:t>
            </a:r>
            <a:r>
              <a:rPr lang="sr-Latn-RS" sz="1900" b="1" dirty="0" smtClean="0"/>
              <a:t>bespravno izgrađenih objekata </a:t>
            </a:r>
            <a:r>
              <a:rPr lang="sr-Latn-RS" sz="1900" dirty="0" smtClean="0"/>
              <a:t>(nedefinisano zakonom)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b="1" dirty="0" smtClean="0"/>
              <a:t>Referentni nivoi </a:t>
            </a:r>
            <a:r>
              <a:rPr lang="sr-Latn-RS" sz="1900" dirty="0" smtClean="0"/>
              <a:t>2,5 puta strožiji od WHO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b="1" dirty="0" smtClean="0"/>
              <a:t>Studija značaja </a:t>
            </a:r>
            <a:r>
              <a:rPr lang="sr-Latn-RS" sz="1900" dirty="0" smtClean="0"/>
              <a:t>postojećih izvora NJZ (Elektrotehnički institut Nikola Tesla)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Monitoring i kontinualna </a:t>
            </a:r>
            <a:r>
              <a:rPr lang="sr-Latn-RS" sz="1900" b="1" dirty="0" smtClean="0"/>
              <a:t>merenja (kroz WBIF obezbedjen deo sredstava za merenja)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Nekoliko studija za potrebe unapređenja odnosa vn objekata i okruženja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Izmena pristupa, povećana svest inženjera, esencijalni faktori u upravljanju mrežom</a:t>
            </a:r>
          </a:p>
          <a:p>
            <a:pPr algn="l">
              <a:buFont typeface="Arial" pitchFamily="34" charset="0"/>
              <a:buChar char="•"/>
            </a:pPr>
            <a:r>
              <a:rPr lang="sr-Latn-RS" sz="1900" dirty="0" smtClean="0"/>
              <a:t> </a:t>
            </a:r>
            <a:r>
              <a:rPr lang="sr-Latn-RS" sz="1900" dirty="0" smtClean="0"/>
              <a:t>Analiza mera za umanjenje. Problematika obrnute proporcijalnosti mera za umanjenje buke i umanjenje NJZ</a:t>
            </a:r>
            <a:endParaRPr lang="en-US" sz="1900" dirty="0"/>
          </a:p>
        </p:txBody>
      </p:sp>
      <p:sp>
        <p:nvSpPr>
          <p:cNvPr id="23557" name="AutoShape 5" descr="Image result for flag of ser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erbia_round_icon_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8307" y="522514"/>
            <a:ext cx="6096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2" y="1189683"/>
            <a:ext cx="8477794" cy="475391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dirty="0" smtClean="0"/>
              <a:t> Zakon o zaštiti od NJZ i 6 podzakonskih akata – </a:t>
            </a:r>
            <a:r>
              <a:rPr lang="sr-Latn-RS" b="1" dirty="0" smtClean="0"/>
              <a:t>2013.g</a:t>
            </a:r>
          </a:p>
          <a:p>
            <a:pPr algn="l">
              <a:buFont typeface="Arial" pitchFamily="34" charset="0"/>
              <a:buChar char="•"/>
            </a:pPr>
            <a:r>
              <a:rPr lang="sr-Latn-RS" b="1" dirty="0" smtClean="0"/>
              <a:t> </a:t>
            </a:r>
            <a:r>
              <a:rPr lang="sr-Latn-RS" dirty="0" smtClean="0"/>
              <a:t>U toku aktivnosti na stvaranju slike o zatečenim izvorima i njihovom uticaju na životmu sredinu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Propisane granice izloženosti za opštu izloženost i zone pojačane osetljivosti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Propisane procedure pri izgradnji novih objekata - delimično u primeni 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hr-HR" dirty="0" smtClean="0"/>
              <a:t>Zakonom je bilo predviđeno da Agencija za zaštitu prirode i životne sredine inicira izradu Studije zatečenih izvora </a:t>
            </a:r>
            <a:endParaRPr lang="hr-HR" dirty="0" smtClean="0"/>
          </a:p>
          <a:p>
            <a:pPr algn="l"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/>
              <a:t>Ipak dat nalog preko ekoloških inspekcija svim subjektima da sami krenu u izrade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/>
              <a:t>Na Objekte u koridorima izgrađenim naknadno ne primenjuju se zakonske odrednice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/>
              <a:t> Za TS prenosnog sistema merenja se rade za sve objekte</a:t>
            </a:r>
            <a:r>
              <a:rPr lang="sr-Latn-RS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endParaRPr lang="sr-Latn-RS" b="1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6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IMPLEMENTACIJA ZAKONSKE REGULATIVE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 CRNOJ GORI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ontenegro_round_icon_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0743" y="927463"/>
            <a:ext cx="6096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234" y="627017"/>
            <a:ext cx="7752806" cy="8522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ISKUSTVA U POSLEDNJOJ DECENIJI I PREPORUKE ZA DORADOM REGULATIVE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149" y="1934266"/>
            <a:ext cx="7798525" cy="3486820"/>
          </a:xfrm>
        </p:spPr>
        <p:txBody>
          <a:bodyPr>
            <a:normAutofit/>
          </a:bodyPr>
          <a:lstStyle/>
          <a:p>
            <a:pPr algn="l"/>
            <a:r>
              <a:rPr lang="sr-Latn-RS" b="1" dirty="0" smtClean="0"/>
              <a:t>BENEFITI</a:t>
            </a:r>
            <a:r>
              <a:rPr lang="sr-Latn-RS" dirty="0" smtClean="0"/>
              <a:t>: 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P</a:t>
            </a:r>
            <a:r>
              <a:rPr lang="en-US" dirty="0" err="1" smtClean="0"/>
              <a:t>ovećanje</a:t>
            </a:r>
            <a:r>
              <a:rPr lang="en-US" dirty="0" smtClean="0"/>
              <a:t>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r>
              <a:rPr lang="sr-Latn-RS" dirty="0" smtClean="0"/>
              <a:t>, 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unapređenje inženjerske prakse,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/>
              <a:t>povećan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brige</a:t>
            </a:r>
            <a:r>
              <a:rPr lang="en-US" dirty="0" smtClean="0"/>
              <a:t> o </a:t>
            </a:r>
            <a:r>
              <a:rPr lang="en-US" dirty="0" err="1" smtClean="0"/>
              <a:t>zdravlju</a:t>
            </a:r>
            <a:r>
              <a:rPr lang="en-US" dirty="0" smtClean="0"/>
              <a:t> </a:t>
            </a:r>
            <a:r>
              <a:rPr lang="en-US" dirty="0" err="1" smtClean="0"/>
              <a:t>stanovništva</a:t>
            </a:r>
            <a:r>
              <a:rPr lang="en-US" dirty="0" smtClean="0"/>
              <a:t>. </a:t>
            </a:r>
            <a:endParaRPr lang="sr-Latn-RS" dirty="0" smtClean="0"/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isključenje</a:t>
            </a:r>
            <a:r>
              <a:rPr lang="en-US" dirty="0" smtClean="0"/>
              <a:t> </a:t>
            </a:r>
            <a:r>
              <a:rPr lang="en-US" dirty="0" err="1" smtClean="0"/>
              <a:t>neopravdanih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onemogućavanje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usporavanje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sr-Latn-RS" dirty="0" smtClean="0"/>
              <a:t>,</a:t>
            </a:r>
          </a:p>
          <a:p>
            <a:pPr algn="l"/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44" y="4927505"/>
            <a:ext cx="3194685" cy="17909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3548" y="0"/>
            <a:ext cx="7752806" cy="8522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ISKUSTVA U POSLEDNJOJ DECENIJI I PREPORUKE ZA DORADOM REGULATIVE</a:t>
            </a:r>
            <a:endParaRPr lang="en-US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1885" y="1372563"/>
            <a:ext cx="8425543" cy="48453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/>
              <a:t>Uvek</a:t>
            </a:r>
            <a:r>
              <a:rPr lang="en-US" dirty="0" smtClean="0"/>
              <a:t> je </a:t>
            </a:r>
            <a:r>
              <a:rPr lang="en-US" dirty="0" err="1" smtClean="0"/>
              <a:t>korisno</a:t>
            </a:r>
            <a:r>
              <a:rPr lang="en-US" dirty="0" smtClean="0"/>
              <a:t> </a:t>
            </a:r>
            <a:r>
              <a:rPr lang="en-US" dirty="0" err="1" smtClean="0"/>
              <a:t>govoriti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 err="1" smtClean="0">
                <a:solidFill>
                  <a:srgbClr val="FF0000"/>
                </a:solidFill>
              </a:rPr>
              <a:t>nedostacima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konstruktivan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daljeg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unapređenja</a:t>
            </a:r>
            <a:r>
              <a:rPr lang="en-US" b="1" dirty="0" smtClean="0">
                <a:solidFill>
                  <a:srgbClr val="FF0000"/>
                </a:solidFill>
              </a:rPr>
              <a:t> regulative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uslova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ćemo</a:t>
            </a:r>
            <a:r>
              <a:rPr lang="en-US" dirty="0" smtClean="0"/>
              <a:t> </a:t>
            </a:r>
            <a:r>
              <a:rPr lang="en-US" dirty="0" err="1" smtClean="0"/>
              <a:t>obezbediti</a:t>
            </a:r>
            <a:r>
              <a:rPr lang="en-US" dirty="0" smtClean="0"/>
              <a:t> </a:t>
            </a:r>
            <a:r>
              <a:rPr lang="en-US" dirty="0" err="1" smtClean="0"/>
              <a:t>održiv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ekološki</a:t>
            </a:r>
            <a:r>
              <a:rPr lang="en-US" dirty="0" smtClean="0"/>
              <a:t> </a:t>
            </a:r>
            <a:r>
              <a:rPr lang="en-US" dirty="0" err="1" smtClean="0"/>
              <a:t>prihvatljiv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energetskih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sr-Latn-RS" dirty="0" smtClean="0"/>
              <a:t>: </a:t>
            </a:r>
          </a:p>
          <a:p>
            <a:pPr algn="l"/>
            <a:r>
              <a:rPr lang="sr-Latn-RS" dirty="0" smtClean="0"/>
              <a:t>Srbija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 Nepotpuna definisanost referentnih nivoa u Srbiji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Gradacija referentnih nivoa u odnosu na vrstu okruženja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Preispitivanje referentnih nivoa sa stanovišta neusklađenosti bazičnih i izvedenih graničnih ograničenja</a:t>
            </a:r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Razmotriti</a:t>
            </a:r>
            <a:r>
              <a:rPr lang="en-US" dirty="0" smtClean="0"/>
              <a:t> </a:t>
            </a:r>
            <a:r>
              <a:rPr lang="en-US" dirty="0" err="1" smtClean="0"/>
              <a:t>opravdanost</a:t>
            </a:r>
            <a:r>
              <a:rPr lang="en-US" dirty="0" smtClean="0"/>
              <a:t> </a:t>
            </a:r>
            <a:r>
              <a:rPr lang="en-US" dirty="0" err="1" smtClean="0"/>
              <a:t>ponavljanja</a:t>
            </a:r>
            <a:r>
              <a:rPr lang="en-US" dirty="0" smtClean="0"/>
              <a:t> </a:t>
            </a:r>
            <a:r>
              <a:rPr lang="en-US" dirty="0" err="1" smtClean="0"/>
              <a:t>periodičnih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endParaRPr lang="sr-Latn-RS" dirty="0" smtClean="0"/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/>
              <a:t>O</a:t>
            </a:r>
            <a:r>
              <a:rPr lang="en-US" dirty="0" err="1" smtClean="0"/>
              <a:t>ptimalna</a:t>
            </a:r>
            <a:r>
              <a:rPr lang="en-US" dirty="0" smtClean="0"/>
              <a:t> </a:t>
            </a:r>
            <a:r>
              <a:rPr lang="en-US" dirty="0" err="1" smtClean="0"/>
              <a:t>rješenja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r>
              <a:rPr lang="en-US" dirty="0" smtClean="0"/>
              <a:t> </a:t>
            </a:r>
            <a:r>
              <a:rPr lang="en-US" dirty="0" err="1" smtClean="0"/>
              <a:t>nelegalne</a:t>
            </a:r>
            <a:r>
              <a:rPr lang="en-US" dirty="0" smtClean="0"/>
              <a:t> </a:t>
            </a:r>
            <a:r>
              <a:rPr lang="en-US" dirty="0" err="1" smtClean="0"/>
              <a:t>gradnje</a:t>
            </a:r>
            <a:endParaRPr lang="sr-Latn-RS" dirty="0" smtClean="0"/>
          </a:p>
          <a:p>
            <a:pPr algn="l"/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3548" y="0"/>
            <a:ext cx="7752806" cy="8522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ISKUSTVA U POSLEDNJOJ DECENIJI I PREPORUKE ZA DORADOM REGULATIVE</a:t>
            </a:r>
            <a:endParaRPr lang="en-US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6571" y="928425"/>
            <a:ext cx="8425543" cy="592957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dirty="0" smtClean="0"/>
              <a:t> 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predloge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smanjenja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, </a:t>
            </a:r>
            <a:r>
              <a:rPr lang="en-US" dirty="0" err="1" smtClean="0"/>
              <a:t>ulagati</a:t>
            </a:r>
            <a:r>
              <a:rPr lang="en-US" dirty="0" smtClean="0"/>
              <a:t> u </a:t>
            </a:r>
            <a:r>
              <a:rPr lang="en-US" dirty="0" err="1" smtClean="0"/>
              <a:t>tehnička</a:t>
            </a:r>
            <a:r>
              <a:rPr lang="en-US" dirty="0" smtClean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koegzistenciju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nejonizujućeg</a:t>
            </a:r>
            <a:r>
              <a:rPr lang="en-US" dirty="0" smtClean="0"/>
              <a:t> </a:t>
            </a:r>
            <a:r>
              <a:rPr lang="en-US" dirty="0" err="1" smtClean="0"/>
              <a:t>zračenja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namena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sr-Latn-RS" dirty="0" smtClean="0"/>
              <a:t>   </a:t>
            </a:r>
          </a:p>
          <a:p>
            <a:pPr lvl="0"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Donijeti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,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političke</a:t>
            </a:r>
            <a:r>
              <a:rPr lang="en-US" dirty="0" smtClean="0"/>
              <a:t>, 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tehničkih</a:t>
            </a:r>
            <a:r>
              <a:rPr lang="en-US" dirty="0" smtClean="0"/>
              <a:t>, o </a:t>
            </a:r>
            <a:r>
              <a:rPr lang="en-US" dirty="0" err="1" smtClean="0"/>
              <a:t>rešenjima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 zone </a:t>
            </a:r>
            <a:r>
              <a:rPr lang="en-US" dirty="0" err="1" smtClean="0"/>
              <a:t>neusaglašenosti</a:t>
            </a:r>
            <a:r>
              <a:rPr lang="en-US" dirty="0" smtClean="0"/>
              <a:t> </a:t>
            </a:r>
          </a:p>
          <a:p>
            <a:pPr lvl="0"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Preispitati</a:t>
            </a:r>
            <a:r>
              <a:rPr lang="en-US" dirty="0" smtClean="0"/>
              <a:t> </a:t>
            </a:r>
            <a:r>
              <a:rPr lang="en-US" dirty="0" err="1" smtClean="0"/>
              <a:t>odluku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sr-Latn-RS" dirty="0" smtClean="0"/>
              <a:t>ostane </a:t>
            </a:r>
            <a:r>
              <a:rPr lang="en-US" dirty="0" smtClean="0"/>
              <a:t>ne</a:t>
            </a:r>
            <a:r>
              <a:rPr lang="sr-Latn-RS" dirty="0" smtClean="0"/>
              <a:t>naglaseno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oštrije</a:t>
            </a:r>
            <a:r>
              <a:rPr lang="en-US" dirty="0" smtClean="0"/>
              <a:t> </a:t>
            </a:r>
            <a:r>
              <a:rPr lang="en-US" dirty="0" err="1" smtClean="0"/>
              <a:t>granice</a:t>
            </a:r>
            <a:r>
              <a:rPr lang="en-US" dirty="0" smtClean="0"/>
              <a:t> </a:t>
            </a:r>
            <a:r>
              <a:rPr lang="en-US" dirty="0" err="1" smtClean="0"/>
              <a:t>izlaganja</a:t>
            </a:r>
            <a:r>
              <a:rPr lang="en-US" dirty="0" smtClean="0"/>
              <a:t> </a:t>
            </a:r>
            <a:r>
              <a:rPr lang="en-US" dirty="0" err="1" smtClean="0"/>
              <a:t>primenjuju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elektroenergetske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r>
              <a:rPr lang="en-US" dirty="0" smtClean="0"/>
              <a:t>. </a:t>
            </a:r>
            <a:r>
              <a:rPr lang="en-US" dirty="0" err="1" smtClean="0"/>
              <a:t>Retroaktivnost</a:t>
            </a:r>
            <a:r>
              <a:rPr lang="en-US" dirty="0" smtClean="0"/>
              <a:t> </a:t>
            </a:r>
            <a:r>
              <a:rPr lang="en-US" dirty="0" err="1" smtClean="0"/>
              <a:t>primene</a:t>
            </a:r>
            <a:r>
              <a:rPr lang="en-US" dirty="0" smtClean="0"/>
              <a:t>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prepoznatljiva</a:t>
            </a:r>
            <a:r>
              <a:rPr lang="en-US" dirty="0" smtClean="0"/>
              <a:t> u </a:t>
            </a:r>
            <a:r>
              <a:rPr lang="en-US" dirty="0" err="1" smtClean="0"/>
              <a:t>zakonodavnoj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, a </a:t>
            </a:r>
            <a:r>
              <a:rPr lang="en-US" dirty="0" err="1" smtClean="0"/>
              <a:t>direktnom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baš</a:t>
            </a:r>
            <a:r>
              <a:rPr lang="en-US" dirty="0" smtClean="0"/>
              <a:t> </a:t>
            </a:r>
            <a:r>
              <a:rPr lang="en-US" dirty="0" err="1" smtClean="0"/>
              <a:t>ovakvu</a:t>
            </a:r>
            <a:r>
              <a:rPr lang="en-US" dirty="0" smtClean="0"/>
              <a:t> </a:t>
            </a:r>
            <a:r>
              <a:rPr lang="en-US" dirty="0" err="1" smtClean="0"/>
              <a:t>situaciju</a:t>
            </a:r>
            <a:r>
              <a:rPr lang="en-US" dirty="0" smtClean="0"/>
              <a:t>.</a:t>
            </a:r>
            <a:endParaRPr lang="sr-Latn-RS" dirty="0" smtClean="0"/>
          </a:p>
          <a:p>
            <a:pPr lvl="0" algn="l"/>
            <a:r>
              <a:rPr lang="sr-Latn-RS" b="1" dirty="0" smtClean="0"/>
              <a:t>CRNA GORA</a:t>
            </a:r>
            <a:endParaRPr lang="sr-Latn-RS" b="1" dirty="0" smtClean="0"/>
          </a:p>
          <a:p>
            <a:pPr lvl="0" algn="l">
              <a:buFont typeface="Arial" pitchFamily="34" charset="0"/>
              <a:buChar char="•"/>
            </a:pPr>
            <a:r>
              <a:rPr lang="sr-Latn-RS" dirty="0" smtClean="0"/>
              <a:t>  </a:t>
            </a:r>
            <a:r>
              <a:rPr lang="en-US" dirty="0" err="1" smtClean="0"/>
              <a:t>Revidovati</a:t>
            </a:r>
            <a:r>
              <a:rPr lang="en-US" dirty="0" smtClean="0"/>
              <a:t> </a:t>
            </a:r>
            <a:r>
              <a:rPr lang="en-US" dirty="0" err="1" smtClean="0"/>
              <a:t>odredbe</a:t>
            </a:r>
            <a:r>
              <a:rPr lang="en-US" dirty="0" smtClean="0"/>
              <a:t>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odnose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zatečene</a:t>
            </a:r>
            <a:r>
              <a:rPr lang="en-US" dirty="0" smtClean="0"/>
              <a:t> </a:t>
            </a:r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elektromagnetnog</a:t>
            </a:r>
            <a:r>
              <a:rPr lang="en-US" dirty="0" smtClean="0"/>
              <a:t> </a:t>
            </a:r>
            <a:r>
              <a:rPr lang="en-US" dirty="0" err="1" smtClean="0"/>
              <a:t>zračenja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prilagoditi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realnoj</a:t>
            </a:r>
            <a:r>
              <a:rPr lang="en-US" dirty="0" smtClean="0"/>
              <a:t> </a:t>
            </a:r>
            <a:r>
              <a:rPr lang="en-US" dirty="0" err="1" smtClean="0"/>
              <a:t>situaciji</a:t>
            </a:r>
            <a:r>
              <a:rPr lang="en-US" dirty="0" smtClean="0"/>
              <a:t>.</a:t>
            </a:r>
          </a:p>
          <a:p>
            <a:pPr lvl="0"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Razmotriti</a:t>
            </a:r>
            <a:r>
              <a:rPr lang="en-US" dirty="0" smtClean="0"/>
              <a:t> </a:t>
            </a:r>
            <a:r>
              <a:rPr lang="en-US" dirty="0" err="1" smtClean="0"/>
              <a:t>opravdanost</a:t>
            </a:r>
            <a:r>
              <a:rPr lang="en-US" dirty="0" smtClean="0"/>
              <a:t> </a:t>
            </a:r>
            <a:r>
              <a:rPr lang="en-US" dirty="0" err="1" smtClean="0"/>
              <a:t>kompleksnosti</a:t>
            </a:r>
            <a:r>
              <a:rPr lang="en-US" dirty="0" smtClean="0"/>
              <a:t> </a:t>
            </a: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smtClean="0"/>
              <a:t>.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Razmotriti</a:t>
            </a:r>
            <a:r>
              <a:rPr lang="en-US" dirty="0" smtClean="0"/>
              <a:t> </a:t>
            </a:r>
            <a:r>
              <a:rPr lang="en-US" dirty="0" err="1" smtClean="0"/>
              <a:t>revidovanje</a:t>
            </a:r>
            <a:r>
              <a:rPr lang="en-US" dirty="0" smtClean="0"/>
              <a:t> </a:t>
            </a:r>
            <a:r>
              <a:rPr lang="en-US" dirty="0" err="1" smtClean="0"/>
              <a:t>Pravilnika</a:t>
            </a:r>
            <a:r>
              <a:rPr lang="en-US" dirty="0" smtClean="0"/>
              <a:t> o </a:t>
            </a:r>
            <a:r>
              <a:rPr lang="en-US" dirty="0" err="1" smtClean="0"/>
              <a:t>granicama</a:t>
            </a:r>
            <a:r>
              <a:rPr lang="en-US" dirty="0" smtClean="0"/>
              <a:t> </a:t>
            </a:r>
            <a:r>
              <a:rPr lang="en-US" dirty="0" err="1" smtClean="0"/>
              <a:t>izlaganja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magnetnom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r>
              <a:rPr lang="en-US" dirty="0" smtClean="0"/>
              <a:t>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pojednostavnjenja</a:t>
            </a:r>
            <a:r>
              <a:rPr lang="en-US" dirty="0" smtClean="0"/>
              <a:t> </a:t>
            </a:r>
            <a:r>
              <a:rPr lang="en-US" dirty="0" err="1" smtClean="0"/>
              <a:t>odredaba</a:t>
            </a:r>
            <a:r>
              <a:rPr lang="en-US" dirty="0" smtClean="0"/>
              <a:t> </a:t>
            </a:r>
            <a:r>
              <a:rPr lang="en-US" dirty="0" err="1" smtClean="0"/>
              <a:t>Pravilnika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izbacivanja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r>
              <a:rPr lang="en-US" dirty="0" smtClean="0"/>
              <a:t> “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upozorenja</a:t>
            </a:r>
            <a:r>
              <a:rPr lang="en-US" dirty="0" smtClean="0"/>
              <a:t>”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naučna</a:t>
            </a:r>
            <a:r>
              <a:rPr lang="en-US" dirty="0" smtClean="0"/>
              <a:t> </a:t>
            </a:r>
            <a:r>
              <a:rPr lang="en-US" dirty="0" err="1" smtClean="0"/>
              <a:t>stanovišta</a:t>
            </a:r>
            <a:r>
              <a:rPr lang="en-US" dirty="0" smtClean="0"/>
              <a:t> u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nejonizujućeg</a:t>
            </a:r>
            <a:r>
              <a:rPr lang="en-US" dirty="0" smtClean="0"/>
              <a:t> </a:t>
            </a:r>
            <a:r>
              <a:rPr lang="en-US" dirty="0" err="1" smtClean="0"/>
              <a:t>zračenja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1110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PRIMENA ZAKONA O ZAŠTITI OD ELEKTROMAGNETNOG ZRAČENJA – ISKUSTVA I PREPORUKE</vt:lpstr>
      <vt:lpstr>Slide 2</vt:lpstr>
      <vt:lpstr>Regulativa u Evropi i regionu</vt:lpstr>
      <vt:lpstr>Slide 4</vt:lpstr>
      <vt:lpstr>    IMPLEMENTACIJA ZAKONSKE REGULATIVE U SRBIJI</vt:lpstr>
      <vt:lpstr>Slide 6</vt:lpstr>
      <vt:lpstr>ISKUSTVA U POSLEDNJOJ DECENIJI I PREPORUKE ZA DORADOM REGULATIVE</vt:lpstr>
      <vt:lpstr>ISKUSTVA U POSLEDNJOJ DECENIJI I PREPORUKE ZA DORADOM REGULATIVE</vt:lpstr>
      <vt:lpstr>ISKUSTVA U POSLEDNJOJ DECENIJI I PREPORUKE ZA DORADOM REGULATIVE</vt:lpstr>
      <vt:lpstr>ZAKLJUČAK</vt:lpstr>
      <vt:lpstr>Pitanja recenzenta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win7</cp:lastModifiedBy>
  <cp:revision>34</cp:revision>
  <dcterms:created xsi:type="dcterms:W3CDTF">2018-08-21T10:05:07Z</dcterms:created>
  <dcterms:modified xsi:type="dcterms:W3CDTF">2019-05-11T19:01:50Z</dcterms:modified>
</cp:coreProperties>
</file>