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40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IDEJNO RJEŠENJE REVERZIBILNE HIDROELEKTRANE</a:t>
            </a:r>
            <a:r>
              <a:rPr lang="en-US" dirty="0"/>
              <a:t/>
            </a:r>
            <a:br>
              <a:rPr lang="en-US" dirty="0"/>
            </a:br>
            <a:r>
              <a:rPr lang="de-DE" b="1" dirty="0"/>
              <a:t>NA SKADARSKOM JEZERU</a:t>
            </a: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Latn-RS" dirty="0" smtClean="0"/>
              <a:t>Željko Đurišić </a:t>
            </a:r>
            <a:r>
              <a:rPr lang="sr-Latn-RS" baseline="30000" dirty="0" smtClean="0"/>
              <a:t>1</a:t>
            </a:r>
            <a:endParaRPr lang="sr-Latn-RS" dirty="0" smtClean="0"/>
          </a:p>
          <a:p>
            <a:r>
              <a:rPr lang="sr-Latn-RS" dirty="0" smtClean="0"/>
              <a:t>Katarina Selenić </a:t>
            </a:r>
            <a:r>
              <a:rPr lang="sr-Latn-RS" baseline="30000" dirty="0" smtClean="0"/>
              <a:t>1</a:t>
            </a:r>
            <a:endParaRPr lang="sr-Latn-RS" dirty="0" smtClean="0"/>
          </a:p>
          <a:p>
            <a:r>
              <a:rPr lang="sr-Latn-RS" dirty="0" smtClean="0"/>
              <a:t>Vladan Durković </a:t>
            </a:r>
            <a:r>
              <a:rPr lang="sr-Latn-RS" baseline="30000" dirty="0" smtClean="0"/>
              <a:t>1,2</a:t>
            </a:r>
            <a:r>
              <a:rPr lang="sr-Latn-RS" dirty="0" smtClean="0"/>
              <a:t> </a:t>
            </a:r>
          </a:p>
          <a:p>
            <a:r>
              <a:rPr lang="sr-Latn-RS" dirty="0" smtClean="0"/>
              <a:t>Nebojša Arsenijević </a:t>
            </a:r>
            <a:r>
              <a:rPr lang="sr-Latn-RS" baseline="30000" dirty="0" smtClean="0"/>
              <a:t>3</a:t>
            </a:r>
          </a:p>
          <a:p>
            <a:r>
              <a:rPr lang="sr-Latn-RS" dirty="0" smtClean="0"/>
              <a:t>Elektrotehnički fakultet u Beogradu, Univerzitet u Beogradu</a:t>
            </a:r>
          </a:p>
          <a:p>
            <a:r>
              <a:rPr lang="sr-Latn-RS" dirty="0"/>
              <a:t>Elektrotehnički fakultet u </a:t>
            </a:r>
            <a:r>
              <a:rPr lang="sr-Latn-RS" dirty="0" smtClean="0"/>
              <a:t>Podgorici, </a:t>
            </a:r>
            <a:r>
              <a:rPr lang="sr-Latn-RS" dirty="0"/>
              <a:t>Univerzitet </a:t>
            </a:r>
            <a:r>
              <a:rPr lang="sr-Latn-RS" dirty="0" smtClean="0"/>
              <a:t>Crne Gore</a:t>
            </a:r>
          </a:p>
          <a:p>
            <a:r>
              <a:rPr lang="hr-HR" dirty="0"/>
              <a:t>IFC – World </a:t>
            </a:r>
            <a:r>
              <a:rPr lang="hr-HR" dirty="0" smtClean="0"/>
              <a:t>Bank Group, Turska</a:t>
            </a:r>
            <a:endParaRPr lang="en-US" dirty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531" y="271689"/>
            <a:ext cx="6858000" cy="852221"/>
          </a:xfrm>
        </p:spPr>
        <p:txBody>
          <a:bodyPr/>
          <a:lstStyle/>
          <a:p>
            <a:r>
              <a:rPr lang="en-US" dirty="0" err="1" smtClean="0"/>
              <a:t>Vodosnadbijevanje</a:t>
            </a:r>
            <a:r>
              <a:rPr lang="en-US" dirty="0" smtClean="0"/>
              <a:t> CG </a:t>
            </a:r>
            <a:r>
              <a:rPr lang="en-US" dirty="0" err="1" smtClean="0"/>
              <a:t>primorija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0952" y="4398578"/>
            <a:ext cx="6858000" cy="538697"/>
          </a:xfrm>
        </p:spPr>
        <p:txBody>
          <a:bodyPr/>
          <a:lstStyle/>
          <a:p>
            <a:r>
              <a:rPr lang="en-US" dirty="0" err="1" smtClean="0"/>
              <a:t>Potro</a:t>
            </a:r>
            <a:r>
              <a:rPr lang="sr-Latn-RS" dirty="0" smtClean="0"/>
              <a:t>šnja vode na CG primoriju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6" y="1251223"/>
            <a:ext cx="3265761" cy="278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46" y="1193907"/>
            <a:ext cx="5395234" cy="320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46346" y="5029199"/>
            <a:ext cx="8824234" cy="1608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Godišnja potrošnja vode : 10 mil. m</a:t>
            </a:r>
            <a:r>
              <a:rPr lang="sr-Latn-RS" baseline="30000" dirty="0" smtClean="0"/>
              <a:t>3</a:t>
            </a:r>
            <a:r>
              <a:rPr lang="sr-Latn-RS" dirty="0" smtClean="0"/>
              <a:t> – 12.5% gornje akumulacije RHE Skadarskog jezera</a:t>
            </a:r>
          </a:p>
          <a:p>
            <a:r>
              <a:rPr lang="sr-Latn-RS" dirty="0" smtClean="0"/>
              <a:t>Rezervoar gornje akumulacije Dedići omogućava da </a:t>
            </a:r>
            <a:r>
              <a:rPr lang="sr-Latn-RS" dirty="0" smtClean="0"/>
              <a:t>transport </a:t>
            </a:r>
            <a:r>
              <a:rPr lang="sr-Latn-RS" dirty="0" smtClean="0"/>
              <a:t>vode u regionalni vodovod </a:t>
            </a:r>
            <a:r>
              <a:rPr lang="sr-Latn-RS" dirty="0" smtClean="0"/>
              <a:t>slobodnim </a:t>
            </a:r>
            <a:r>
              <a:rPr lang="sr-Latn-RS" dirty="0" smtClean="0"/>
              <a:t>padom!</a:t>
            </a:r>
          </a:p>
          <a:p>
            <a:r>
              <a:rPr lang="sr-Latn-RS" dirty="0" smtClean="0"/>
              <a:t>Regulacija pritiska – mala hidroelektrana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38" y="303219"/>
            <a:ext cx="6858000" cy="852221"/>
          </a:xfrm>
        </p:spPr>
        <p:txBody>
          <a:bodyPr/>
          <a:lstStyle/>
          <a:p>
            <a:r>
              <a:rPr lang="sr-Latn-RS" dirty="0" smtClean="0"/>
              <a:t>Zaključak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24" y="1434662"/>
            <a:ext cx="8860221" cy="4824247"/>
          </a:xfrm>
        </p:spPr>
        <p:txBody>
          <a:bodyPr>
            <a:normAutofit/>
          </a:bodyPr>
          <a:lstStyle/>
          <a:p>
            <a:r>
              <a:rPr lang="sr-Latn-RS" dirty="0" smtClean="0"/>
              <a:t>Predloženo rešenje za povećanje fleksibilnost CG EES</a:t>
            </a:r>
          </a:p>
          <a:p>
            <a:r>
              <a:rPr lang="sr-Latn-RS" dirty="0" smtClean="0"/>
              <a:t>Povećanje efikasnosti RHE izgradnjom PFN na gornjoj akumulaciji</a:t>
            </a:r>
          </a:p>
          <a:p>
            <a:r>
              <a:rPr lang="sr-Latn-RS" dirty="0" smtClean="0"/>
              <a:t>Iskorišćenje energetske komponente vodnog potencijala Skadarskog jezera</a:t>
            </a:r>
          </a:p>
          <a:p>
            <a:r>
              <a:rPr lang="sr-Latn-RS" dirty="0" smtClean="0"/>
              <a:t>  Mogućnost podmirenja dijela zahtjeva za vodom na CG primoriju</a:t>
            </a:r>
          </a:p>
          <a:p>
            <a:r>
              <a:rPr lang="sr-Latn-RS" dirty="0" smtClean="0"/>
              <a:t>Otvoreno pitanje: Ekologija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407" y="334750"/>
            <a:ext cx="6858000" cy="852221"/>
          </a:xfrm>
        </p:spPr>
        <p:txBody>
          <a:bodyPr/>
          <a:lstStyle/>
          <a:p>
            <a:r>
              <a:rPr lang="en-US" dirty="0" err="1" smtClean="0"/>
              <a:t>Pitanja</a:t>
            </a:r>
            <a:r>
              <a:rPr lang="en-US" dirty="0" smtClean="0"/>
              <a:t> </a:t>
            </a:r>
            <a:r>
              <a:rPr lang="en-US" dirty="0" err="1" smtClean="0"/>
              <a:t>recenzenata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4" y="2427891"/>
            <a:ext cx="8734096" cy="972536"/>
          </a:xfrm>
        </p:spPr>
        <p:txBody>
          <a:bodyPr>
            <a:normAutofit/>
          </a:bodyPr>
          <a:lstStyle/>
          <a:p>
            <a:r>
              <a:rPr lang="it-IT" dirty="0"/>
              <a:t>Da li su se autori bavili analizom ekonomske isplativosti izgradnje predmetne RHE?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592" y="177095"/>
            <a:ext cx="6858000" cy="852221"/>
          </a:xfrm>
        </p:spPr>
        <p:txBody>
          <a:bodyPr/>
          <a:lstStyle/>
          <a:p>
            <a:r>
              <a:rPr lang="sr-Latn-RS" dirty="0" smtClean="0"/>
              <a:t>Karakteristike CG 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86410" y="3639531"/>
            <a:ext cx="5005548" cy="8478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dirty="0" smtClean="0"/>
              <a:t>Struktura proizvodnih </a:t>
            </a:r>
          </a:p>
          <a:p>
            <a:r>
              <a:rPr lang="sr-Latn-RS" dirty="0" smtClean="0"/>
              <a:t>kapaciteta EES CG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9" y="1157779"/>
            <a:ext cx="4061554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9349" r="6688" b="9631"/>
          <a:stretch>
            <a:fillRect/>
          </a:stretch>
        </p:blipFill>
        <p:spPr bwMode="auto">
          <a:xfrm>
            <a:off x="4219138" y="1142013"/>
            <a:ext cx="473551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219138" y="3639531"/>
            <a:ext cx="5005548" cy="847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dirty="0" smtClean="0"/>
              <a:t>Dnevni dijagram potrošnje el. energije za dane sa max i min potrošnjom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533696" y="4573893"/>
            <a:ext cx="3610303" cy="1070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dirty="0" smtClean="0"/>
              <a:t>Relativno mala potrošnja, ali varijabilna (na dnevnom i sezonskom nivou)!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4622136"/>
            <a:ext cx="5281448" cy="847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4559074"/>
            <a:ext cx="5281448" cy="847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dirty="0" smtClean="0"/>
              <a:t>VE: Gvozd (50 MW) i Brajići (75 MW)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dirty="0" smtClean="0"/>
              <a:t>SE: Briska Gora (230 MW)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09903" y="5662660"/>
            <a:ext cx="6763408" cy="847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dirty="0" smtClean="0"/>
              <a:t>Neophodna gradnja novih balansnih izvora!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38" y="208626"/>
            <a:ext cx="6858000" cy="85222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Koncept RHE na Skadarskom jezeru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3" y="1574471"/>
            <a:ext cx="8441034" cy="406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5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049" y="145564"/>
            <a:ext cx="6858000" cy="85222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Gornja akumulacija RHE - Dedići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49" y="4516911"/>
            <a:ext cx="4233041" cy="1178427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Topografska mapa terena sa naznačenim izohipsama pri minimalnoj i maksimalnoj radnoj zapremini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r="39833"/>
          <a:stretch/>
        </p:blipFill>
        <p:spPr bwMode="auto">
          <a:xfrm>
            <a:off x="346349" y="1019235"/>
            <a:ext cx="4289206" cy="344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03331" y="1225138"/>
            <a:ext cx="6858000" cy="3240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Kota gornje vode – 600m</a:t>
            </a:r>
          </a:p>
          <a:p>
            <a:r>
              <a:rPr lang="sr-Latn-RS" dirty="0" smtClean="0"/>
              <a:t>Kota donje vode – 550m</a:t>
            </a:r>
          </a:p>
          <a:p>
            <a:r>
              <a:rPr lang="sr-Latn-RS" dirty="0" smtClean="0"/>
              <a:t>          Površina jezera pri maksimalnoj</a:t>
            </a:r>
          </a:p>
          <a:p>
            <a:r>
              <a:rPr lang="sr-Latn-RS" dirty="0" smtClean="0"/>
              <a:t> radnoj zapremini 3.3 km</a:t>
            </a:r>
            <a:r>
              <a:rPr lang="sr-Latn-RS" baseline="30000" dirty="0" smtClean="0"/>
              <a:t>2</a:t>
            </a:r>
          </a:p>
          <a:p>
            <a:r>
              <a:rPr lang="sr-Latn-RS" dirty="0" smtClean="0"/>
              <a:t>       Površina </a:t>
            </a:r>
            <a:r>
              <a:rPr lang="sr-Latn-RS" dirty="0"/>
              <a:t>jezera pri </a:t>
            </a:r>
            <a:r>
              <a:rPr lang="sr-Latn-RS" dirty="0" smtClean="0"/>
              <a:t>minimalnoj</a:t>
            </a:r>
          </a:p>
          <a:p>
            <a:r>
              <a:rPr lang="sr-Latn-RS" dirty="0" smtClean="0"/>
              <a:t> </a:t>
            </a:r>
            <a:r>
              <a:rPr lang="sr-Latn-RS" dirty="0"/>
              <a:t>radnoj zapremini </a:t>
            </a:r>
            <a:r>
              <a:rPr lang="sr-Latn-RS" dirty="0" smtClean="0"/>
              <a:t>1.2 km</a:t>
            </a:r>
            <a:r>
              <a:rPr lang="sr-Latn-RS" baseline="30000" dirty="0" smtClean="0"/>
              <a:t>2</a:t>
            </a:r>
          </a:p>
          <a:p>
            <a:r>
              <a:rPr lang="sr-Latn-RS" dirty="0" smtClean="0"/>
              <a:t>            Zapremina jezera je oko 80·10</a:t>
            </a:r>
            <a:r>
              <a:rPr lang="sr-Latn-RS" baseline="30000" dirty="0" smtClean="0"/>
              <a:t>6</a:t>
            </a:r>
            <a:r>
              <a:rPr lang="sr-Latn-RS" dirty="0" smtClean="0"/>
              <a:t> m</a:t>
            </a:r>
            <a:r>
              <a:rPr lang="sr-Latn-RS" baseline="30000" dirty="0" smtClean="0"/>
              <a:t>3</a:t>
            </a:r>
          </a:p>
          <a:p>
            <a:r>
              <a:rPr lang="sr-Latn-RS" dirty="0" smtClean="0"/>
              <a:t>Neto pad 570 m</a:t>
            </a:r>
          </a:p>
          <a:p>
            <a:endParaRPr lang="sr-Latn-RS" baseline="30000" dirty="0"/>
          </a:p>
          <a:p>
            <a:endParaRPr lang="sr-Latn-RS" baseline="30000" dirty="0" smtClean="0"/>
          </a:p>
          <a:p>
            <a:endParaRPr lang="en-US" baseline="30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60693" y="4749407"/>
            <a:ext cx="4233041" cy="1178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10959" y="4465628"/>
            <a:ext cx="4233041" cy="1178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P </a:t>
            </a:r>
            <a:r>
              <a:rPr lang="en-US" dirty="0" smtClean="0"/>
              <a:t>[kW]</a:t>
            </a:r>
            <a:r>
              <a:rPr lang="sr-Latn-RS" dirty="0" smtClean="0"/>
              <a:t>=10·</a:t>
            </a:r>
            <a:r>
              <a:rPr lang="en-US" dirty="0" err="1" smtClean="0"/>
              <a:t>H·Q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sr-Cyrl-RS" dirty="0"/>
              <a:t>=</a:t>
            </a:r>
            <a:r>
              <a:rPr lang="sr-Latn-RS" dirty="0"/>
              <a:t>V/(3600·Q)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sr-Cyrl-RS" dirty="0" smtClean="0"/>
              <a:t>=</a:t>
            </a:r>
            <a:r>
              <a:rPr lang="en-US" dirty="0" err="1" smtClean="0"/>
              <a:t>P·T</a:t>
            </a:r>
            <a:r>
              <a:rPr lang="en-US" baseline="-25000" dirty="0" err="1" smtClean="0"/>
              <a:t>pr</a:t>
            </a:r>
            <a:r>
              <a:rPr lang="sr-Latn-RS" dirty="0" smtClean="0"/>
              <a:t>=120 GWh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0225" y="5679573"/>
            <a:ext cx="6656988" cy="11784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Snaga RHE - 400MW</a:t>
            </a:r>
          </a:p>
          <a:p>
            <a:r>
              <a:rPr lang="sr-Latn-RS" dirty="0" smtClean="0"/>
              <a:t>Detaljna studija broja </a:t>
            </a:r>
            <a:r>
              <a:rPr lang="sr-Latn-RS" dirty="0" smtClean="0"/>
              <a:t>gen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r>
              <a:rPr lang="sr-Latn-RS" dirty="0" smtClean="0"/>
              <a:t>jedinica i njhovih snaga shodno potrebama 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66281"/>
            <a:ext cx="6858000" cy="852221"/>
          </a:xfrm>
        </p:spPr>
        <p:txBody>
          <a:bodyPr/>
          <a:lstStyle/>
          <a:p>
            <a:r>
              <a:rPr lang="sr-Latn-RS" dirty="0" smtClean="0"/>
              <a:t>Gornja akumulacija - PFN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659" y="5005840"/>
            <a:ext cx="6858000" cy="538697"/>
          </a:xfrm>
        </p:spPr>
        <p:txBody>
          <a:bodyPr/>
          <a:lstStyle/>
          <a:p>
            <a:r>
              <a:rPr lang="sr-Latn-RS" dirty="0" smtClean="0"/>
              <a:t>21 plivajuća platforma po 6MWp = 126 MWp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2" y="1411013"/>
            <a:ext cx="56959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811893" y="1411014"/>
            <a:ext cx="3332108" cy="3034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Snaga </a:t>
            </a:r>
            <a:r>
              <a:rPr lang="en-US" dirty="0" smtClean="0"/>
              <a:t>P</a:t>
            </a:r>
            <a:r>
              <a:rPr lang="sr-Latn-RS" dirty="0" smtClean="0"/>
              <a:t>FN </a:t>
            </a:r>
            <a:r>
              <a:rPr lang="sr-Latn-RS" dirty="0" smtClean="0"/>
              <a:t>elektrane definisana minimalnom površinom jezera</a:t>
            </a:r>
          </a:p>
          <a:p>
            <a:r>
              <a:rPr lang="sr-Latn-RS" dirty="0" smtClean="0"/>
              <a:t>Manje zagrijavanje</a:t>
            </a:r>
          </a:p>
          <a:p>
            <a:r>
              <a:rPr lang="sr-Latn-RS" dirty="0" smtClean="0"/>
              <a:t>Veća efikasnost PFN u odnosu na FN izgrađene na kopnu</a:t>
            </a:r>
          </a:p>
          <a:p>
            <a:r>
              <a:rPr lang="sr-Latn-RS" dirty="0" smtClean="0"/>
              <a:t>Nagibni ugao PV panela je 12</a:t>
            </a:r>
            <a:r>
              <a:rPr lang="sr-Latn-RS" baseline="30000" dirty="0" smtClean="0"/>
              <a:t>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556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145564"/>
            <a:ext cx="6858000" cy="852221"/>
          </a:xfrm>
        </p:spPr>
        <p:txBody>
          <a:bodyPr/>
          <a:lstStyle/>
          <a:p>
            <a:r>
              <a:rPr lang="sr-Latn-RS" dirty="0" smtClean="0"/>
              <a:t>PFN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1316708"/>
            <a:ext cx="6858000" cy="538697"/>
          </a:xfrm>
        </p:spPr>
        <p:txBody>
          <a:bodyPr/>
          <a:lstStyle/>
          <a:p>
            <a:r>
              <a:rPr lang="sr-Latn-RS" dirty="0" smtClean="0"/>
              <a:t>Osnovni energetski parametri PFN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t="39655" r="19797" b="38793"/>
          <a:stretch/>
        </p:blipFill>
        <p:spPr bwMode="auto">
          <a:xfrm>
            <a:off x="646384" y="1828798"/>
            <a:ext cx="7882759" cy="15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0828" r="8060" b="11169"/>
          <a:stretch>
            <a:fillRect/>
          </a:stretch>
        </p:blipFill>
        <p:spPr bwMode="auto">
          <a:xfrm>
            <a:off x="2248582" y="3521403"/>
            <a:ext cx="467836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58763" y="6140957"/>
            <a:ext cx="6858000" cy="53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Prosječni dnevni dijagram proizvodnje PFN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469" y="177095"/>
            <a:ext cx="6858000" cy="852221"/>
          </a:xfrm>
        </p:spPr>
        <p:txBody>
          <a:bodyPr/>
          <a:lstStyle/>
          <a:p>
            <a:r>
              <a:rPr lang="sr-Latn-RS" dirty="0" smtClean="0"/>
              <a:t>Uticaj PFN na efikasnost RHE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186" y="1198180"/>
            <a:ext cx="9144000" cy="1387366"/>
          </a:xfrm>
        </p:spPr>
        <p:txBody>
          <a:bodyPr>
            <a:normAutofit/>
          </a:bodyPr>
          <a:lstStyle/>
          <a:p>
            <a:r>
              <a:rPr lang="sr-Latn-RS" dirty="0" smtClean="0"/>
              <a:t> Instalacijom FN panela na gornjoj akumulaciji dolazi do smanjenja ispravanja vode, a time se i povećava moguća godišnja proizvodnja energije iz RHE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47845" r="19919" b="30603"/>
          <a:stretch/>
        </p:blipFill>
        <p:spPr bwMode="auto">
          <a:xfrm>
            <a:off x="662151" y="2585544"/>
            <a:ext cx="7851228" cy="15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79" y="271688"/>
            <a:ext cx="8639504" cy="852221"/>
          </a:xfrm>
        </p:spPr>
        <p:txBody>
          <a:bodyPr>
            <a:normAutofit/>
          </a:bodyPr>
          <a:lstStyle/>
          <a:p>
            <a:r>
              <a:rPr lang="sr-Latn-RS" dirty="0" smtClean="0"/>
              <a:t>Donja akumulacija –Skadarsko jezero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247" y="1560787"/>
            <a:ext cx="8544911" cy="4130566"/>
          </a:xfrm>
        </p:spPr>
        <p:txBody>
          <a:bodyPr>
            <a:normAutofit/>
          </a:bodyPr>
          <a:lstStyle/>
          <a:p>
            <a:r>
              <a:rPr lang="sr-Latn-RS" dirty="0" smtClean="0"/>
              <a:t>Glavno ograničenje: Ekologija</a:t>
            </a:r>
          </a:p>
          <a:p>
            <a:r>
              <a:rPr lang="sr-Latn-RS" dirty="0" smtClean="0"/>
              <a:t>Podzemni tunel između gornje i donje akumulacije (2.5 km)</a:t>
            </a:r>
          </a:p>
          <a:p>
            <a:r>
              <a:rPr lang="sr-Latn-RS" dirty="0" smtClean="0"/>
              <a:t>Površina Skadarskog jezera: 370 – 530 km</a:t>
            </a:r>
            <a:r>
              <a:rPr lang="sr-Latn-RS" baseline="30000" dirty="0" smtClean="0"/>
              <a:t>2</a:t>
            </a:r>
          </a:p>
          <a:p>
            <a:r>
              <a:rPr lang="sr-Latn-RS" dirty="0" smtClean="0"/>
              <a:t>Zapremina vode u Skadarskom jezeru: 1890 ·10</a:t>
            </a:r>
            <a:r>
              <a:rPr lang="sr-Latn-RS" baseline="30000" dirty="0" smtClean="0"/>
              <a:t>6 </a:t>
            </a:r>
            <a:r>
              <a:rPr lang="sr-Latn-RS" dirty="0" smtClean="0"/>
              <a:t>m</a:t>
            </a:r>
            <a:r>
              <a:rPr lang="sr-Latn-RS" baseline="30000" dirty="0" smtClean="0"/>
              <a:t>3</a:t>
            </a:r>
          </a:p>
          <a:p>
            <a:r>
              <a:rPr lang="sr-Latn-RS" dirty="0" smtClean="0"/>
              <a:t>Varijacije nivoa Skadarskog jezera usled usisavanja i ispuštanja vode ne bi trebalo biti veće od 1 cm</a:t>
            </a:r>
          </a:p>
          <a:p>
            <a:r>
              <a:rPr lang="sr-Latn-RS" dirty="0" smtClean="0"/>
              <a:t>Potrebna detaljna analiza uticaja na vodni svijet Skadarskog jezera</a:t>
            </a:r>
          </a:p>
          <a:p>
            <a:r>
              <a:rPr lang="sr-Latn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282" y="31532"/>
            <a:ext cx="6858000" cy="852221"/>
          </a:xfrm>
        </p:spPr>
        <p:txBody>
          <a:bodyPr/>
          <a:lstStyle/>
          <a:p>
            <a:r>
              <a:rPr lang="en-US" dirty="0" err="1" smtClean="0"/>
              <a:t>Prikju</a:t>
            </a:r>
            <a:r>
              <a:rPr lang="sr-Latn-RS" dirty="0" smtClean="0"/>
              <a:t>čenje RHE na 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2103"/>
            <a:ext cx="6858000" cy="727883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Balansna rezerva RHE ima direktan pristup interkonektivnim 400 kV dalekovodima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22952" r="31379" b="14979"/>
          <a:stretch/>
        </p:blipFill>
        <p:spPr bwMode="auto">
          <a:xfrm>
            <a:off x="268014" y="1103587"/>
            <a:ext cx="4950372" cy="45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60276" y="1103587"/>
            <a:ext cx="6858000" cy="53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60276" y="1103586"/>
            <a:ext cx="6858000" cy="53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60276" y="1103585"/>
            <a:ext cx="3783724" cy="327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400 kV</a:t>
            </a:r>
            <a:r>
              <a:rPr lang="sr-Cyrl-RS" dirty="0" smtClean="0"/>
              <a:t>:</a:t>
            </a:r>
            <a:endParaRPr lang="sr-Latn-RS" dirty="0" smtClean="0"/>
          </a:p>
          <a:p>
            <a:r>
              <a:rPr lang="sr-Latn-RS" dirty="0" smtClean="0"/>
              <a:t>TS PG – RHE Skadarsko jezero</a:t>
            </a:r>
            <a:r>
              <a:rPr lang="sr-Cyrl-RS" dirty="0" smtClean="0"/>
              <a:t> (35 </a:t>
            </a:r>
            <a:r>
              <a:rPr lang="en-US" dirty="0" smtClean="0"/>
              <a:t>km</a:t>
            </a:r>
            <a:r>
              <a:rPr lang="sr-Cyrl-RS" dirty="0" smtClean="0"/>
              <a:t>)</a:t>
            </a:r>
          </a:p>
          <a:p>
            <a:r>
              <a:rPr lang="sr-Latn-RS" dirty="0" smtClean="0"/>
              <a:t> </a:t>
            </a:r>
            <a:r>
              <a:rPr lang="en-US" dirty="0" err="1" smtClean="0"/>
              <a:t>RHE</a:t>
            </a:r>
            <a:r>
              <a:rPr lang="en-US" dirty="0" smtClean="0"/>
              <a:t> </a:t>
            </a:r>
            <a:r>
              <a:rPr lang="en-US" dirty="0" err="1" smtClean="0"/>
              <a:t>Skadarsko</a:t>
            </a:r>
            <a:r>
              <a:rPr lang="en-US" dirty="0" smtClean="0"/>
              <a:t> </a:t>
            </a:r>
            <a:r>
              <a:rPr lang="en-US" dirty="0" err="1" smtClean="0"/>
              <a:t>jezero</a:t>
            </a:r>
            <a:r>
              <a:rPr lang="sr-Latn-RS" dirty="0" smtClean="0"/>
              <a:t>– PV Briska gora</a:t>
            </a:r>
            <a:r>
              <a:rPr lang="en-US" dirty="0" smtClean="0"/>
              <a:t> (25 km)</a:t>
            </a:r>
          </a:p>
          <a:p>
            <a:r>
              <a:rPr lang="en-US" dirty="0" smtClean="0"/>
              <a:t>110 kV</a:t>
            </a:r>
            <a:r>
              <a:rPr lang="sr-Latn-RS" dirty="0" smtClean="0"/>
              <a:t>:</a:t>
            </a:r>
          </a:p>
          <a:p>
            <a:r>
              <a:rPr lang="sr-Latn-RS" dirty="0" smtClean="0"/>
              <a:t>PV Briska Gora – TS Ulcinj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60276" y="4603531"/>
            <a:ext cx="3783724" cy="10405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Princip N-1 zadovoljen za VE Možura i PV Briska Gora</a:t>
            </a:r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488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IDEJNO RJEŠENJE REVERZIBILNE HIDROELEKTRANE NA SKADARSKOM JEZERU </vt:lpstr>
      <vt:lpstr>Karakteristike CG EES</vt:lpstr>
      <vt:lpstr>Koncept RHE na Skadarskom jezeru</vt:lpstr>
      <vt:lpstr>Gornja akumulacija RHE - Dedići</vt:lpstr>
      <vt:lpstr>Gornja akumulacija - PFN</vt:lpstr>
      <vt:lpstr>PFN</vt:lpstr>
      <vt:lpstr>Uticaj PFN na efikasnost RHE </vt:lpstr>
      <vt:lpstr>Donja akumulacija –Skadarsko jezero</vt:lpstr>
      <vt:lpstr>Prikjučenje RHE na EES</vt:lpstr>
      <vt:lpstr>Vodosnadbijevanje CG primorija</vt:lpstr>
      <vt:lpstr>Zaključak</vt:lpstr>
      <vt:lpstr>Pitanja recenzenata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PC</cp:lastModifiedBy>
  <cp:revision>28</cp:revision>
  <dcterms:created xsi:type="dcterms:W3CDTF">2018-08-21T10:05:07Z</dcterms:created>
  <dcterms:modified xsi:type="dcterms:W3CDTF">2019-05-14T10:41:34Z</dcterms:modified>
</cp:coreProperties>
</file>