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5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62" r:id="rId5"/>
    <p:sldId id="260" r:id="rId6"/>
    <p:sldId id="268" r:id="rId7"/>
    <p:sldId id="267" r:id="rId8"/>
    <p:sldId id="258" r:id="rId9"/>
    <p:sldId id="259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11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7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0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639-25F3-42CA-B73D-3FE2BC7E2DB8}" type="datetimeFigureOut">
              <a:rPr lang="en-US" smtClean="0"/>
              <a:t>08-May-19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D13-4F17-4F95-A544-AD264928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755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639-25F3-42CA-B73D-3FE2BC7E2DB8}" type="datetimeFigureOut">
              <a:rPr lang="en-US" smtClean="0"/>
              <a:t>08-May-19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D13-4F17-4F95-A544-AD264928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10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639-25F3-42CA-B73D-3FE2BC7E2DB8}" type="datetimeFigureOut">
              <a:rPr lang="en-US" smtClean="0"/>
              <a:t>08-May-19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D13-4F17-4F95-A544-AD264928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94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639-25F3-42CA-B73D-3FE2BC7E2DB8}" type="datetimeFigureOut">
              <a:rPr lang="en-US" smtClean="0"/>
              <a:t>08-May-19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D13-4F17-4F95-A544-AD264928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59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83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639-25F3-42CA-B73D-3FE2BC7E2DB8}" type="datetimeFigureOut">
              <a:rPr lang="en-US" smtClean="0"/>
              <a:t>08-May-19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D13-4F17-4F95-A544-AD264928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506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639-25F3-42CA-B73D-3FE2BC7E2DB8}" type="datetimeFigureOut">
              <a:rPr lang="en-US" smtClean="0"/>
              <a:t>08-May-19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D13-4F17-4F95-A544-AD264928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99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639-25F3-42CA-B73D-3FE2BC7E2DB8}" type="datetimeFigureOut">
              <a:rPr lang="en-US" smtClean="0"/>
              <a:t>08-May-19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D13-4F17-4F95-A544-AD264928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5137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639-25F3-42CA-B73D-3FE2BC7E2DB8}" type="datetimeFigureOut">
              <a:rPr lang="en-US" smtClean="0"/>
              <a:t>08-May-19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D13-4F17-4F95-A544-AD264928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18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639-25F3-42CA-B73D-3FE2BC7E2DB8}" type="datetimeFigureOut">
              <a:rPr lang="en-US" smtClean="0"/>
              <a:t>08-May-19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D13-4F17-4F95-A544-AD264928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398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639-25F3-42CA-B73D-3FE2BC7E2DB8}" type="datetimeFigureOut">
              <a:rPr lang="en-US" smtClean="0"/>
              <a:t>08-May-19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D13-4F17-4F95-A544-AD264928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087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6639-25F3-42CA-B73D-3FE2BC7E2DB8}" type="datetimeFigureOut">
              <a:rPr lang="en-US" smtClean="0"/>
              <a:t>08-May-19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4D13-4F17-4F95-A544-AD264928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13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6639-25F3-42CA-B73D-3FE2BC7E2DB8}" type="datetimeFigureOut">
              <a:rPr lang="en-US" smtClean="0"/>
              <a:t>08-May-19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B4D13-4F17-4F95-A544-AD264928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9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sz="3200" b="1" dirty="0" smtClean="0"/>
              <a:t>USPOSTAVLJANJE </a:t>
            </a:r>
            <a:r>
              <a:rPr lang="de-DE" sz="3200" b="1" dirty="0"/>
              <a:t>NORMALNOG </a:t>
            </a:r>
            <a:r>
              <a:rPr lang="sr-Latn-ME" sz="3200" b="1" dirty="0"/>
              <a:t>RADA EES CRNE GORE NAKON POJAVE OSTRVSKOG </a:t>
            </a:r>
            <a:r>
              <a:rPr lang="de-DE" sz="3200" b="1" dirty="0"/>
              <a:t>REŽIMA RADA</a:t>
            </a:r>
            <a:endParaRPr lang="en-NZ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EF756-2813-4C92-852F-C68BE5F81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466085"/>
            <a:ext cx="6858000" cy="538697"/>
          </a:xfrm>
        </p:spPr>
        <p:txBody>
          <a:bodyPr>
            <a:noAutofit/>
          </a:bodyPr>
          <a:lstStyle/>
          <a:p>
            <a:r>
              <a:rPr lang="hr-HR" sz="3200" dirty="0"/>
              <a:t>Zoran </a:t>
            </a:r>
            <a:r>
              <a:rPr lang="hr-HR" sz="3200" dirty="0" smtClean="0"/>
              <a:t>Radulović</a:t>
            </a:r>
          </a:p>
          <a:p>
            <a:r>
              <a:rPr lang="hr-HR" sz="3200" dirty="0"/>
              <a:t>Blažo Ivanović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05225"/>
            <a:ext cx="6858000" cy="852221"/>
          </a:xfrm>
        </p:spPr>
        <p:txBody>
          <a:bodyPr/>
          <a:lstStyle/>
          <a:p>
            <a:r>
              <a:rPr lang="sr-Latn-ME" sz="3200" dirty="0" smtClean="0"/>
              <a:t>Ostrvski režim rada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45920"/>
            <a:ext cx="6858000" cy="4879571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ME" sz="1800" dirty="0" smtClean="0"/>
              <a:t>Ostvrski </a:t>
            </a:r>
            <a:r>
              <a:rPr lang="sr-Latn-ME" sz="1800" dirty="0"/>
              <a:t>režim rada je kritično i nebezbijedno </a:t>
            </a:r>
            <a:r>
              <a:rPr lang="sr-Latn-ME" sz="1800" dirty="0" smtClean="0"/>
              <a:t>stanje u elektroenergetskom </a:t>
            </a:r>
            <a:r>
              <a:rPr lang="sr-Latn-ME" sz="1800" dirty="0"/>
              <a:t>sistemu. </a:t>
            </a:r>
            <a:endParaRPr lang="sr-Latn-ME" sz="18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ME" sz="1800" dirty="0" smtClean="0"/>
              <a:t>Najčešće </a:t>
            </a:r>
            <a:r>
              <a:rPr lang="sr-Latn-ME" sz="1800" dirty="0"/>
              <a:t>se javlja kada usljed ispada dalekovoda i transformatora, jedan ili više generatorskih jedinica nastavi da napaja dio mreže sa opterećenjem a da pri tom razmjena električne energije </a:t>
            </a:r>
            <a:r>
              <a:rPr lang="sr-Latn-ME" sz="1800" dirty="0" smtClean="0"/>
              <a:t>sa ostatkom </a:t>
            </a:r>
            <a:r>
              <a:rPr lang="sr-Latn-ME" sz="1800" dirty="0"/>
              <a:t>mreže nije prisutna</a:t>
            </a:r>
            <a:r>
              <a:rPr lang="sr-Latn-ME" sz="18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ME" sz="1800" dirty="0" smtClean="0"/>
              <a:t>Bez </a:t>
            </a:r>
            <a:r>
              <a:rPr lang="sr-Latn-ME" sz="1800" dirty="0"/>
              <a:t>kontrole frekvencije, narušiće se  ravnoteža između opterećenja i proizvodnje u </a:t>
            </a:r>
            <a:r>
              <a:rPr lang="sr-Latn-ME" sz="1800" dirty="0" smtClean="0"/>
              <a:t>ostrvu. </a:t>
            </a:r>
            <a:r>
              <a:rPr lang="hr-HR" sz="1800" dirty="0"/>
              <a:t>V</a:t>
            </a:r>
            <a:r>
              <a:rPr lang="hr-HR" sz="1800" dirty="0" smtClean="0"/>
              <a:t>išak </a:t>
            </a:r>
            <a:r>
              <a:rPr lang="hr-HR" sz="1800" dirty="0"/>
              <a:t>aktivne snage u </a:t>
            </a:r>
            <a:r>
              <a:rPr lang="hr-HR" sz="1800" dirty="0" smtClean="0"/>
              <a:t>ostrvu dovodi do akumulacije energije u </a:t>
            </a:r>
            <a:r>
              <a:rPr lang="hr-HR" sz="1800" dirty="0"/>
              <a:t>rotacionim </a:t>
            </a:r>
            <a:r>
              <a:rPr lang="hr-HR" sz="1800" dirty="0" smtClean="0"/>
              <a:t>mašinam. Nedostatak </a:t>
            </a:r>
            <a:r>
              <a:rPr lang="hr-HR" sz="1800" dirty="0"/>
              <a:t>aktivne snage u ostrvu će prouzrokovati smanjenje brzine </a:t>
            </a:r>
            <a:r>
              <a:rPr lang="hr-HR" sz="1800" dirty="0" smtClean="0"/>
              <a:t>generatora.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800" dirty="0" smtClean="0">
                <a:ea typeface="Times New Roman" panose="02020603050405020304" pitchFamily="18" charset="0"/>
              </a:rPr>
              <a:t>Neuravnoteženost </a:t>
            </a:r>
            <a:r>
              <a:rPr lang="hr-HR" sz="1800" dirty="0">
                <a:ea typeface="Times New Roman" panose="02020603050405020304" pitchFamily="18" charset="0"/>
              </a:rPr>
              <a:t>reaktivne snage utiče na vrijednost napona u ostrvu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335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05225"/>
            <a:ext cx="6858000" cy="852221"/>
          </a:xfrm>
        </p:spPr>
        <p:txBody>
          <a:bodyPr/>
          <a:lstStyle/>
          <a:p>
            <a:r>
              <a:rPr lang="sr-Latn-ME" sz="3200" dirty="0" smtClean="0"/>
              <a:t>Ostrvski režim rada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45920"/>
            <a:ext cx="6858000" cy="4879571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ME" sz="1800" dirty="0"/>
              <a:t>Pojava ostrvskog režima rada u dijelu sistema koji nije sposoban za rad u tim uslovima može da ima višestruke </a:t>
            </a:r>
            <a:r>
              <a:rPr lang="sr-Latn-ME" sz="1800" dirty="0" smtClean="0"/>
              <a:t>posljedice </a:t>
            </a:r>
            <a:r>
              <a:rPr lang="sr-Latn-ME" sz="1800" dirty="0"/>
              <a:t>na </a:t>
            </a:r>
            <a:r>
              <a:rPr lang="sr-Latn-ME" sz="1800" dirty="0" smtClean="0"/>
              <a:t>opremu, sistem, proizvodne </a:t>
            </a:r>
            <a:r>
              <a:rPr lang="sr-Latn-ME" sz="1800" dirty="0"/>
              <a:t>jedinice i krajnje potrošače. </a:t>
            </a:r>
            <a:endParaRPr lang="sr-Latn-ME" sz="18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ME" sz="1800" dirty="0" smtClean="0"/>
              <a:t>Najveću </a:t>
            </a:r>
            <a:r>
              <a:rPr lang="sr-Latn-ME" sz="1800" dirty="0"/>
              <a:t>opasnost predstavlja degradacija kvaliteta energije u vidu neregularnih vrijednosti frekvencije i napona. To može izazvati ozbiljne štete na električnoj opremi i uređajima koji su posebno osjetljivi na loš kvalitet </a:t>
            </a:r>
            <a:r>
              <a:rPr lang="sr-Latn-ME" sz="1800" dirty="0" smtClean="0"/>
              <a:t>napona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ME" sz="1800" dirty="0"/>
              <a:t>P</a:t>
            </a:r>
            <a:r>
              <a:rPr lang="sr-Latn-ME" sz="1800" dirty="0" smtClean="0"/>
              <a:t>ojava </a:t>
            </a:r>
            <a:r>
              <a:rPr lang="sr-Latn-ME" sz="1800" dirty="0"/>
              <a:t>ostrvskog rada će uzrokovati da napon u ostrvu bude fazno pomjeren u odnosu na napon u sistemu. Spajanje takva dva sistema predstavlja ozbiljan rizik za rotacione mašine zbog struja i visokih mehaničkih momenata nastalih usljed spajanja sistema koji nijesu u </a:t>
            </a:r>
            <a:r>
              <a:rPr lang="sr-Latn-ME" sz="1800" dirty="0" smtClean="0"/>
              <a:t>fazi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ME" sz="1800" dirty="0" smtClean="0"/>
              <a:t>Posebno loš uticaj na solarne elektrane</a:t>
            </a:r>
            <a:endParaRPr lang="sr-Latn-ME" sz="800" dirty="0" smtClean="0"/>
          </a:p>
        </p:txBody>
      </p:sp>
    </p:spTree>
    <p:extLst>
      <p:ext uri="{BB962C8B-B14F-4D97-AF65-F5344CB8AC3E}">
        <p14:creationId xmlns:p14="http://schemas.microsoft.com/office/powerpoint/2010/main" val="390771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05225"/>
            <a:ext cx="6858000" cy="852221"/>
          </a:xfrm>
        </p:spPr>
        <p:txBody>
          <a:bodyPr>
            <a:normAutofit/>
          </a:bodyPr>
          <a:lstStyle/>
          <a:p>
            <a:r>
              <a:rPr lang="sr-Latn-ME" sz="3200" dirty="0" smtClean="0"/>
              <a:t>Povezivanje ostrva sa sistemom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45920"/>
            <a:ext cx="6858000" cy="4879571"/>
          </a:xfrm>
        </p:spPr>
        <p:txBody>
          <a:bodyPr>
            <a:norm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hr-HR" sz="1800" dirty="0"/>
              <a:t>Jednakost frekvencije ostrva i sistema,</a:t>
            </a:r>
            <a:endParaRPr lang="en-US" sz="18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hr-HR" sz="1800" dirty="0"/>
              <a:t>Jednakost amplituda napona na dva pola prekidača istih faza s kojima se sprovodi sinhronizacija,</a:t>
            </a:r>
            <a:endParaRPr lang="en-US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800" dirty="0"/>
              <a:t>Jednakost faznih uglova napona u tačkama čijim se spajanjem vrši </a:t>
            </a:r>
            <a:r>
              <a:rPr lang="hr-HR" sz="1800" dirty="0" smtClean="0"/>
              <a:t>sinhronizacija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800" dirty="0" smtClean="0"/>
              <a:t>Nezadovoljenje ovih uslova može izazvati njihanja </a:t>
            </a:r>
            <a:r>
              <a:rPr lang="hr-HR" sz="1800" dirty="0"/>
              <a:t>aktivnih </a:t>
            </a:r>
            <a:r>
              <a:rPr lang="hr-HR" sz="1800" dirty="0" smtClean="0"/>
              <a:t>snaga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800" dirty="0"/>
              <a:t>P</a:t>
            </a:r>
            <a:r>
              <a:rPr lang="hr-HR" sz="1800" dirty="0" smtClean="0"/>
              <a:t>revelika </a:t>
            </a:r>
            <a:r>
              <a:rPr lang="hr-HR" sz="1800" dirty="0"/>
              <a:t>razlika međusobnih uglova između fazora elektromotornih </a:t>
            </a:r>
            <a:r>
              <a:rPr lang="hr-HR" sz="1800" dirty="0" smtClean="0"/>
              <a:t>sila, </a:t>
            </a:r>
            <a:r>
              <a:rPr lang="hr-HR" sz="1800" dirty="0"/>
              <a:t>kao i amplituda i uglova napona u čvorovima, mogu uzrokovati ispade brojnih </a:t>
            </a:r>
            <a:r>
              <a:rPr lang="hr-HR" sz="1800" dirty="0" smtClean="0"/>
              <a:t>elemenata pod </a:t>
            </a:r>
            <a:r>
              <a:rPr lang="hr-HR" sz="1800" dirty="0"/>
              <a:t>dejstvom distantne zaštite ili zaštite od </a:t>
            </a:r>
            <a:r>
              <a:rPr lang="hr-HR" sz="1800" dirty="0" smtClean="0"/>
              <a:t>preopterećenja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 err="1">
                <a:ea typeface="Calibri" panose="020F0502020204030204" pitchFamily="34" charset="0"/>
              </a:rPr>
              <a:t>Razlika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faznih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uglova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na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krajevima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spojnog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prekida</a:t>
            </a:r>
            <a:r>
              <a:rPr lang="sr-Latn-ME" sz="1800" dirty="0">
                <a:ea typeface="Calibri" panose="020F0502020204030204" pitchFamily="34" charset="0"/>
              </a:rPr>
              <a:t>č</a:t>
            </a:r>
            <a:r>
              <a:rPr lang="en-US" sz="1800" dirty="0">
                <a:ea typeface="Calibri" panose="020F0502020204030204" pitchFamily="34" charset="0"/>
              </a:rPr>
              <a:t>a </a:t>
            </a:r>
            <a:r>
              <a:rPr lang="en-US" sz="1800" dirty="0" err="1">
                <a:ea typeface="Calibri" panose="020F0502020204030204" pitchFamily="34" charset="0"/>
              </a:rPr>
              <a:t>na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kojem</a:t>
            </a:r>
            <a:r>
              <a:rPr lang="en-US" sz="1800" dirty="0">
                <a:ea typeface="Calibri" panose="020F0502020204030204" pitchFamily="34" charset="0"/>
              </a:rPr>
              <a:t> se </a:t>
            </a:r>
            <a:r>
              <a:rPr lang="en-US" sz="1800" dirty="0" err="1">
                <a:ea typeface="Calibri" panose="020F0502020204030204" pitchFamily="34" charset="0"/>
              </a:rPr>
              <a:t>vr</a:t>
            </a:r>
            <a:r>
              <a:rPr lang="sr-Latn-ME" sz="1800" dirty="0">
                <a:ea typeface="Calibri" panose="020F0502020204030204" pitchFamily="34" charset="0"/>
              </a:rPr>
              <a:t>š</a:t>
            </a:r>
            <a:r>
              <a:rPr lang="en-US" sz="1800" dirty="0" err="1">
                <a:ea typeface="Calibri" panose="020F0502020204030204" pitchFamily="34" charset="0"/>
              </a:rPr>
              <a:t>i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sinhronizacija</a:t>
            </a:r>
            <a:r>
              <a:rPr lang="en-US" sz="1800" dirty="0">
                <a:ea typeface="Calibri" panose="020F0502020204030204" pitchFamily="34" charset="0"/>
              </a:rPr>
              <a:t> ne </a:t>
            </a:r>
            <a:r>
              <a:rPr lang="en-US" sz="1800" dirty="0" err="1">
                <a:ea typeface="Calibri" panose="020F0502020204030204" pitchFamily="34" charset="0"/>
              </a:rPr>
              <a:t>smije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biti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ve</a:t>
            </a:r>
            <a:r>
              <a:rPr lang="sr-Latn-ME" sz="1800" dirty="0">
                <a:ea typeface="Calibri" panose="020F0502020204030204" pitchFamily="34" charset="0"/>
              </a:rPr>
              <a:t>ć</a:t>
            </a:r>
            <a:r>
              <a:rPr lang="en-US" sz="1800" dirty="0">
                <a:ea typeface="Calibri" panose="020F0502020204030204" pitchFamily="34" charset="0"/>
              </a:rPr>
              <a:t>a od</a:t>
            </a:r>
            <a:r>
              <a:rPr lang="sr-Latn-ME" sz="1800" dirty="0">
                <a:ea typeface="Calibri" panose="020F0502020204030204" pitchFamily="34" charset="0"/>
              </a:rPr>
              <a:t> 30</a:t>
            </a:r>
            <a:r>
              <a:rPr lang="sr-Latn-ME" sz="1800" dirty="0" smtClean="0">
                <a:ea typeface="Calibri" panose="020F0502020204030204" pitchFamily="34" charset="0"/>
              </a:rPr>
              <a:t>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Latn-ME" sz="1800" dirty="0" err="1" smtClean="0">
                <a:ea typeface="Calibri" panose="020F0502020204030204" pitchFamily="34" charset="0"/>
              </a:rPr>
              <a:t>K</a:t>
            </a:r>
            <a:r>
              <a:rPr lang="en-US" sz="1800" dirty="0" err="1" smtClean="0">
                <a:ea typeface="Calibri" panose="020F0502020204030204" pitchFamily="34" charset="0"/>
              </a:rPr>
              <a:t>apacitet</a:t>
            </a:r>
            <a:r>
              <a:rPr lang="en-US" sz="1800" dirty="0" smtClean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prenosa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spojnog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  <a:r>
              <a:rPr lang="en-US" sz="1800" dirty="0" err="1" smtClean="0">
                <a:ea typeface="Calibri" panose="020F0502020204030204" pitchFamily="34" charset="0"/>
              </a:rPr>
              <a:t>dalekovoda</a:t>
            </a:r>
            <a:r>
              <a:rPr lang="sr-Latn-ME" sz="1800" dirty="0">
                <a:ea typeface="Calibri" panose="020F0502020204030204" pitchFamily="34" charset="0"/>
              </a:rPr>
              <a:t> </a:t>
            </a:r>
            <a:r>
              <a:rPr lang="en-US" sz="1800" dirty="0" err="1" smtClean="0">
                <a:ea typeface="Calibri" panose="020F0502020204030204" pitchFamily="34" charset="0"/>
              </a:rPr>
              <a:t>odre</a:t>
            </a:r>
            <a:r>
              <a:rPr lang="sr-Latn-ME" sz="1800" dirty="0" smtClean="0">
                <a:ea typeface="Calibri" panose="020F0502020204030204" pitchFamily="34" charset="0"/>
              </a:rPr>
              <a:t>đuje</a:t>
            </a:r>
            <a:r>
              <a:rPr lang="en-US" sz="1800" dirty="0" smtClean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dozvoljeno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odstupanje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frekvencije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tokom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</a:rPr>
              <a:t>sinhronizacije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0443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ubtitle 14"/>
          <p:cNvSpPr>
            <a:spLocks noGrp="1"/>
          </p:cNvSpPr>
          <p:nvPr>
            <p:ph type="subTitle" idx="1"/>
          </p:nvPr>
        </p:nvSpPr>
        <p:spPr>
          <a:xfrm>
            <a:off x="889462" y="3959485"/>
            <a:ext cx="7680960" cy="2590944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Ukupna snaga proizvodnje 320 MW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Ukupan konzum 35 MW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r-Latn-ME" dirty="0" smtClean="0">
                <a:latin typeface="Arial" panose="020B0604020202020204" pitchFamily="34" charset="0"/>
                <a:cs typeface="Arial" panose="020B0604020202020204" pitchFamily="34" charset="0"/>
              </a:rPr>
              <a:t>Opterećenost elemenata: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dirty="0">
                <a:latin typeface="Arial" panose="020B0604020202020204" pitchFamily="34" charset="0"/>
                <a:ea typeface="Times New Roman" panose="02020603050405020304" pitchFamily="18" charset="0"/>
              </a:rPr>
              <a:t>DV 110 kV Perućica - Podgorica 1 vod </a:t>
            </a:r>
            <a:r>
              <a:rPr lang="hr-HR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2 i vod 3 (92.5 MW, 80%)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dirty="0">
                <a:latin typeface="Arial" panose="020B0604020202020204" pitchFamily="34" charset="0"/>
                <a:ea typeface="Times New Roman" panose="02020603050405020304" pitchFamily="18" charset="0"/>
              </a:rPr>
              <a:t>DV 110 kV Nikšić - </a:t>
            </a:r>
            <a:r>
              <a:rPr lang="hr-HR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Bileća (35 </a:t>
            </a:r>
            <a:r>
              <a:rPr lang="hr-HR" dirty="0">
                <a:latin typeface="Arial" panose="020B0604020202020204" pitchFamily="34" charset="0"/>
                <a:ea typeface="Times New Roman" panose="02020603050405020304" pitchFamily="18" charset="0"/>
              </a:rPr>
              <a:t>MW</a:t>
            </a:r>
            <a:r>
              <a:rPr lang="hr-HR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hr-HR" dirty="0">
                <a:latin typeface="Arial" panose="020B0604020202020204" pitchFamily="34" charset="0"/>
                <a:ea typeface="Times New Roman" panose="02020603050405020304" pitchFamily="18" charset="0"/>
              </a:rPr>
              <a:t>50</a:t>
            </a:r>
            <a:r>
              <a:rPr lang="hr-HR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%)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Trafo T 220/110 kV, 125 MVA u HE Perućica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(75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MW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mtClean="0">
                <a:latin typeface="Arial" panose="020B0604020202020204" pitchFamily="34" charset="0"/>
                <a:cs typeface="Arial" panose="020B0604020202020204" pitchFamily="34" charset="0"/>
              </a:rPr>
              <a:t>DV 110 kV Perućica – Danilovgrad u kvaru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4260"/>
            <a:ext cx="9144000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60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7321" y="3816802"/>
            <a:ext cx="6858000" cy="1241822"/>
          </a:xfrm>
        </p:spPr>
        <p:txBody>
          <a:bodyPr/>
          <a:lstStyle/>
          <a:p>
            <a:endParaRPr lang="sr-Latn-ME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2856882"/>
          </a:xfrm>
          <a:prstGeom prst="rect">
            <a:avLst/>
          </a:prstGeom>
        </p:spPr>
      </p:pic>
      <p:sp>
        <p:nvSpPr>
          <p:cNvPr id="6" name="Explosion 2 5"/>
          <p:cNvSpPr/>
          <p:nvPr/>
        </p:nvSpPr>
        <p:spPr>
          <a:xfrm>
            <a:off x="7061703" y="2385149"/>
            <a:ext cx="149382" cy="155063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sr-Latn-ME" sz="1350" dirty="0">
                <a:solidFill>
                  <a:prstClr val="white"/>
                </a:solidFill>
                <a:latin typeface="Calibri" panose="020F0502020204030204"/>
              </a:rPr>
              <a:t> </a:t>
            </a: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Explosion 2 6"/>
          <p:cNvSpPr/>
          <p:nvPr/>
        </p:nvSpPr>
        <p:spPr>
          <a:xfrm>
            <a:off x="7926309" y="2310585"/>
            <a:ext cx="149382" cy="155063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sr-Latn-ME" sz="1350" dirty="0">
                <a:solidFill>
                  <a:prstClr val="white"/>
                </a:solidFill>
                <a:latin typeface="Calibri" panose="020F0502020204030204"/>
              </a:rPr>
              <a:t> </a:t>
            </a: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Explosion 2 7"/>
          <p:cNvSpPr/>
          <p:nvPr/>
        </p:nvSpPr>
        <p:spPr>
          <a:xfrm>
            <a:off x="6633927" y="2415277"/>
            <a:ext cx="149382" cy="155063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sr-Latn-ME" sz="1350" dirty="0">
                <a:solidFill>
                  <a:prstClr val="white"/>
                </a:solidFill>
                <a:latin typeface="Calibri" panose="020F0502020204030204"/>
              </a:rPr>
              <a:t> </a:t>
            </a: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Explosion 2 8"/>
          <p:cNvSpPr/>
          <p:nvPr/>
        </p:nvSpPr>
        <p:spPr>
          <a:xfrm>
            <a:off x="4402248" y="2310585"/>
            <a:ext cx="149382" cy="155063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sr-Latn-ME" sz="1350" dirty="0">
                <a:solidFill>
                  <a:prstClr val="white"/>
                </a:solidFill>
                <a:latin typeface="Calibri" panose="020F0502020204030204"/>
              </a:rPr>
              <a:t> </a:t>
            </a: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0492" y="3816803"/>
            <a:ext cx="493866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22:03:55 ispad G5 u HE Perućica (rotorska, zemljospojna)</a:t>
            </a:r>
          </a:p>
          <a:p>
            <a:pPr defTabSz="685800"/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22:04:29 uključenje prekidača 110kV Danilovgrad u HE Perućica</a:t>
            </a:r>
          </a:p>
          <a:p>
            <a:pPr defTabSz="685800"/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22:04:31 ispad prekidača 110kV Perućica(vod 2 i </a:t>
            </a:r>
            <a:r>
              <a:rPr lang="sr-Latn-ME" sz="1400" dirty="0" smtClean="0">
                <a:solidFill>
                  <a:prstClr val="black"/>
                </a:solidFill>
                <a:latin typeface="Calibri" panose="020F0502020204030204"/>
              </a:rPr>
              <a:t>3</a:t>
            </a:r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) u TS PG1 (I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&gt;</a:t>
            </a:r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defTabSz="685800"/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22:04:32 ispad prekidača 110kV Danilovgrad u HE Perućica (Z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&lt;</a:t>
            </a:r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defTabSz="685800"/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22:04:35 obostran ispad trafoa 220/110kV u HE Perućica (I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&gt;</a:t>
            </a:r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defTabSz="685800"/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22:04:36 ispad prekidača 110kV Bileća u TS Nikšić (Z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&lt;</a:t>
            </a:r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  <a:p>
            <a:pPr defTabSz="685800"/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22:04:40 ispad G2 u HE Perućica (pobjeg)</a:t>
            </a:r>
          </a:p>
          <a:p>
            <a:pPr defTabSz="685800"/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22:05:07 ispad G4 u HE Perućica (pobjeg)</a:t>
            </a:r>
          </a:p>
          <a:p>
            <a:pPr defTabSz="685800"/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22:12:25 isključen G7 u HE Perućica</a:t>
            </a:r>
          </a:p>
          <a:p>
            <a:pPr defTabSz="685800"/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22:12:38 isključen G6 u HE Perućica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49160" y="3802020"/>
            <a:ext cx="39948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22:14:11 uključeni prekidači 110kV Perućica (vod 2 i vod 3) u TS PG1</a:t>
            </a:r>
          </a:p>
          <a:p>
            <a:pPr defTabSz="685800"/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22:15:31 uključen trafo 220/110kV u HE Perućica</a:t>
            </a:r>
          </a:p>
          <a:p>
            <a:pPr defTabSz="685800"/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22:16:10 uključen prekidač 110kV Bileća u TS Nikšić</a:t>
            </a:r>
          </a:p>
          <a:p>
            <a:pPr defTabSz="685800"/>
            <a:r>
              <a:rPr lang="sr-Latn-ME" sz="1400" dirty="0">
                <a:solidFill>
                  <a:prstClr val="black"/>
                </a:solidFill>
                <a:latin typeface="Calibri" panose="020F0502020204030204"/>
              </a:rPr>
              <a:t>Dat nalog HE Perućici da vraća agreegate na mrežu</a:t>
            </a:r>
          </a:p>
        </p:txBody>
      </p:sp>
      <p:sp>
        <p:nvSpPr>
          <p:cNvPr id="12" name="Explosion 2 11"/>
          <p:cNvSpPr/>
          <p:nvPr/>
        </p:nvSpPr>
        <p:spPr>
          <a:xfrm>
            <a:off x="4327557" y="2516841"/>
            <a:ext cx="149382" cy="155063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sr-Latn-ME" sz="1350" dirty="0">
                <a:solidFill>
                  <a:prstClr val="white"/>
                </a:solidFill>
                <a:latin typeface="Calibri" panose="020F0502020204030204"/>
              </a:rPr>
              <a:t> </a:t>
            </a: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Explosion 2 12"/>
          <p:cNvSpPr/>
          <p:nvPr/>
        </p:nvSpPr>
        <p:spPr>
          <a:xfrm>
            <a:off x="8055321" y="2325367"/>
            <a:ext cx="149382" cy="155063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sr-Latn-ME" sz="1350" dirty="0">
                <a:solidFill>
                  <a:prstClr val="white"/>
                </a:solidFill>
                <a:latin typeface="Calibri" panose="020F0502020204030204"/>
              </a:rPr>
              <a:t> </a:t>
            </a: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Explosion 2 13"/>
          <p:cNvSpPr/>
          <p:nvPr/>
        </p:nvSpPr>
        <p:spPr>
          <a:xfrm>
            <a:off x="8184333" y="2325367"/>
            <a:ext cx="149382" cy="155063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sr-Latn-ME" sz="1350" dirty="0">
                <a:solidFill>
                  <a:prstClr val="white"/>
                </a:solidFill>
                <a:latin typeface="Calibri" panose="020F0502020204030204"/>
              </a:rPr>
              <a:t> </a:t>
            </a: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Explosion 2 14"/>
          <p:cNvSpPr/>
          <p:nvPr/>
        </p:nvSpPr>
        <p:spPr>
          <a:xfrm>
            <a:off x="4402248" y="2325367"/>
            <a:ext cx="149382" cy="155063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sr-Latn-ME" sz="1350" dirty="0">
                <a:solidFill>
                  <a:prstClr val="white"/>
                </a:solidFill>
                <a:latin typeface="Calibri" panose="020F0502020204030204"/>
              </a:rPr>
              <a:t> </a:t>
            </a: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Explosion 2 15"/>
          <p:cNvSpPr/>
          <p:nvPr/>
        </p:nvSpPr>
        <p:spPr>
          <a:xfrm>
            <a:off x="5261195" y="1456072"/>
            <a:ext cx="149382" cy="155063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sr-Latn-ME" sz="1350" dirty="0">
                <a:solidFill>
                  <a:prstClr val="white"/>
                </a:solidFill>
                <a:latin typeface="Calibri" panose="020F0502020204030204"/>
              </a:rPr>
              <a:t> </a:t>
            </a: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Explosion 2 16"/>
          <p:cNvSpPr/>
          <p:nvPr/>
        </p:nvSpPr>
        <p:spPr>
          <a:xfrm>
            <a:off x="5261195" y="2325367"/>
            <a:ext cx="149382" cy="155063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sr-Latn-ME" sz="1350" dirty="0">
                <a:solidFill>
                  <a:prstClr val="white"/>
                </a:solidFill>
                <a:latin typeface="Calibri" panose="020F0502020204030204"/>
              </a:rPr>
              <a:t> </a:t>
            </a: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Explosion 2 17"/>
          <p:cNvSpPr/>
          <p:nvPr/>
        </p:nvSpPr>
        <p:spPr>
          <a:xfrm>
            <a:off x="1187136" y="2310585"/>
            <a:ext cx="149382" cy="155063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sr-Latn-ME" sz="1350" dirty="0">
                <a:solidFill>
                  <a:prstClr val="white"/>
                </a:solidFill>
                <a:latin typeface="Calibri" panose="020F0502020204030204"/>
              </a:rPr>
              <a:t> </a:t>
            </a: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Explosion 2 18"/>
          <p:cNvSpPr/>
          <p:nvPr/>
        </p:nvSpPr>
        <p:spPr>
          <a:xfrm>
            <a:off x="3691551" y="2519548"/>
            <a:ext cx="149382" cy="155063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sr-Latn-ME" sz="1350" dirty="0">
                <a:solidFill>
                  <a:prstClr val="white"/>
                </a:solidFill>
                <a:latin typeface="Calibri" panose="020F0502020204030204"/>
              </a:rPr>
              <a:t> </a:t>
            </a: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Explosion 2 19"/>
          <p:cNvSpPr/>
          <p:nvPr/>
        </p:nvSpPr>
        <p:spPr>
          <a:xfrm>
            <a:off x="4123854" y="2520028"/>
            <a:ext cx="149382" cy="155063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sr-Latn-ME" sz="1350" dirty="0">
                <a:solidFill>
                  <a:prstClr val="white"/>
                </a:solidFill>
                <a:latin typeface="Calibri" panose="020F0502020204030204"/>
              </a:rPr>
              <a:t> </a:t>
            </a: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Explosion 2 20"/>
          <p:cNvSpPr/>
          <p:nvPr/>
        </p:nvSpPr>
        <p:spPr>
          <a:xfrm>
            <a:off x="5363048" y="2532439"/>
            <a:ext cx="149382" cy="155063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sr-Latn-ME" sz="1350" dirty="0">
                <a:solidFill>
                  <a:prstClr val="white"/>
                </a:solidFill>
                <a:latin typeface="Calibri" panose="020F0502020204030204"/>
              </a:rPr>
              <a:t> </a:t>
            </a: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Explosion 2 21"/>
          <p:cNvSpPr/>
          <p:nvPr/>
        </p:nvSpPr>
        <p:spPr>
          <a:xfrm>
            <a:off x="5149160" y="2520028"/>
            <a:ext cx="149382" cy="155063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sr-Latn-ME" sz="1350" dirty="0">
                <a:solidFill>
                  <a:prstClr val="white"/>
                </a:solidFill>
                <a:latin typeface="Calibri" panose="020F0502020204030204"/>
              </a:rPr>
              <a:t> </a:t>
            </a: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8274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05225"/>
            <a:ext cx="6858000" cy="852221"/>
          </a:xfrm>
        </p:spPr>
        <p:txBody>
          <a:bodyPr>
            <a:normAutofit/>
          </a:bodyPr>
          <a:lstStyle/>
          <a:p>
            <a:r>
              <a:rPr lang="hr-HR" sz="3200" dirty="0" smtClean="0"/>
              <a:t>Zaključci i preporuke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45920"/>
            <a:ext cx="6504709" cy="4879571"/>
          </a:xfrm>
        </p:spPr>
        <p:txBody>
          <a:bodyPr>
            <a:noAutofit/>
          </a:bodyPr>
          <a:lstStyle/>
          <a:p>
            <a:pPr marL="285750" lvl="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800" dirty="0" smtClean="0"/>
              <a:t>Obavezno </a:t>
            </a:r>
            <a:r>
              <a:rPr lang="hr-HR" sz="1800" dirty="0"/>
              <a:t>postojanje SCADA sistema u NDC koji ima mogućnost detekcije ostrvskog režima rada</a:t>
            </a:r>
            <a:endParaRPr lang="en-US" sz="1800" dirty="0"/>
          </a:p>
          <a:p>
            <a:pPr marL="285750" lvl="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800" dirty="0" smtClean="0"/>
              <a:t>Svi </a:t>
            </a:r>
            <a:r>
              <a:rPr lang="hr-HR" sz="1800" dirty="0"/>
              <a:t>vjetroparkovi i solarne elektrane (i ostali proizvodni objekti priključeni na prenosnu mrežu koji nemaju mogućnost rada u ostrvskom režimu rada) moraju imati pouzdan sistem za detekciju ostrvskog režima rada i mogućnost da u slučaju nastanka istog izvrše isključenje proizvodnog objekta sa mreže</a:t>
            </a:r>
            <a:endParaRPr lang="en-US" sz="1800" dirty="0"/>
          </a:p>
          <a:p>
            <a:pPr marL="285750" lvl="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800" dirty="0" smtClean="0"/>
              <a:t>Potrebno </a:t>
            </a:r>
            <a:r>
              <a:rPr lang="hr-HR" sz="1800" dirty="0"/>
              <a:t>je posebno voditi računa pri podešavanju selektivnosti zaštitnih uređaja u HE Perućica i okolnim trafostanicama kao prevencija nastanka ostrvskog režima </a:t>
            </a:r>
            <a:r>
              <a:rPr lang="hr-HR" sz="1800" dirty="0" smtClean="0"/>
              <a:t>rada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4898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05225"/>
            <a:ext cx="6858000" cy="852221"/>
          </a:xfrm>
        </p:spPr>
        <p:txBody>
          <a:bodyPr/>
          <a:lstStyle/>
          <a:p>
            <a:r>
              <a:rPr lang="hr-HR" dirty="0"/>
              <a:t>Zaključci i preporuke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45920"/>
            <a:ext cx="6479771" cy="4879571"/>
          </a:xfrm>
        </p:spPr>
        <p:txBody>
          <a:bodyPr>
            <a:normAutofit/>
          </a:bodyPr>
          <a:lstStyle/>
          <a:p>
            <a:pPr marL="285750" lvl="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800" dirty="0" smtClean="0"/>
              <a:t>Posebno </a:t>
            </a:r>
            <a:r>
              <a:rPr lang="hr-HR" sz="1800" dirty="0"/>
              <a:t>voditi računa o topologiji mreže pri viskoj proizvodnji HE Perućica i VE Krnovo zbog mogućih ispada usljed preopterećenja prenosnih kapaciteta</a:t>
            </a:r>
            <a:endParaRPr lang="en-US" sz="1800" dirty="0"/>
          </a:p>
          <a:p>
            <a:pPr marL="285750" lvl="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800" dirty="0" smtClean="0"/>
              <a:t>Jedna </a:t>
            </a:r>
            <a:r>
              <a:rPr lang="hr-HR" sz="1800" dirty="0"/>
              <a:t>od metoda za rasterećenje 110 kV mreže u slučaju visoke proizvodnje VE Krnovo i HE Perućica je razdvajanje 110 kV sistema sabirnica u HE Perućica. Naime, na prvi sistema sabirnica 110 kV se vežu generatori A1 - A5 i sva 110 kV dalekovodna polja, dok se na drugi sistem sabirnica vežu generatori A6 i A7 i transformator 220/110 kV, 125 MVA. Na ovaj način se sva proizvedena energija iz generatora A6 i A7 preko transformatora prenosi u 220 kV mrežu. Međutim, prvi sistem sabirnica je sa ostatkom sistema povezan sa jednim elementom manje pa o tome treba voditi računa pri donošenju odluke za ovim uklopnim stanjem</a:t>
            </a:r>
            <a:endParaRPr lang="en-US" sz="1800" dirty="0"/>
          </a:p>
          <a:p>
            <a:pPr algn="l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6293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05225"/>
            <a:ext cx="6858000" cy="852221"/>
          </a:xfrm>
        </p:spPr>
        <p:txBody>
          <a:bodyPr/>
          <a:lstStyle/>
          <a:p>
            <a:r>
              <a:rPr lang="hr-HR" dirty="0"/>
              <a:t>Zaključci i preporuke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645920"/>
            <a:ext cx="6496396" cy="4879571"/>
          </a:xfrm>
        </p:spPr>
        <p:txBody>
          <a:bodyPr>
            <a:no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hr-HR" sz="1800" dirty="0"/>
              <a:t>S obzirom da u NDC postoji WAMS sistem potrebno je ugraditi barem jedan PMU u HE Perućica čime bi operater prenosnog sistema u slučaju nastanka ostrva imao uvid u kvalitet frekvencije i napona u ostrvu kao i razliku faznog ugla između ostrva i sistema</a:t>
            </a:r>
            <a:endParaRPr lang="en-US" sz="18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hr-HR" sz="1800" dirty="0"/>
              <a:t>U slučaju nastanka ostrvskog režima rada potrebno je da operater prenosnog sistema u komunikaciji sa osobljem HE Perućica izvrši korekciju električnih parametara u ostrvu kako bi se izvršila sinhronizacija ostrva i sistema uz što manje udare. Preporuke su da: razlika amplituda napona ne bude veća od 10% na 110 kV naponu, frekvencija bude što bliža vrijednosti od 50 Hz i razlika faznog ugla ostrva i sistema bude do 30°. Ukoliko to nije moguće realizovati potrebno je izvršiti deenergizaciju ostrva i nakon toga ostrvo napojiti prosleđivanjem napona iz sistema</a:t>
            </a:r>
            <a:endParaRPr lang="en-US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1800" dirty="0"/>
              <a:t>Sinhronizaciju ostrva i sistema je potrebno obavljati na prekidaču koji ima sinhroček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2907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934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Times New Roman</vt:lpstr>
      <vt:lpstr>Thème Office</vt:lpstr>
      <vt:lpstr>Office Theme</vt:lpstr>
      <vt:lpstr>USPOSTAVLJANJE NORMALNOG RADA EES CRNE GORE NAKON POJAVE OSTRVSKOG REŽIMA RADA</vt:lpstr>
      <vt:lpstr>Ostrvski režim rada</vt:lpstr>
      <vt:lpstr>Ostrvski režim rada</vt:lpstr>
      <vt:lpstr>Povezivanje ostrva sa sistemom</vt:lpstr>
      <vt:lpstr>PowerPoint Presentation</vt:lpstr>
      <vt:lpstr> </vt:lpstr>
      <vt:lpstr>Zaključci i preporuke</vt:lpstr>
      <vt:lpstr>Zaključci i preporuke</vt:lpstr>
      <vt:lpstr>Zaključci i preporuke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Dispecer</cp:lastModifiedBy>
  <cp:revision>40</cp:revision>
  <dcterms:created xsi:type="dcterms:W3CDTF">2018-08-21T10:05:07Z</dcterms:created>
  <dcterms:modified xsi:type="dcterms:W3CDTF">2019-05-08T11:03:04Z</dcterms:modified>
</cp:coreProperties>
</file>