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pPr/>
              <a:t>7/05/2019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pPr/>
              <a:t>7/05/2019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pPr/>
              <a:t>7/05/2019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1232629"/>
          </a:xfrm>
        </p:spPr>
        <p:txBody>
          <a:bodyPr>
            <a:noAutofit/>
          </a:bodyPr>
          <a:lstStyle/>
          <a:p>
            <a:r>
              <a:rPr lang="en-US" sz="1800" b="1" dirty="0" err="1"/>
              <a:t>Analiza</a:t>
            </a:r>
            <a:r>
              <a:rPr lang="en-US" sz="1800" b="1" dirty="0"/>
              <a:t> </a:t>
            </a:r>
            <a:r>
              <a:rPr lang="en-US" sz="1800" b="1" dirty="0" err="1"/>
              <a:t>događaja</a:t>
            </a:r>
            <a:r>
              <a:rPr lang="en-US" sz="1800" b="1" dirty="0"/>
              <a:t> </a:t>
            </a:r>
            <a:r>
              <a:rPr lang="en-US" sz="1800" b="1" dirty="0" err="1"/>
              <a:t>koji</a:t>
            </a:r>
            <a:r>
              <a:rPr lang="en-US" sz="1800" b="1" dirty="0"/>
              <a:t> </a:t>
            </a:r>
            <a:r>
              <a:rPr lang="en-US" sz="1800" b="1" dirty="0" err="1"/>
              <a:t>su</a:t>
            </a:r>
            <a:r>
              <a:rPr lang="en-US" sz="1800" b="1" dirty="0"/>
              <a:t> </a:t>
            </a:r>
            <a:r>
              <a:rPr lang="en-US" sz="1800" b="1" dirty="0" err="1"/>
              <a:t>mogli</a:t>
            </a:r>
            <a:r>
              <a:rPr lang="en-US" sz="1800" b="1" dirty="0"/>
              <a:t> </a:t>
            </a:r>
            <a:r>
              <a:rPr lang="en-US" sz="1800" b="1" dirty="0" err="1"/>
              <a:t>proizvesti</a:t>
            </a:r>
            <a:r>
              <a:rPr lang="en-US" sz="1800" b="1" dirty="0"/>
              <a:t> </a:t>
            </a:r>
            <a:r>
              <a:rPr lang="en-US" sz="1800" b="1" dirty="0" err="1"/>
              <a:t>velike</a:t>
            </a:r>
            <a:r>
              <a:rPr lang="en-US" sz="1800" b="1" dirty="0"/>
              <a:t> </a:t>
            </a:r>
            <a:r>
              <a:rPr lang="en-US" sz="1800" b="1" dirty="0" err="1"/>
              <a:t>štete</a:t>
            </a:r>
            <a:r>
              <a:rPr lang="en-US" sz="1800" b="1" dirty="0"/>
              <a:t> u </a:t>
            </a:r>
            <a:r>
              <a:rPr lang="en-US" sz="1800" b="1" dirty="0" err="1"/>
              <a:t>postrojenju</a:t>
            </a:r>
            <a:r>
              <a:rPr lang="en-US" sz="1800" b="1" dirty="0"/>
              <a:t>, a </a:t>
            </a:r>
            <a:r>
              <a:rPr lang="en-US" sz="1800" b="1" dirty="0" err="1"/>
              <a:t>spriječene</a:t>
            </a:r>
            <a:r>
              <a:rPr lang="en-US" sz="1800" b="1" dirty="0"/>
              <a:t> </a:t>
            </a:r>
            <a:r>
              <a:rPr lang="en-US" sz="1800" b="1" dirty="0" err="1"/>
              <a:t>su</a:t>
            </a:r>
            <a:r>
              <a:rPr lang="en-US" sz="1800" b="1" dirty="0"/>
              <a:t> </a:t>
            </a:r>
            <a:r>
              <a:rPr lang="en-US" sz="1800" b="1" dirty="0" err="1"/>
              <a:t>operativnim</a:t>
            </a:r>
            <a:r>
              <a:rPr lang="en-US" sz="1800" b="1" dirty="0"/>
              <a:t> </a:t>
            </a:r>
            <a:r>
              <a:rPr lang="en-US" sz="1800" b="1" dirty="0" err="1"/>
              <a:t>radom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preporuka</a:t>
            </a:r>
            <a:r>
              <a:rPr lang="en-US" sz="1800" b="1" dirty="0"/>
              <a:t> </a:t>
            </a:r>
            <a:r>
              <a:rPr lang="en-US" sz="1800" b="1" dirty="0" err="1"/>
              <a:t>za</a:t>
            </a:r>
            <a:r>
              <a:rPr lang="en-US" sz="1800" b="1" dirty="0"/>
              <a:t> </a:t>
            </a:r>
            <a:r>
              <a:rPr lang="en-US" sz="1800" b="1" dirty="0" err="1"/>
              <a:t>njihovo</a:t>
            </a:r>
            <a:r>
              <a:rPr lang="en-US" sz="1800" b="1" dirty="0"/>
              <a:t> </a:t>
            </a:r>
            <a:r>
              <a:rPr lang="en-US" sz="1800" b="1" dirty="0" err="1"/>
              <a:t>otklanjanje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preventivno</a:t>
            </a:r>
            <a:r>
              <a:rPr lang="en-US" sz="1800" b="1" dirty="0"/>
              <a:t> </a:t>
            </a:r>
            <a:r>
              <a:rPr lang="en-US" sz="1800" b="1" dirty="0" err="1"/>
              <a:t>djelovanje</a:t>
            </a:r>
            <a:r>
              <a:rPr lang="en-US" sz="1800" dirty="0"/>
              <a:t/>
            </a:r>
            <a:br>
              <a:rPr lang="en-US" sz="1800" dirty="0"/>
            </a:br>
            <a:endParaRPr lang="en-NZ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5760" y="5081228"/>
            <a:ext cx="4867102" cy="538697"/>
          </a:xfrm>
        </p:spPr>
        <p:txBody>
          <a:bodyPr>
            <a:normAutofit/>
          </a:bodyPr>
          <a:lstStyle/>
          <a:p>
            <a:r>
              <a:rPr lang="sr-Latn-ME" sz="1800" dirty="0" smtClean="0"/>
              <a:t>Aleksandar Vukmanović, dipl. el. Ing.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Zaključak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Iz priloženog se da  elektroenergetski objekti</a:t>
            </a:r>
            <a:r>
              <a:rPr lang="sr-Latn-CS" sz="2600" dirty="0" smtClean="0">
                <a:solidFill>
                  <a:schemeClr val="bg1"/>
                </a:solidFill>
              </a:rPr>
              <a:t> i kvarovi na elementima EES </a:t>
            </a:r>
            <a:r>
              <a:rPr lang="en-US" sz="2600" dirty="0" smtClean="0">
                <a:solidFill>
                  <a:schemeClr val="bg1"/>
                </a:solidFill>
              </a:rPr>
              <a:t>nose sa sobom rizik</a:t>
            </a:r>
            <a:r>
              <a:rPr lang="sr-Latn-CS" sz="2600" dirty="0" smtClean="0">
                <a:solidFill>
                  <a:schemeClr val="bg1"/>
                </a:solidFill>
              </a:rPr>
              <a:t> od požara.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sr-Latn-CS" sz="2600" dirty="0" smtClean="0">
                <a:solidFill>
                  <a:schemeClr val="bg1"/>
                </a:solidFill>
              </a:rPr>
              <a:t>S</a:t>
            </a:r>
            <a:r>
              <a:rPr lang="en-US" sz="2600" dirty="0" smtClean="0">
                <a:solidFill>
                  <a:schemeClr val="bg1"/>
                </a:solidFill>
              </a:rPr>
              <a:t>rećom nije česta</a:t>
            </a:r>
            <a:r>
              <a:rPr lang="sr-Latn-CS" sz="2600" dirty="0" smtClean="0">
                <a:solidFill>
                  <a:schemeClr val="bg1"/>
                </a:solidFill>
              </a:rPr>
              <a:t> pojava</a:t>
            </a:r>
            <a:r>
              <a:rPr lang="en-US" sz="2600" dirty="0" smtClean="0">
                <a:solidFill>
                  <a:schemeClr val="bg1"/>
                </a:solidFill>
              </a:rPr>
              <a:t> i biva obično preduhitrena</a:t>
            </a:r>
            <a:r>
              <a:rPr lang="sr-Latn-CS" sz="26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Latn-CS" sz="2600" dirty="0" smtClean="0">
                <a:solidFill>
                  <a:schemeClr val="bg1"/>
                </a:solidFill>
              </a:rPr>
              <a:t>P</a:t>
            </a:r>
            <a:r>
              <a:rPr lang="en-US" sz="2600" dirty="0" smtClean="0">
                <a:solidFill>
                  <a:schemeClr val="bg1"/>
                </a:solidFill>
              </a:rPr>
              <a:t>ouzdanost napajanja </a:t>
            </a:r>
            <a:r>
              <a:rPr lang="sr-Latn-CS" sz="2600" dirty="0" smtClean="0">
                <a:solidFill>
                  <a:schemeClr val="bg1"/>
                </a:solidFill>
              </a:rPr>
              <a:t> zaključujemo </a:t>
            </a:r>
            <a:r>
              <a:rPr lang="en-US" sz="2600" dirty="0" smtClean="0">
                <a:solidFill>
                  <a:schemeClr val="bg1"/>
                </a:solidFill>
              </a:rPr>
              <a:t>nije mnogo narušena u usporedbi sa svim prekidima napajanja koji su se dešavali u ovom periodu</a:t>
            </a:r>
            <a:r>
              <a:rPr lang="sr-Latn-CS" sz="26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Ono što je najbitnije u tekstu</a:t>
            </a:r>
            <a:r>
              <a:rPr lang="sr-Latn-CS" sz="2600" dirty="0" smtClean="0">
                <a:solidFill>
                  <a:schemeClr val="bg1"/>
                </a:solidFill>
              </a:rPr>
              <a:t> zaključeno</a:t>
            </a:r>
            <a:r>
              <a:rPr lang="en-US" sz="2600" dirty="0" smtClean="0">
                <a:solidFill>
                  <a:schemeClr val="bg1"/>
                </a:solidFill>
              </a:rPr>
              <a:t> je</a:t>
            </a:r>
            <a:r>
              <a:rPr lang="sr-Latn-CS" sz="2600" dirty="0" smtClean="0">
                <a:solidFill>
                  <a:schemeClr val="bg1"/>
                </a:solidFill>
              </a:rPr>
              <a:t> važnost </a:t>
            </a:r>
            <a:r>
              <a:rPr lang="en-US" sz="2600" dirty="0" smtClean="0">
                <a:solidFill>
                  <a:schemeClr val="bg1"/>
                </a:solidFill>
              </a:rPr>
              <a:t> preventiv</a:t>
            </a:r>
            <a:r>
              <a:rPr lang="sr-Latn-CS" sz="2600" dirty="0" smtClean="0">
                <a:solidFill>
                  <a:schemeClr val="bg1"/>
                </a:solidFill>
              </a:rPr>
              <a:t>e</a:t>
            </a:r>
            <a:r>
              <a:rPr lang="en-US" sz="2600" dirty="0" smtClean="0">
                <a:solidFill>
                  <a:schemeClr val="bg1"/>
                </a:solidFill>
              </a:rPr>
              <a:t>. Sagledavajući iz </a:t>
            </a:r>
            <a:r>
              <a:rPr lang="sr-Latn-CS" sz="2600" dirty="0" smtClean="0">
                <a:solidFill>
                  <a:schemeClr val="bg1"/>
                </a:solidFill>
              </a:rPr>
              <a:t>više</a:t>
            </a:r>
            <a:r>
              <a:rPr lang="en-US" sz="2600" dirty="0" smtClean="0">
                <a:solidFill>
                  <a:schemeClr val="bg1"/>
                </a:solidFill>
              </a:rPr>
              <a:t> aspek</a:t>
            </a:r>
            <a:r>
              <a:rPr lang="sr-Latn-CS" sz="2600" dirty="0" smtClean="0">
                <a:solidFill>
                  <a:schemeClr val="bg1"/>
                </a:solidFill>
              </a:rPr>
              <a:t>a</a:t>
            </a:r>
            <a:r>
              <a:rPr lang="en-US" sz="2600" dirty="0" smtClean="0">
                <a:solidFill>
                  <a:schemeClr val="bg1"/>
                </a:solidFill>
              </a:rPr>
              <a:t>ta, štet</a:t>
            </a:r>
            <a:r>
              <a:rPr lang="sr-Latn-CS" sz="2600" dirty="0" smtClean="0">
                <a:solidFill>
                  <a:schemeClr val="bg1"/>
                </a:solidFill>
              </a:rPr>
              <a:t>e</a:t>
            </a:r>
            <a:r>
              <a:rPr lang="en-US" sz="2600" dirty="0" smtClean="0">
                <a:solidFill>
                  <a:schemeClr val="bg1"/>
                </a:solidFill>
              </a:rPr>
              <a:t> koje može pričinjeti požar </a:t>
            </a:r>
            <a:r>
              <a:rPr lang="sr-Latn-CS" sz="2600" dirty="0" smtClean="0">
                <a:solidFill>
                  <a:schemeClr val="bg1"/>
                </a:solidFill>
              </a:rPr>
              <a:t>su velike,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sr-Latn-CS" sz="2600" dirty="0" smtClean="0">
                <a:solidFill>
                  <a:schemeClr val="bg1"/>
                </a:solidFill>
              </a:rPr>
              <a:t>otud su</a:t>
            </a:r>
            <a:r>
              <a:rPr lang="en-US" sz="2600" dirty="0" smtClean="0">
                <a:solidFill>
                  <a:schemeClr val="bg1"/>
                </a:solidFill>
              </a:rPr>
              <a:t> veliki napori da se </a:t>
            </a:r>
            <a:r>
              <a:rPr lang="sr-Latn-CS" sz="2600" dirty="0" smtClean="0">
                <a:solidFill>
                  <a:schemeClr val="bg1"/>
                </a:solidFill>
              </a:rPr>
              <a:t>usavrše </a:t>
            </a:r>
            <a:r>
              <a:rPr lang="en-US" sz="2600" dirty="0" smtClean="0">
                <a:solidFill>
                  <a:schemeClr val="bg1"/>
                </a:solidFill>
              </a:rPr>
              <a:t>sistemi preventivne zaštite. Brojni su primjeri preventivne zaštite i nek</a:t>
            </a:r>
            <a:r>
              <a:rPr lang="sr-Latn-CS" sz="2600" dirty="0" smtClean="0">
                <a:solidFill>
                  <a:schemeClr val="bg1"/>
                </a:solidFill>
              </a:rPr>
              <a:t>i</a:t>
            </a:r>
            <a:r>
              <a:rPr lang="en-US" sz="2600" dirty="0" smtClean="0">
                <a:solidFill>
                  <a:schemeClr val="bg1"/>
                </a:solidFill>
              </a:rPr>
              <a:t> su naveden</a:t>
            </a:r>
            <a:r>
              <a:rPr lang="sr-Latn-CS" sz="2600" dirty="0" smtClean="0">
                <a:solidFill>
                  <a:schemeClr val="bg1"/>
                </a:solidFill>
              </a:rPr>
              <a:t>i u radu.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Latn-ME" sz="2600" dirty="0">
                <a:solidFill>
                  <a:schemeClr val="bg1"/>
                </a:solidFill>
              </a:rPr>
              <a:t>T</a:t>
            </a:r>
            <a:r>
              <a:rPr lang="en-US" sz="2600" dirty="0" err="1" smtClean="0">
                <a:solidFill>
                  <a:schemeClr val="bg1"/>
                </a:solidFill>
              </a:rPr>
              <a:t>reba</a:t>
            </a:r>
            <a:r>
              <a:rPr lang="en-US" sz="2600" dirty="0" smtClean="0">
                <a:solidFill>
                  <a:schemeClr val="bg1"/>
                </a:solidFill>
              </a:rPr>
              <a:t> težiti što boljoj automatizovanoj preventivnoj zaštiti  elektroenergetskih objekata posebno objekata i elemenata od vitalnog značaja za EES</a:t>
            </a:r>
            <a:r>
              <a:rPr lang="sr-Latn-CS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Sagledavajući</a:t>
            </a:r>
            <a:r>
              <a:rPr lang="sr-Latn-C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automatizaciju kako bi se smanji</a:t>
            </a:r>
            <a:r>
              <a:rPr lang="sr-Latn-CS" sz="2600" dirty="0" smtClean="0">
                <a:solidFill>
                  <a:schemeClr val="bg1"/>
                </a:solidFill>
              </a:rPr>
              <a:t>la opasnost</a:t>
            </a:r>
            <a:r>
              <a:rPr lang="en-US" sz="2600" dirty="0" smtClean="0">
                <a:solidFill>
                  <a:schemeClr val="bg1"/>
                </a:solidFill>
              </a:rPr>
              <a:t> za  </a:t>
            </a:r>
            <a:r>
              <a:rPr lang="en-US" sz="2600" dirty="0" err="1" smtClean="0">
                <a:solidFill>
                  <a:schemeClr val="bg1"/>
                </a:solidFill>
              </a:rPr>
              <a:t>živote</a:t>
            </a:r>
            <a:r>
              <a:rPr lang="sr-Latn-CS" sz="2600" dirty="0" smtClean="0">
                <a:solidFill>
                  <a:schemeClr val="bg1"/>
                </a:solidFill>
              </a:rPr>
              <a:t> rukovaoca, a </a:t>
            </a:r>
            <a:r>
              <a:rPr lang="en-US" sz="2600" dirty="0" smtClean="0">
                <a:solidFill>
                  <a:schemeClr val="bg1"/>
                </a:solidFill>
              </a:rPr>
              <a:t>havarije na VNO</a:t>
            </a:r>
            <a:r>
              <a:rPr lang="sr-Latn-CS" sz="2600" dirty="0" smtClean="0">
                <a:solidFill>
                  <a:schemeClr val="bg1"/>
                </a:solidFill>
              </a:rPr>
              <a:t> i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opasnosti od požara, svele bi se na najmanju moguću mjeru</a:t>
            </a:r>
            <a:r>
              <a:rPr lang="sr-Latn-CS" sz="26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Težište nadzora i rada na manipulacijama će samim tim preći u  NDC</a:t>
            </a:r>
            <a:r>
              <a:rPr lang="sr-Latn-CS" sz="26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Latn-CS" sz="2600" dirty="0" smtClean="0">
                <a:solidFill>
                  <a:schemeClr val="bg1"/>
                </a:solidFill>
              </a:rPr>
              <a:t>S</a:t>
            </a:r>
            <a:r>
              <a:rPr lang="en-US" sz="2600" dirty="0" smtClean="0">
                <a:solidFill>
                  <a:schemeClr val="bg1"/>
                </a:solidFill>
              </a:rPr>
              <a:t>vi objekti, makar od prvog nivoa važnosti ne bi smjeli izgubiti uposlenost rukovaoca. Naprotiv trebalo bi ih dodatno obučiti da paralelno doprinose nadgledanju</a:t>
            </a:r>
            <a:r>
              <a:rPr lang="sr-Latn-CS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Dokaz za to su i navedeni primjeri kad nismo bili u mogućnosti </a:t>
            </a:r>
            <a:r>
              <a:rPr lang="sr-Latn-CS" sz="2600" dirty="0" smtClean="0">
                <a:solidFill>
                  <a:schemeClr val="bg1"/>
                </a:solidFill>
              </a:rPr>
              <a:t>,</a:t>
            </a:r>
            <a:r>
              <a:rPr lang="en-US" sz="2600" dirty="0" smtClean="0">
                <a:solidFill>
                  <a:schemeClr val="bg1"/>
                </a:solidFill>
              </a:rPr>
              <a:t> zbog prekida prenosa podataka ili zbog nesavršenosti automatike da otklonimo sve nepredviđene poremećaje koji zasigurno mogu da generišu ozbiljna oštećenja na objektu a samim tim prekid u napajanju dijela ili u krajnjem slučaju </a:t>
            </a:r>
            <a:r>
              <a:rPr lang="en-US" sz="2400" dirty="0" smtClean="0">
                <a:solidFill>
                  <a:schemeClr val="bg1"/>
                </a:solidFill>
              </a:rPr>
              <a:t>cjelokupnog EES.</a:t>
            </a:r>
            <a:endParaRPr lang="sr-Latn-C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Uvod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ad </a:t>
            </a:r>
            <a:r>
              <a:rPr lang="en-US" dirty="0">
                <a:solidFill>
                  <a:schemeClr val="bg1"/>
                </a:solidFill>
              </a:rPr>
              <a:t>predstavlja nekoliko događaja  u elektroenergetskom sistemu koji su prouzrokovali manja ili veća oštećenja u tim postrojenjima, a neka su prouzrokovala i kraći ili duži prekid napajanja, a mogli su proizvesti i daleko veće posledice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sr-Latn-ME" dirty="0">
              <a:solidFill>
                <a:schemeClr val="bg1"/>
              </a:solidFill>
            </a:endParaRP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Havarijski </a:t>
            </a:r>
            <a:r>
              <a:rPr lang="sr-Latn-ME" dirty="0">
                <a:solidFill>
                  <a:schemeClr val="bg1"/>
                </a:solidFill>
              </a:rPr>
              <a:t>događaji u trafostanicama, koji proizvode rizik od </a:t>
            </a:r>
            <a:r>
              <a:rPr lang="sr-Latn-ME" dirty="0" smtClean="0">
                <a:solidFill>
                  <a:schemeClr val="bg1"/>
                </a:solidFill>
              </a:rPr>
              <a:t>požara</a:t>
            </a:r>
            <a:endParaRPr lang="en-US" dirty="0" smtClean="0">
              <a:solidFill>
                <a:schemeClr val="bg1"/>
              </a:solidFill>
            </a:endParaRPr>
          </a:p>
          <a:p>
            <a:pPr marL="1028700" lvl="2" indent="-342900" algn="just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Havarijski događaji koji će u radu biti predstavljeni imaće rizik od pojave požara u objektu, a to je pojava koja nosi najviše rizika za cjelokupnu opremu i osoblje trafostanice</a:t>
            </a:r>
            <a:endParaRPr lang="sr-Latn-ME" dirty="0" smtClean="0">
              <a:solidFill>
                <a:schemeClr val="bg1"/>
              </a:solidFill>
            </a:endParaRPr>
          </a:p>
          <a:p>
            <a:pPr marL="1028700" lvl="2" indent="-342900" algn="just">
              <a:buClr>
                <a:schemeClr val="bg1"/>
              </a:buClr>
            </a:pPr>
            <a:r>
              <a:rPr lang="sr-Latn-ME" dirty="0" smtClean="0">
                <a:solidFill>
                  <a:schemeClr val="bg1"/>
                </a:solidFill>
              </a:rPr>
              <a:t>Poznavanje </a:t>
            </a:r>
            <a:r>
              <a:rPr lang="sr-Latn-ME" dirty="0">
                <a:solidFill>
                  <a:schemeClr val="bg1"/>
                </a:solidFill>
              </a:rPr>
              <a:t>opasnosti od požara, uključeni rizici i odgovarajuće mjere za ublažavanje požara, neka su od ključnih razmatranja za projektovanje i rad novih ili postojećih trafostanica</a:t>
            </a:r>
          </a:p>
          <a:p>
            <a:pPr marL="1028700" lvl="2" indent="-342900" algn="just">
              <a:buClr>
                <a:schemeClr val="bg1"/>
              </a:buClr>
            </a:pPr>
            <a:r>
              <a:rPr lang="sr-Latn-ME" dirty="0" smtClean="0">
                <a:solidFill>
                  <a:schemeClr val="bg1"/>
                </a:solidFill>
              </a:rPr>
              <a:t>Rizik </a:t>
            </a:r>
            <a:r>
              <a:rPr lang="sr-Latn-ME" dirty="0">
                <a:solidFill>
                  <a:schemeClr val="bg1"/>
                </a:solidFill>
              </a:rPr>
              <a:t>od požara u trafostanicama je iskustveno nizak, ali mogući uticaji požara mogu biti katastrofalni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Podjela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mjestu</a:t>
            </a:r>
            <a:r>
              <a:rPr lang="en-US" dirty="0"/>
              <a:t> </a:t>
            </a:r>
            <a:r>
              <a:rPr lang="en-US" dirty="0" err="1"/>
              <a:t>nastanka</a:t>
            </a:r>
            <a:r>
              <a:rPr lang="en-US" dirty="0"/>
              <a:t> </a:t>
            </a:r>
            <a:r>
              <a:rPr lang="en-US" dirty="0" err="1"/>
              <a:t>kvara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generiše</a:t>
            </a:r>
            <a:r>
              <a:rPr lang="en-US" dirty="0"/>
              <a:t> </a:t>
            </a:r>
            <a:r>
              <a:rPr lang="en-US" dirty="0" err="1"/>
              <a:t>požar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Najveća </a:t>
            </a:r>
            <a:r>
              <a:rPr lang="sr-Latn-ME" dirty="0">
                <a:solidFill>
                  <a:schemeClr val="bg1"/>
                </a:solidFill>
              </a:rPr>
              <a:t>opasnost je u postrojenju sa  rasklopnom opremom i </a:t>
            </a:r>
            <a:r>
              <a:rPr lang="sr-Latn-ME" dirty="0" smtClean="0">
                <a:solidFill>
                  <a:schemeClr val="bg1"/>
                </a:solidFill>
              </a:rPr>
              <a:t>transformatorima</a:t>
            </a:r>
            <a:r>
              <a:rPr lang="sr-Latn-ME" dirty="0">
                <a:solidFill>
                  <a:schemeClr val="bg1"/>
                </a:solidFill>
              </a:rPr>
              <a:t>:</a:t>
            </a:r>
            <a:r>
              <a:rPr lang="sr-Latn-ME" dirty="0" smtClean="0">
                <a:solidFill>
                  <a:schemeClr val="bg1"/>
                </a:solidFill>
              </a:rPr>
              <a:t> (</a:t>
            </a:r>
            <a:r>
              <a:rPr lang="sr-Latn-ME" dirty="0">
                <a:solidFill>
                  <a:schemeClr val="bg1"/>
                </a:solidFill>
              </a:rPr>
              <a:t>Uljno-izolovani transformatori i prekidači, naponski i strujni mjerni transformatori, uljem izolovani kondenzatori (kompenzatori), hidrogenski spremnici ili uređaji za skladištenje benzina, travnjaci, skladišta i u njima zapaljivi materijal itd)</a:t>
            </a: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Pojava </a:t>
            </a:r>
            <a:r>
              <a:rPr lang="sr-Latn-ME" dirty="0">
                <a:solidFill>
                  <a:schemeClr val="bg1"/>
                </a:solidFill>
              </a:rPr>
              <a:t>kvara ili u krajnjem </a:t>
            </a:r>
            <a:r>
              <a:rPr lang="sr-Latn-ME" dirty="0" smtClean="0">
                <a:solidFill>
                  <a:schemeClr val="bg1"/>
                </a:solidFill>
              </a:rPr>
              <a:t>slučaju </a:t>
            </a:r>
            <a:r>
              <a:rPr lang="sr-Latn-ME" dirty="0">
                <a:solidFill>
                  <a:schemeClr val="bg1"/>
                </a:solidFill>
              </a:rPr>
              <a:t>požara u relejnim kućama u kojim se nalaze ispravljači baterije i mikroprocesori za signalizaciju, mjerenja i upravljanja koji su smješteni u module (nalaze se u blizini nosivih konstrukcija ili polja)</a:t>
            </a: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Opasnosti </a:t>
            </a:r>
            <a:r>
              <a:rPr lang="sr-Latn-ME" dirty="0">
                <a:solidFill>
                  <a:schemeClr val="bg1"/>
                </a:solidFill>
              </a:rPr>
              <a:t>unutar stalno zaposjednute komandne zgrade  trafostanice. Uticaji svih požara koji uključuju opremu izolovanu uljem, kablove s uljnim izolacijama u ćelijama nižeg napona i konvertori visokog napona unutar trafostanice mogu dovesti do velikih požara, uz velike gubitke zaposlenih lica, imovine i poremećaje u napajanju. </a:t>
            </a:r>
          </a:p>
        </p:txBody>
      </p:sp>
    </p:spTree>
    <p:extLst>
      <p:ext uri="{BB962C8B-B14F-4D97-AF65-F5344CB8AC3E}">
        <p14:creationId xmlns:p14="http://schemas.microsoft.com/office/powerpoint/2010/main" val="42513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/>
              <a:t>operativni </a:t>
            </a:r>
            <a:r>
              <a:rPr lang="en-US" dirty="0" err="1"/>
              <a:t>koraci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opasnosti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Kao </a:t>
            </a:r>
            <a:r>
              <a:rPr lang="sr-Latn-ME" dirty="0">
                <a:solidFill>
                  <a:schemeClr val="bg1"/>
                </a:solidFill>
              </a:rPr>
              <a:t>što je u početku rada navedeno, do pojave požara rijetko </a:t>
            </a:r>
            <a:r>
              <a:rPr lang="sr-Latn-ME" dirty="0" smtClean="0">
                <a:solidFill>
                  <a:schemeClr val="bg1"/>
                </a:solidFill>
              </a:rPr>
              <a:t>dolazi i to je direktno povezano i sa angažovanjem rukovaoca komande postrojenja, koji u koordinaciji sa operatorom EES reaguju da do </a:t>
            </a:r>
            <a:r>
              <a:rPr lang="sr-Latn-ME" dirty="0">
                <a:solidFill>
                  <a:schemeClr val="bg1"/>
                </a:solidFill>
              </a:rPr>
              <a:t>njih ne dođe.</a:t>
            </a: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Lokalizacija </a:t>
            </a:r>
            <a:r>
              <a:rPr lang="sr-Latn-ME" dirty="0">
                <a:solidFill>
                  <a:schemeClr val="bg1"/>
                </a:solidFill>
              </a:rPr>
              <a:t>nastalog požara ili eksplozije</a:t>
            </a:r>
            <a:r>
              <a:rPr lang="sr-Latn-ME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Latn-ME" dirty="0" smtClean="0">
                <a:solidFill>
                  <a:schemeClr val="bg1"/>
                </a:solidFill>
              </a:rPr>
              <a:t>od </a:t>
            </a:r>
            <a:r>
              <a:rPr lang="sr-Latn-ME" dirty="0">
                <a:solidFill>
                  <a:schemeClr val="bg1"/>
                </a:solidFill>
              </a:rPr>
              <a:t>strane rukovaoca, </a:t>
            </a:r>
            <a:r>
              <a:rPr lang="sr-Latn-ME" dirty="0" smtClean="0">
                <a:solidFill>
                  <a:schemeClr val="bg1"/>
                </a:solidFill>
              </a:rPr>
              <a:t> može </a:t>
            </a:r>
            <a:r>
              <a:rPr lang="sr-Latn-ME" dirty="0">
                <a:solidFill>
                  <a:schemeClr val="bg1"/>
                </a:solidFill>
              </a:rPr>
              <a:t>uveliko pomoći da takvi događaji ne dovedu do većih prekida u napajanju.</a:t>
            </a:r>
          </a:p>
          <a:p>
            <a:pPr marL="0" indent="0" algn="just">
              <a:buNone/>
            </a:pPr>
            <a:endParaRPr lang="sr-Latn-M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9098"/>
            <a:ext cx="7886700" cy="745828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/>
              <a:t>tri </a:t>
            </a:r>
            <a:r>
              <a:rPr lang="en-US" dirty="0" err="1"/>
              <a:t>skorija</a:t>
            </a:r>
            <a:r>
              <a:rPr lang="en-US" dirty="0"/>
              <a:t> </a:t>
            </a:r>
            <a:r>
              <a:rPr lang="en-US" dirty="0" err="1"/>
              <a:t>događaja</a:t>
            </a:r>
            <a:r>
              <a:rPr lang="en-US" dirty="0"/>
              <a:t> u </a:t>
            </a:r>
            <a:r>
              <a:rPr lang="en-US" dirty="0" err="1"/>
              <a:t>elektroprenosnim</a:t>
            </a:r>
            <a:r>
              <a:rPr lang="en-US" dirty="0"/>
              <a:t> </a:t>
            </a:r>
            <a:r>
              <a:rPr lang="en-US" dirty="0" err="1"/>
              <a:t>objektima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akcentom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opasnost</a:t>
            </a:r>
            <a:r>
              <a:rPr lang="en-US" dirty="0"/>
              <a:t> od </a:t>
            </a:r>
            <a:r>
              <a:rPr lang="en-US" dirty="0" err="1"/>
              <a:t>požara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640114"/>
          </a:xfrm>
          <a:noFill/>
        </p:spPr>
        <p:txBody>
          <a:bodyPr>
            <a:normAutofit fontScale="47500" lnSpcReduction="20000"/>
          </a:bodyPr>
          <a:lstStyle/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bg1"/>
                </a:solidFill>
              </a:rPr>
              <a:t>Pogonski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događaji</a:t>
            </a:r>
            <a:r>
              <a:rPr lang="en-US" sz="2900" dirty="0">
                <a:solidFill>
                  <a:schemeClr val="bg1"/>
                </a:solidFill>
              </a:rPr>
              <a:t> od 15/16.06.2018 u TS Podgorica 2</a:t>
            </a:r>
          </a:p>
          <a:p>
            <a:pPr marL="685800" algn="just">
              <a:lnSpc>
                <a:spcPct val="106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2900" dirty="0">
                <a:solidFill>
                  <a:schemeClr val="bg1"/>
                </a:solidFill>
              </a:rPr>
              <a:t>U 01:26h </a:t>
            </a:r>
            <a:r>
              <a:rPr lang="en-US" sz="2900" dirty="0" err="1">
                <a:solidFill>
                  <a:schemeClr val="bg1"/>
                </a:solidFill>
              </a:rPr>
              <a:t>dolazi</a:t>
            </a:r>
            <a:r>
              <a:rPr lang="en-US" sz="2900" dirty="0">
                <a:solidFill>
                  <a:schemeClr val="bg1"/>
                </a:solidFill>
              </a:rPr>
              <a:t> do </a:t>
            </a:r>
            <a:r>
              <a:rPr lang="en-US" sz="2900" dirty="0" err="1">
                <a:solidFill>
                  <a:schemeClr val="bg1"/>
                </a:solidFill>
              </a:rPr>
              <a:t>ispada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transformatora</a:t>
            </a:r>
            <a:r>
              <a:rPr lang="en-US" sz="2900" dirty="0">
                <a:solidFill>
                  <a:schemeClr val="bg1"/>
                </a:solidFill>
              </a:rPr>
              <a:t> T1 400/110 kV, 300MVA u TS Podgorica2 </a:t>
            </a:r>
            <a:r>
              <a:rPr lang="en-US" sz="2900" dirty="0" err="1">
                <a:solidFill>
                  <a:schemeClr val="bg1"/>
                </a:solidFill>
              </a:rPr>
              <a:t>praćenog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eksplozijom</a:t>
            </a:r>
            <a:r>
              <a:rPr lang="en-US" sz="2900" dirty="0">
                <a:solidFill>
                  <a:schemeClr val="bg1"/>
                </a:solidFill>
              </a:rPr>
              <a:t>, </a:t>
            </a:r>
            <a:r>
              <a:rPr lang="en-US" sz="2900" dirty="0" err="1">
                <a:solidFill>
                  <a:schemeClr val="bg1"/>
                </a:solidFill>
              </a:rPr>
              <a:t>sa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zaštitama</a:t>
            </a:r>
            <a:r>
              <a:rPr lang="en-US" sz="2900" dirty="0">
                <a:solidFill>
                  <a:schemeClr val="bg1"/>
                </a:solidFill>
              </a:rPr>
              <a:t>: </a:t>
            </a:r>
            <a:r>
              <a:rPr lang="en-US" sz="2900" dirty="0" err="1">
                <a:solidFill>
                  <a:schemeClr val="bg1"/>
                </a:solidFill>
              </a:rPr>
              <a:t>distantna</a:t>
            </a:r>
            <a:r>
              <a:rPr lang="en-US" sz="2900" dirty="0">
                <a:solidFill>
                  <a:schemeClr val="bg1"/>
                </a:solidFill>
              </a:rPr>
              <a:t> Z1, </a:t>
            </a:r>
            <a:r>
              <a:rPr lang="en-US" sz="2900" dirty="0" err="1">
                <a:solidFill>
                  <a:schemeClr val="bg1"/>
                </a:solidFill>
              </a:rPr>
              <a:t>generalno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isključenje</a:t>
            </a:r>
            <a:r>
              <a:rPr lang="en-US" sz="2900" dirty="0">
                <a:solidFill>
                  <a:schemeClr val="bg1"/>
                </a:solidFill>
              </a:rPr>
              <a:t>, </a:t>
            </a:r>
            <a:r>
              <a:rPr lang="en-US" sz="2900" dirty="0" err="1">
                <a:solidFill>
                  <a:schemeClr val="bg1"/>
                </a:solidFill>
              </a:rPr>
              <a:t>kvar</a:t>
            </a:r>
            <a:r>
              <a:rPr lang="en-US" sz="2900" dirty="0">
                <a:solidFill>
                  <a:schemeClr val="bg1"/>
                </a:solidFill>
              </a:rPr>
              <a:t> faze 8. </a:t>
            </a:r>
            <a:r>
              <a:rPr lang="en-US" sz="2900" dirty="0" err="1">
                <a:solidFill>
                  <a:schemeClr val="bg1"/>
                </a:solidFill>
              </a:rPr>
              <a:t>Pri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ovom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ispadu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javlja</a:t>
            </a:r>
            <a:r>
              <a:rPr lang="en-US" sz="2900" dirty="0">
                <a:solidFill>
                  <a:schemeClr val="bg1"/>
                </a:solidFill>
              </a:rPr>
              <a:t> se </a:t>
            </a:r>
            <a:r>
              <a:rPr lang="en-US" sz="2900" dirty="0" err="1">
                <a:solidFill>
                  <a:schemeClr val="bg1"/>
                </a:solidFill>
              </a:rPr>
              <a:t>slična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signalizacija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i</a:t>
            </a:r>
            <a:r>
              <a:rPr lang="en-US" sz="2900" dirty="0">
                <a:solidFill>
                  <a:schemeClr val="bg1"/>
                </a:solidFill>
              </a:rPr>
              <a:t> u </a:t>
            </a:r>
            <a:r>
              <a:rPr lang="en-US" sz="2900" dirty="0" err="1">
                <a:solidFill>
                  <a:schemeClr val="bg1"/>
                </a:solidFill>
              </a:rPr>
              <a:t>polju</a:t>
            </a:r>
            <a:r>
              <a:rPr lang="en-US" sz="2900" dirty="0">
                <a:solidFill>
                  <a:schemeClr val="bg1"/>
                </a:solidFill>
              </a:rPr>
              <a:t> 110 KV Podgorica 1/1 </a:t>
            </a:r>
            <a:r>
              <a:rPr lang="en-US" sz="2900" dirty="0" err="1">
                <a:solidFill>
                  <a:schemeClr val="bg1"/>
                </a:solidFill>
              </a:rPr>
              <a:t>i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Budva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koja</a:t>
            </a:r>
            <a:r>
              <a:rPr lang="en-US" sz="2900" dirty="0">
                <a:solidFill>
                  <a:schemeClr val="bg1"/>
                </a:solidFill>
              </a:rPr>
              <a:t> je </a:t>
            </a:r>
            <a:r>
              <a:rPr lang="en-US" sz="2900" dirty="0" err="1">
                <a:solidFill>
                  <a:schemeClr val="bg1"/>
                </a:solidFill>
              </a:rPr>
              <a:t>bila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isključena</a:t>
            </a:r>
            <a:r>
              <a:rPr lang="en-US" sz="2900" dirty="0">
                <a:solidFill>
                  <a:schemeClr val="bg1"/>
                </a:solidFill>
              </a:rPr>
              <a:t>.</a:t>
            </a:r>
          </a:p>
          <a:p>
            <a:pPr marL="685800" algn="just">
              <a:lnSpc>
                <a:spcPct val="106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2900" dirty="0">
                <a:solidFill>
                  <a:schemeClr val="bg1"/>
                </a:solidFill>
              </a:rPr>
              <a:t> U 02:16h, </a:t>
            </a:r>
            <a:r>
              <a:rPr lang="en-US" sz="2900" dirty="0" err="1">
                <a:solidFill>
                  <a:schemeClr val="bg1"/>
                </a:solidFill>
              </a:rPr>
              <a:t>greškom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rastavlja</a:t>
            </a:r>
            <a:r>
              <a:rPr lang="en-US" sz="2900" dirty="0">
                <a:solidFill>
                  <a:schemeClr val="bg1"/>
                </a:solidFill>
              </a:rPr>
              <a:t> se </a:t>
            </a:r>
            <a:r>
              <a:rPr lang="en-US" sz="2900" dirty="0" err="1">
                <a:solidFill>
                  <a:schemeClr val="bg1"/>
                </a:solidFill>
              </a:rPr>
              <a:t>transformator</a:t>
            </a:r>
            <a:r>
              <a:rPr lang="en-US" sz="2900" dirty="0">
                <a:solidFill>
                  <a:schemeClr val="bg1"/>
                </a:solidFill>
              </a:rPr>
              <a:t> T2 </a:t>
            </a:r>
            <a:r>
              <a:rPr lang="en-US" sz="2900" dirty="0" err="1">
                <a:solidFill>
                  <a:schemeClr val="bg1"/>
                </a:solidFill>
              </a:rPr>
              <a:t>sa</a:t>
            </a:r>
            <a:r>
              <a:rPr lang="en-US" sz="2900" dirty="0">
                <a:solidFill>
                  <a:schemeClr val="bg1"/>
                </a:solidFill>
              </a:rPr>
              <a:t> 110kV </a:t>
            </a:r>
            <a:r>
              <a:rPr lang="en-US" sz="2900" dirty="0" err="1">
                <a:solidFill>
                  <a:schemeClr val="bg1"/>
                </a:solidFill>
              </a:rPr>
              <a:t>strane</a:t>
            </a:r>
            <a:r>
              <a:rPr lang="en-US" sz="2900" dirty="0">
                <a:solidFill>
                  <a:schemeClr val="bg1"/>
                </a:solidFill>
              </a:rPr>
              <a:t>. </a:t>
            </a:r>
            <a:r>
              <a:rPr lang="en-US" sz="2900" dirty="0" err="1">
                <a:solidFill>
                  <a:schemeClr val="bg1"/>
                </a:solidFill>
              </a:rPr>
              <a:t>Djelovanjem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sabirničke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zaštitte</a:t>
            </a:r>
            <a:r>
              <a:rPr lang="en-US" sz="2900" dirty="0">
                <a:solidFill>
                  <a:schemeClr val="bg1"/>
                </a:solidFill>
              </a:rPr>
              <a:t> 110 kV </a:t>
            </a:r>
            <a:r>
              <a:rPr lang="en-US" sz="2900" dirty="0" err="1">
                <a:solidFill>
                  <a:schemeClr val="bg1"/>
                </a:solidFill>
              </a:rPr>
              <a:t>prekidači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su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isključeni</a:t>
            </a:r>
            <a:r>
              <a:rPr lang="en-US" sz="2900" dirty="0">
                <a:solidFill>
                  <a:schemeClr val="bg1"/>
                </a:solidFill>
              </a:rPr>
              <a:t> u </a:t>
            </a:r>
            <a:r>
              <a:rPr lang="en-US" sz="2900" dirty="0" err="1">
                <a:solidFill>
                  <a:schemeClr val="bg1"/>
                </a:solidFill>
              </a:rPr>
              <a:t>svim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poljima</a:t>
            </a:r>
            <a:r>
              <a:rPr lang="en-US" sz="2900" dirty="0">
                <a:solidFill>
                  <a:schemeClr val="bg1"/>
                </a:solidFill>
              </a:rPr>
              <a:t> u 02:16h.</a:t>
            </a:r>
          </a:p>
          <a:p>
            <a:pPr marL="685800" algn="just">
              <a:lnSpc>
                <a:spcPct val="106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2900" dirty="0">
                <a:solidFill>
                  <a:schemeClr val="bg1"/>
                </a:solidFill>
              </a:rPr>
              <a:t>U 02:30h je </a:t>
            </a:r>
            <a:r>
              <a:rPr lang="en-US" sz="2900" dirty="0" err="1">
                <a:solidFill>
                  <a:schemeClr val="bg1"/>
                </a:solidFill>
              </a:rPr>
              <a:t>rastavljen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transformator</a:t>
            </a:r>
            <a:r>
              <a:rPr lang="en-US" sz="2900" dirty="0">
                <a:solidFill>
                  <a:schemeClr val="bg1"/>
                </a:solidFill>
              </a:rPr>
              <a:t> T1 400/110kV, 300MVA</a:t>
            </a:r>
          </a:p>
          <a:p>
            <a:pPr marL="685800" algn="just">
              <a:lnSpc>
                <a:spcPct val="106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2900" dirty="0">
                <a:solidFill>
                  <a:schemeClr val="bg1"/>
                </a:solidFill>
              </a:rPr>
              <a:t>Od 02:25h do 02:32h </a:t>
            </a:r>
            <a:r>
              <a:rPr lang="en-US" sz="2900" dirty="0" err="1">
                <a:solidFill>
                  <a:schemeClr val="bg1"/>
                </a:solidFill>
              </a:rPr>
              <a:t>sva</a:t>
            </a:r>
            <a:r>
              <a:rPr lang="en-US" sz="2900" dirty="0">
                <a:solidFill>
                  <a:schemeClr val="bg1"/>
                </a:solidFill>
              </a:rPr>
              <a:t>  </a:t>
            </a:r>
            <a:r>
              <a:rPr lang="en-US" sz="2900" dirty="0" err="1">
                <a:solidFill>
                  <a:schemeClr val="bg1"/>
                </a:solidFill>
              </a:rPr>
              <a:t>polja</a:t>
            </a:r>
            <a:r>
              <a:rPr lang="en-US" sz="2900" dirty="0">
                <a:solidFill>
                  <a:schemeClr val="bg1"/>
                </a:solidFill>
              </a:rPr>
              <a:t> 110kV </a:t>
            </a:r>
            <a:r>
              <a:rPr lang="en-US" sz="2900" dirty="0" err="1">
                <a:solidFill>
                  <a:schemeClr val="bg1"/>
                </a:solidFill>
              </a:rPr>
              <a:t>su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optrećena</a:t>
            </a:r>
            <a:r>
              <a:rPr lang="en-US" sz="2900" dirty="0">
                <a:solidFill>
                  <a:schemeClr val="bg1"/>
                </a:solidFill>
              </a:rPr>
              <a:t>.</a:t>
            </a:r>
          </a:p>
          <a:p>
            <a:pPr marL="685800" algn="just">
              <a:lnSpc>
                <a:spcPct val="106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2900" dirty="0">
                <a:solidFill>
                  <a:schemeClr val="bg1"/>
                </a:solidFill>
              </a:rPr>
              <a:t>03:05h je </a:t>
            </a:r>
            <a:r>
              <a:rPr lang="en-US" sz="2900" dirty="0" err="1">
                <a:solidFill>
                  <a:schemeClr val="bg1"/>
                </a:solidFill>
              </a:rPr>
              <a:t>uključen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transformator</a:t>
            </a:r>
            <a:r>
              <a:rPr lang="en-US" sz="2900" dirty="0">
                <a:solidFill>
                  <a:schemeClr val="bg1"/>
                </a:solidFill>
              </a:rPr>
              <a:t> T2 400/110kV, 300MVA </a:t>
            </a:r>
            <a:r>
              <a:rPr lang="en-US" sz="2900" dirty="0" err="1">
                <a:solidFill>
                  <a:schemeClr val="bg1"/>
                </a:solidFill>
              </a:rPr>
              <a:t>preko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pomoćnog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sistema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sabirnica</a:t>
            </a:r>
            <a:r>
              <a:rPr lang="en-US" sz="2900" dirty="0">
                <a:solidFill>
                  <a:schemeClr val="bg1"/>
                </a:solidFill>
              </a:rPr>
              <a:t> 110kV.</a:t>
            </a:r>
          </a:p>
          <a:p>
            <a:pPr marL="685800" algn="just">
              <a:lnSpc>
                <a:spcPct val="106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2900" dirty="0" err="1">
                <a:solidFill>
                  <a:schemeClr val="bg1"/>
                </a:solidFill>
              </a:rPr>
              <a:t>Dva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su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uzroka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što</a:t>
            </a:r>
            <a:r>
              <a:rPr lang="en-US" sz="2900" dirty="0">
                <a:solidFill>
                  <a:schemeClr val="bg1"/>
                </a:solidFill>
              </a:rPr>
              <a:t> je do </a:t>
            </a:r>
            <a:r>
              <a:rPr lang="en-US" sz="2900" dirty="0" err="1">
                <a:solidFill>
                  <a:schemeClr val="bg1"/>
                </a:solidFill>
              </a:rPr>
              <a:t>ovog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došlo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greška</a:t>
            </a:r>
            <a:r>
              <a:rPr lang="en-US" sz="2900" dirty="0">
                <a:solidFill>
                  <a:schemeClr val="bg1"/>
                </a:solidFill>
              </a:rPr>
              <a:t> u </a:t>
            </a:r>
            <a:r>
              <a:rPr lang="en-US" sz="2900" dirty="0" err="1">
                <a:solidFill>
                  <a:schemeClr val="bg1"/>
                </a:solidFill>
              </a:rPr>
              <a:t>izvršenju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komande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i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električna</a:t>
            </a:r>
            <a:r>
              <a:rPr lang="en-US" sz="2900" dirty="0">
                <a:solidFill>
                  <a:schemeClr val="bg1"/>
                </a:solidFill>
              </a:rPr>
              <a:t>, </a:t>
            </a:r>
            <a:r>
              <a:rPr lang="en-US" sz="2900" dirty="0" err="1">
                <a:solidFill>
                  <a:schemeClr val="bg1"/>
                </a:solidFill>
              </a:rPr>
              <a:t>mehanička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i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softverska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blokada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nije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reagovala</a:t>
            </a:r>
            <a:r>
              <a:rPr lang="en-US" sz="2900" dirty="0">
                <a:solidFill>
                  <a:schemeClr val="bg1"/>
                </a:solidFill>
              </a:rPr>
              <a:t>.</a:t>
            </a:r>
          </a:p>
          <a:p>
            <a:pPr marL="685800" algn="just">
              <a:lnSpc>
                <a:spcPct val="106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2900" dirty="0" err="1">
                <a:solidFill>
                  <a:schemeClr val="bg1"/>
                </a:solidFill>
              </a:rPr>
              <a:t>Ovaj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događaj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nije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imao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ogromne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posljedice</a:t>
            </a:r>
            <a:r>
              <a:rPr lang="en-US" sz="2900" dirty="0">
                <a:solidFill>
                  <a:schemeClr val="bg1"/>
                </a:solidFill>
              </a:rPr>
              <a:t> u </a:t>
            </a:r>
            <a:r>
              <a:rPr lang="en-US" sz="2900" dirty="0" err="1">
                <a:solidFill>
                  <a:schemeClr val="bg1"/>
                </a:solidFill>
              </a:rPr>
              <a:t>narednim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danima</a:t>
            </a:r>
            <a:r>
              <a:rPr lang="en-US" sz="2900" dirty="0">
                <a:solidFill>
                  <a:schemeClr val="bg1"/>
                </a:solidFill>
              </a:rPr>
              <a:t>, </a:t>
            </a:r>
            <a:r>
              <a:rPr lang="en-US" sz="2900" dirty="0" err="1">
                <a:solidFill>
                  <a:schemeClr val="bg1"/>
                </a:solidFill>
              </a:rPr>
              <a:t>postoji</a:t>
            </a:r>
            <a:r>
              <a:rPr lang="en-US" sz="2900" dirty="0">
                <a:solidFill>
                  <a:schemeClr val="bg1"/>
                </a:solidFill>
              </a:rPr>
              <a:t>  </a:t>
            </a:r>
            <a:r>
              <a:rPr lang="en-US" sz="2900" dirty="0" err="1">
                <a:solidFill>
                  <a:schemeClr val="bg1"/>
                </a:solidFill>
              </a:rPr>
              <a:t>mogućnost</a:t>
            </a:r>
            <a:r>
              <a:rPr lang="en-US" sz="2900" dirty="0">
                <a:solidFill>
                  <a:schemeClr val="bg1"/>
                </a:solidFill>
              </a:rPr>
              <a:t> da </a:t>
            </a:r>
            <a:r>
              <a:rPr lang="en-US" sz="2900" dirty="0" err="1">
                <a:solidFill>
                  <a:schemeClr val="bg1"/>
                </a:solidFill>
              </a:rPr>
              <a:t>su</a:t>
            </a:r>
            <a:r>
              <a:rPr lang="en-US" sz="2900" dirty="0">
                <a:solidFill>
                  <a:schemeClr val="bg1"/>
                </a:solidFill>
              </a:rPr>
              <a:t> se </a:t>
            </a:r>
            <a:r>
              <a:rPr lang="en-US" sz="2900" dirty="0" err="1">
                <a:solidFill>
                  <a:schemeClr val="bg1"/>
                </a:solidFill>
              </a:rPr>
              <a:t>kasnije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generisali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neki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havarijski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događaji</a:t>
            </a:r>
            <a:r>
              <a:rPr lang="en-US" sz="2900" dirty="0">
                <a:solidFill>
                  <a:schemeClr val="bg1"/>
                </a:solidFill>
              </a:rPr>
              <a:t>.</a:t>
            </a:r>
          </a:p>
          <a:p>
            <a:pPr marL="685800" algn="just">
              <a:lnSpc>
                <a:spcPct val="106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2900" dirty="0">
                <a:solidFill>
                  <a:schemeClr val="bg1"/>
                </a:solidFill>
              </a:rPr>
              <a:t>Preporuka: osim primarnog vizuelnog pregleda, </a:t>
            </a:r>
            <a:r>
              <a:rPr lang="en-US" sz="2900" dirty="0" smtClean="0">
                <a:solidFill>
                  <a:schemeClr val="bg1"/>
                </a:solidFill>
              </a:rPr>
              <a:t>izvršiti </a:t>
            </a:r>
            <a:r>
              <a:rPr lang="en-US" sz="2900" dirty="0">
                <a:solidFill>
                  <a:schemeClr val="bg1"/>
                </a:solidFill>
              </a:rPr>
              <a:t>i detaljni pregled elemenata, provjeri i nivo i kvalitet ulja svih potrebnih elemenata sistema i termovizijskom kamerom ispitati. 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2343" y="4172989"/>
            <a:ext cx="8869680" cy="2518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300" b="1" i="1" dirty="0" err="1" smtClean="0">
                <a:solidFill>
                  <a:schemeClr val="tx1"/>
                </a:solidFill>
              </a:rPr>
              <a:t>Pogonski</a:t>
            </a:r>
            <a:r>
              <a:rPr lang="en-US" sz="1300" b="1" i="1" dirty="0" smtClean="0">
                <a:solidFill>
                  <a:schemeClr val="tx1"/>
                </a:solidFill>
              </a:rPr>
              <a:t> </a:t>
            </a:r>
            <a:r>
              <a:rPr lang="en-US" sz="1300" b="1" i="1" dirty="0" err="1">
                <a:solidFill>
                  <a:schemeClr val="tx1"/>
                </a:solidFill>
              </a:rPr>
              <a:t>događaji</a:t>
            </a:r>
            <a:r>
              <a:rPr lang="en-US" sz="1300" b="1" i="1" dirty="0">
                <a:solidFill>
                  <a:schemeClr val="tx1"/>
                </a:solidFill>
              </a:rPr>
              <a:t> od 24.09.2018 u TS Podgorica1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300" dirty="0" err="1">
                <a:solidFill>
                  <a:schemeClr val="tx1"/>
                </a:solidFill>
              </a:rPr>
              <a:t>Zbog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radova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isključen</a:t>
            </a:r>
            <a:r>
              <a:rPr lang="en-US" sz="1300" dirty="0">
                <a:solidFill>
                  <a:schemeClr val="tx1"/>
                </a:solidFill>
              </a:rPr>
              <a:t> je DV 220kV Podgorica1 - </a:t>
            </a:r>
            <a:r>
              <a:rPr lang="en-US" sz="1300" dirty="0" err="1">
                <a:solidFill>
                  <a:schemeClr val="tx1"/>
                </a:solidFill>
              </a:rPr>
              <a:t>Perućica</a:t>
            </a:r>
            <a:r>
              <a:rPr lang="en-US" sz="1300" dirty="0">
                <a:solidFill>
                  <a:schemeClr val="tx1"/>
                </a:solidFill>
              </a:rPr>
              <a:t> od 10:52</a:t>
            </a:r>
            <a:r>
              <a:rPr lang="en-US" sz="1300" baseline="30000" dirty="0">
                <a:solidFill>
                  <a:schemeClr val="tx1"/>
                </a:solidFill>
              </a:rPr>
              <a:t>h</a:t>
            </a:r>
            <a:r>
              <a:rPr lang="en-US" sz="1300" dirty="0">
                <a:solidFill>
                  <a:schemeClr val="tx1"/>
                </a:solidFill>
              </a:rPr>
              <a:t> do </a:t>
            </a:r>
            <a:r>
              <a:rPr lang="en-US" sz="1300" dirty="0" err="1" smtClean="0">
                <a:solidFill>
                  <a:schemeClr val="tx1"/>
                </a:solidFill>
              </a:rPr>
              <a:t>daljnjega</a:t>
            </a:r>
            <a:r>
              <a:rPr lang="sr-Latn-ME" sz="1300" dirty="0" smtClean="0">
                <a:solidFill>
                  <a:schemeClr val="tx1"/>
                </a:solidFill>
              </a:rPr>
              <a:t>.</a:t>
            </a:r>
            <a:endParaRPr lang="sr-Latn-ME" sz="13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sr-Latn-ME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Zbog pojave požara u TS Podgorica 1, u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14:56</a:t>
            </a:r>
            <a:r>
              <a:rPr lang="en-US" sz="1300" baseline="30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dolazi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sljedećih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ispada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r-Latn-ME" sz="13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Danilovgrad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prekidač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110kV Podgorica1 (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faze 0 4 8,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rezervna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I&gt;);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prekidač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110kV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Perućica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faze 0,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rezervna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I&gt;). </a:t>
            </a:r>
            <a:endParaRPr lang="sr-Latn-ME" sz="13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buAutoNum type="arabicPeriod" startAt="2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 Podgorica 3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ispada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prekidač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110kV Podgorica1 (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faze 0 4 8,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Z&lt; IIº) </a:t>
            </a:r>
            <a:endParaRPr lang="sr-Latn-ME" sz="13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buAutoNum type="arabicPeriod" startAt="2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 Podgorica 1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ispada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prekidač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110kV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Danilovgrad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ispada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prekidač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SPPSS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njega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ME" sz="13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sr-Latn-ME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napajan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transformator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T5 110/35 kV,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63MVA</a:t>
            </a:r>
            <a:r>
              <a:rPr lang="sr-Latn-ME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rijavljeno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SCADA ne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</a:t>
            </a:r>
            <a:r>
              <a:rPr lang="sr-Latn-ME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5"/>
            </a:pPr>
            <a:r>
              <a:rPr lang="sr-Latn-ME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14:58</a:t>
            </a:r>
            <a:r>
              <a:rPr lang="en-US" sz="13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sr-Latn-ME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T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Danilovgrad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Isključen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transformator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uključen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110kV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Perućica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ME" sz="13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5"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14:59</a:t>
            </a:r>
            <a:r>
              <a:rPr lang="en-US" sz="1300" baseline="30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uključen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transformator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TS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Danilovgrad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probano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uključenje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prekidača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ME" sz="13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sr-Latn-ME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110kV Podgorica1,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ispada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istom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signalizacijom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ME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AutoNum type="arabicPeriod" startAt="2"/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343" y="4166755"/>
            <a:ext cx="8869680" cy="2518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E4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Pogonski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3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događaji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od 24.09.2018 u TS Podgorica1</a:t>
            </a:r>
          </a:p>
          <a:p>
            <a:r>
              <a:rPr lang="en-US" sz="1300" dirty="0">
                <a:solidFill>
                  <a:schemeClr val="tx1"/>
                </a:solidFill>
              </a:rPr>
              <a:t>U 15:00</a:t>
            </a:r>
            <a:r>
              <a:rPr lang="en-US" sz="1300" baseline="30000" dirty="0">
                <a:solidFill>
                  <a:schemeClr val="tx1"/>
                </a:solidFill>
              </a:rPr>
              <a:t>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dolazi</a:t>
            </a:r>
            <a:r>
              <a:rPr lang="en-US" sz="1300" dirty="0">
                <a:solidFill>
                  <a:schemeClr val="tx1"/>
                </a:solidFill>
              </a:rPr>
              <a:t> do </a:t>
            </a:r>
            <a:r>
              <a:rPr lang="en-US" sz="1300" dirty="0" err="1">
                <a:solidFill>
                  <a:schemeClr val="tx1"/>
                </a:solidFill>
              </a:rPr>
              <a:t>sljedećih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ispada</a:t>
            </a:r>
            <a:r>
              <a:rPr lang="en-US" sz="1300" dirty="0">
                <a:solidFill>
                  <a:schemeClr val="tx1"/>
                </a:solidFill>
              </a:rPr>
              <a:t> u TS Podgorica 2: </a:t>
            </a:r>
            <a:r>
              <a:rPr lang="en-US" sz="1300" dirty="0" err="1">
                <a:solidFill>
                  <a:schemeClr val="tx1"/>
                </a:solidFill>
              </a:rPr>
              <a:t>prekidač</a:t>
            </a:r>
            <a:r>
              <a:rPr lang="en-US" sz="1300" dirty="0">
                <a:solidFill>
                  <a:schemeClr val="tx1"/>
                </a:solidFill>
              </a:rPr>
              <a:t> SPGSS 110kV (</a:t>
            </a:r>
            <a:r>
              <a:rPr lang="en-US" sz="1300" dirty="0" err="1">
                <a:solidFill>
                  <a:schemeClr val="tx1"/>
                </a:solidFill>
              </a:rPr>
              <a:t>generalno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isključenje</a:t>
            </a:r>
            <a:r>
              <a:rPr lang="en-US" sz="1300" dirty="0">
                <a:solidFill>
                  <a:schemeClr val="tx1"/>
                </a:solidFill>
              </a:rPr>
              <a:t>, I&gt;); </a:t>
            </a:r>
            <a:r>
              <a:rPr lang="en-US" sz="1300" dirty="0" err="1">
                <a:solidFill>
                  <a:schemeClr val="tx1"/>
                </a:solidFill>
              </a:rPr>
              <a:t>prekidači</a:t>
            </a:r>
            <a:r>
              <a:rPr lang="en-US" sz="1300" dirty="0">
                <a:solidFill>
                  <a:schemeClr val="tx1"/>
                </a:solidFill>
              </a:rPr>
              <a:t> 110kV KAP2, KAP3 ( Z&lt;, </a:t>
            </a:r>
            <a:r>
              <a:rPr lang="en-US" sz="1300" dirty="0" err="1">
                <a:solidFill>
                  <a:schemeClr val="tx1"/>
                </a:solidFill>
              </a:rPr>
              <a:t>generalno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isključenje</a:t>
            </a:r>
            <a:r>
              <a:rPr lang="en-US" sz="1300" dirty="0">
                <a:solidFill>
                  <a:schemeClr val="tx1"/>
                </a:solidFill>
              </a:rPr>
              <a:t>, </a:t>
            </a:r>
            <a:r>
              <a:rPr lang="en-US" sz="1300" dirty="0" err="1">
                <a:solidFill>
                  <a:schemeClr val="tx1"/>
                </a:solidFill>
              </a:rPr>
              <a:t>kvar</a:t>
            </a:r>
            <a:r>
              <a:rPr lang="en-US" sz="1300" dirty="0">
                <a:solidFill>
                  <a:schemeClr val="tx1"/>
                </a:solidFill>
              </a:rPr>
              <a:t> faze 0 4 8)</a:t>
            </a:r>
          </a:p>
          <a:p>
            <a:r>
              <a:rPr lang="en-US" sz="1300" dirty="0">
                <a:solidFill>
                  <a:schemeClr val="tx1"/>
                </a:solidFill>
              </a:rPr>
              <a:t>U 15:05</a:t>
            </a:r>
            <a:r>
              <a:rPr lang="en-US" sz="1300" baseline="30000" dirty="0">
                <a:solidFill>
                  <a:schemeClr val="tx1"/>
                </a:solidFill>
              </a:rPr>
              <a:t>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uključeni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su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DV</a:t>
            </a:r>
            <a:r>
              <a:rPr lang="sr-Latn-ME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110kV </a:t>
            </a:r>
            <a:r>
              <a:rPr lang="en-US" sz="1300" dirty="0">
                <a:solidFill>
                  <a:schemeClr val="tx1"/>
                </a:solidFill>
              </a:rPr>
              <a:t>KAP2, KAP3. </a:t>
            </a:r>
            <a:r>
              <a:rPr lang="sr-Latn-ME" sz="1300" dirty="0" smtClean="0">
                <a:solidFill>
                  <a:schemeClr val="tx1"/>
                </a:solidFill>
              </a:rPr>
              <a:t>Takođe, </a:t>
            </a:r>
            <a:r>
              <a:rPr lang="en-US" sz="1300" dirty="0" err="1" smtClean="0">
                <a:solidFill>
                  <a:schemeClr val="tx1"/>
                </a:solidFill>
              </a:rPr>
              <a:t>uključen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chemeClr val="tx1"/>
                </a:solidFill>
              </a:rPr>
              <a:t>je </a:t>
            </a:r>
            <a:r>
              <a:rPr lang="en-US" sz="1300" dirty="0" err="1">
                <a:solidFill>
                  <a:schemeClr val="tx1"/>
                </a:solidFill>
              </a:rPr>
              <a:t>prekidač</a:t>
            </a:r>
            <a:r>
              <a:rPr lang="en-US" sz="1300" dirty="0">
                <a:solidFill>
                  <a:schemeClr val="tx1"/>
                </a:solidFill>
              </a:rPr>
              <a:t> SPGSS 110kV, u tom </a:t>
            </a:r>
            <a:r>
              <a:rPr lang="en-US" sz="1300" dirty="0" err="1">
                <a:solidFill>
                  <a:schemeClr val="tx1"/>
                </a:solidFill>
              </a:rPr>
              <a:t>momentu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ponovo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ispada</a:t>
            </a:r>
            <a:r>
              <a:rPr lang="en-US" sz="1300" dirty="0">
                <a:solidFill>
                  <a:schemeClr val="tx1"/>
                </a:solidFill>
              </a:rPr>
              <a:t> KAP2, </a:t>
            </a:r>
            <a:r>
              <a:rPr lang="en-US" sz="1300" dirty="0" err="1">
                <a:solidFill>
                  <a:schemeClr val="tx1"/>
                </a:solidFill>
              </a:rPr>
              <a:t>takođe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ispada</a:t>
            </a:r>
            <a:r>
              <a:rPr lang="en-US" sz="1300" dirty="0">
                <a:solidFill>
                  <a:schemeClr val="tx1"/>
                </a:solidFill>
              </a:rPr>
              <a:t> 110kV </a:t>
            </a:r>
            <a:r>
              <a:rPr lang="en-US" sz="1300" dirty="0" err="1">
                <a:solidFill>
                  <a:schemeClr val="tx1"/>
                </a:solidFill>
              </a:rPr>
              <a:t>prekidača</a:t>
            </a:r>
            <a:r>
              <a:rPr lang="en-US" sz="1300" dirty="0">
                <a:solidFill>
                  <a:schemeClr val="tx1"/>
                </a:solidFill>
              </a:rPr>
              <a:t> Podgorica 2 u TS Podgorica 5 (</a:t>
            </a:r>
            <a:r>
              <a:rPr lang="en-US" sz="1300" dirty="0" err="1">
                <a:solidFill>
                  <a:schemeClr val="tx1"/>
                </a:solidFill>
              </a:rPr>
              <a:t>nema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signala</a:t>
            </a:r>
            <a:r>
              <a:rPr lang="en-US" sz="1300" dirty="0">
                <a:solidFill>
                  <a:schemeClr val="tx1"/>
                </a:solidFill>
              </a:rPr>
              <a:t>) </a:t>
            </a:r>
            <a:r>
              <a:rPr lang="en-US" sz="1300" dirty="0" err="1">
                <a:solidFill>
                  <a:schemeClr val="tx1"/>
                </a:solidFill>
              </a:rPr>
              <a:t>i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tim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ispadom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ostaju</a:t>
            </a:r>
            <a:r>
              <a:rPr lang="en-US" sz="1300" dirty="0">
                <a:solidFill>
                  <a:schemeClr val="tx1"/>
                </a:solidFill>
              </a:rPr>
              <a:t> bez </a:t>
            </a:r>
            <a:r>
              <a:rPr lang="en-US" sz="1300" dirty="0" err="1">
                <a:solidFill>
                  <a:schemeClr val="tx1"/>
                </a:solidFill>
              </a:rPr>
              <a:t>napona</a:t>
            </a:r>
            <a:r>
              <a:rPr lang="en-US" sz="1300" dirty="0">
                <a:solidFill>
                  <a:schemeClr val="tx1"/>
                </a:solidFill>
              </a:rPr>
              <a:t> TS Podgorica 3 </a:t>
            </a:r>
            <a:r>
              <a:rPr lang="en-US" sz="1300" dirty="0" err="1">
                <a:solidFill>
                  <a:schemeClr val="tx1"/>
                </a:solidFill>
              </a:rPr>
              <a:t>i</a:t>
            </a:r>
            <a:r>
              <a:rPr lang="en-US" sz="1300" dirty="0">
                <a:solidFill>
                  <a:schemeClr val="tx1"/>
                </a:solidFill>
              </a:rPr>
              <a:t> TS Podgorica 5. </a:t>
            </a:r>
            <a:r>
              <a:rPr lang="en-US" sz="1300" dirty="0" err="1">
                <a:solidFill>
                  <a:schemeClr val="tx1"/>
                </a:solidFill>
              </a:rPr>
              <a:t>Isključeni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odmah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prekidači</a:t>
            </a:r>
            <a:r>
              <a:rPr lang="en-US" sz="1300" dirty="0">
                <a:solidFill>
                  <a:schemeClr val="tx1"/>
                </a:solidFill>
              </a:rPr>
              <a:t> 110kV u TS Podgorica 3 </a:t>
            </a:r>
            <a:r>
              <a:rPr lang="en-US" sz="1300" dirty="0" err="1">
                <a:solidFill>
                  <a:schemeClr val="tx1"/>
                </a:solidFill>
              </a:rPr>
              <a:t>i</a:t>
            </a:r>
            <a:r>
              <a:rPr lang="en-US" sz="1300" dirty="0">
                <a:solidFill>
                  <a:schemeClr val="tx1"/>
                </a:solidFill>
              </a:rPr>
              <a:t> TS Podgorica 5</a:t>
            </a:r>
          </a:p>
          <a:p>
            <a:r>
              <a:rPr lang="en-US" sz="1300" dirty="0">
                <a:solidFill>
                  <a:schemeClr val="tx1"/>
                </a:solidFill>
              </a:rPr>
              <a:t>U 15:13</a:t>
            </a:r>
            <a:r>
              <a:rPr lang="en-US" sz="1300" baseline="30000" dirty="0">
                <a:solidFill>
                  <a:schemeClr val="tx1"/>
                </a:solidFill>
              </a:rPr>
              <a:t>h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uključen</a:t>
            </a:r>
            <a:r>
              <a:rPr lang="en-US" sz="1300" dirty="0">
                <a:solidFill>
                  <a:schemeClr val="tx1"/>
                </a:solidFill>
              </a:rPr>
              <a:t> je 110kV Podgorica 1 </a:t>
            </a:r>
            <a:r>
              <a:rPr lang="en-US" sz="1300" dirty="0" err="1">
                <a:solidFill>
                  <a:schemeClr val="tx1"/>
                </a:solidFill>
              </a:rPr>
              <a:t>i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transformatori</a:t>
            </a:r>
            <a:r>
              <a:rPr lang="en-US" sz="1300" dirty="0">
                <a:solidFill>
                  <a:schemeClr val="tx1"/>
                </a:solidFill>
              </a:rPr>
              <a:t> T1 </a:t>
            </a:r>
            <a:r>
              <a:rPr lang="en-US" sz="1300" dirty="0" err="1">
                <a:solidFill>
                  <a:schemeClr val="tx1"/>
                </a:solidFill>
              </a:rPr>
              <a:t>i</a:t>
            </a:r>
            <a:r>
              <a:rPr lang="en-US" sz="1300" dirty="0">
                <a:solidFill>
                  <a:schemeClr val="tx1"/>
                </a:solidFill>
              </a:rPr>
              <a:t> T2 u TS Podgorica 3. </a:t>
            </a:r>
            <a:endParaRPr lang="sr-Latn-ME" sz="1300" dirty="0" smtClean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</a:rPr>
              <a:t>U</a:t>
            </a:r>
            <a:r>
              <a:rPr lang="sr-Latn-ME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chemeClr val="tx1"/>
                </a:solidFill>
              </a:rPr>
              <a:t>15:16</a:t>
            </a:r>
            <a:r>
              <a:rPr lang="en-US" sz="1300" baseline="30000" dirty="0">
                <a:solidFill>
                  <a:schemeClr val="tx1"/>
                </a:solidFill>
              </a:rPr>
              <a:t>h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sr-Latn-ME" sz="1300" dirty="0" smtClean="0">
                <a:solidFill>
                  <a:schemeClr val="tx1"/>
                </a:solidFill>
              </a:rPr>
              <a:t>uključeni prekidači </a:t>
            </a:r>
            <a:r>
              <a:rPr lang="en-US" sz="1300" dirty="0">
                <a:solidFill>
                  <a:schemeClr val="tx1"/>
                </a:solidFill>
              </a:rPr>
              <a:t>110kV </a:t>
            </a:r>
            <a:r>
              <a:rPr lang="en-US" sz="1300" dirty="0" smtClean="0">
                <a:solidFill>
                  <a:schemeClr val="tx1"/>
                </a:solidFill>
              </a:rPr>
              <a:t>Podgorica</a:t>
            </a:r>
            <a:r>
              <a:rPr lang="sr-Latn-ME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2 </a:t>
            </a:r>
            <a:r>
              <a:rPr lang="en-US" sz="1300" dirty="0" err="1">
                <a:solidFill>
                  <a:schemeClr val="tx1"/>
                </a:solidFill>
              </a:rPr>
              <a:t>i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transformatori</a:t>
            </a:r>
            <a:r>
              <a:rPr lang="en-US" sz="1300" dirty="0">
                <a:solidFill>
                  <a:schemeClr val="tx1"/>
                </a:solidFill>
              </a:rPr>
              <a:t> T1 </a:t>
            </a:r>
            <a:r>
              <a:rPr lang="en-US" sz="1300" dirty="0" err="1">
                <a:solidFill>
                  <a:schemeClr val="tx1"/>
                </a:solidFill>
              </a:rPr>
              <a:t>i</a:t>
            </a:r>
            <a:r>
              <a:rPr lang="en-US" sz="1300" dirty="0">
                <a:solidFill>
                  <a:schemeClr val="tx1"/>
                </a:solidFill>
              </a:rPr>
              <a:t> T2 </a:t>
            </a:r>
            <a:r>
              <a:rPr lang="en-US" sz="1300" dirty="0" smtClean="0">
                <a:solidFill>
                  <a:schemeClr val="tx1"/>
                </a:solidFill>
              </a:rPr>
              <a:t>u</a:t>
            </a:r>
            <a:r>
              <a:rPr lang="sr-Latn-ME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TS Podgorica</a:t>
            </a:r>
            <a:r>
              <a:rPr lang="sr-Latn-ME" sz="1300" dirty="0" smtClean="0">
                <a:solidFill>
                  <a:schemeClr val="tx1"/>
                </a:solidFill>
              </a:rPr>
              <a:t> 5.</a:t>
            </a:r>
          </a:p>
          <a:p>
            <a:r>
              <a:rPr lang="sr-Latn-ME" sz="1300" dirty="0" smtClean="0">
                <a:solidFill>
                  <a:schemeClr val="tx1"/>
                </a:solidFill>
              </a:rPr>
              <a:t>U</a:t>
            </a:r>
            <a:r>
              <a:rPr lang="en-US" sz="1300" dirty="0" smtClean="0">
                <a:solidFill>
                  <a:schemeClr val="tx1"/>
                </a:solidFill>
              </a:rPr>
              <a:t> 15:25</a:t>
            </a:r>
            <a:r>
              <a:rPr lang="en-US" sz="1300" baseline="30000" dirty="0" smtClean="0">
                <a:solidFill>
                  <a:schemeClr val="tx1"/>
                </a:solidFill>
              </a:rPr>
              <a:t>h</a:t>
            </a:r>
            <a:r>
              <a:rPr lang="sr-Latn-ME" sz="1300" dirty="0" smtClean="0">
                <a:solidFill>
                  <a:schemeClr val="tx1"/>
                </a:solidFill>
              </a:rPr>
              <a:t> uključen 110kV k</a:t>
            </a:r>
            <a:r>
              <a:rPr lang="en-US" sz="1300" dirty="0" err="1" smtClean="0">
                <a:solidFill>
                  <a:schemeClr val="tx1"/>
                </a:solidFill>
              </a:rPr>
              <a:t>abal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između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TS Podgorica</a:t>
            </a:r>
            <a:r>
              <a:rPr lang="sr-Latn-ME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3 </a:t>
            </a:r>
            <a:r>
              <a:rPr lang="en-US" sz="1300" dirty="0" err="1">
                <a:solidFill>
                  <a:schemeClr val="tx1"/>
                </a:solidFill>
              </a:rPr>
              <a:t>i</a:t>
            </a:r>
            <a:r>
              <a:rPr lang="en-US" sz="1300" dirty="0">
                <a:solidFill>
                  <a:schemeClr val="tx1"/>
                </a:solidFill>
              </a:rPr>
              <a:t> TS </a:t>
            </a:r>
            <a:r>
              <a:rPr lang="en-US" sz="1300" dirty="0" smtClean="0">
                <a:solidFill>
                  <a:schemeClr val="tx1"/>
                </a:solidFill>
              </a:rPr>
              <a:t>Podgorica</a:t>
            </a:r>
            <a:r>
              <a:rPr lang="sr-Latn-ME" sz="1300" dirty="0" smtClean="0">
                <a:solidFill>
                  <a:schemeClr val="tx1"/>
                </a:solidFill>
              </a:rPr>
              <a:t> 5.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2343" y="4173219"/>
            <a:ext cx="8869680" cy="2518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E4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Pogonski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3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događaji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od 24.09.2018 u TS Podgorica1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007E4F"/>
              </a:buClr>
            </a:pPr>
            <a:r>
              <a:rPr lang="sr-Latn-ME" sz="1300" dirty="0">
                <a:solidFill>
                  <a:prstClr val="black"/>
                </a:solidFill>
              </a:rPr>
              <a:t>U</a:t>
            </a:r>
            <a:r>
              <a:rPr lang="en-US" sz="1300" dirty="0" smtClean="0">
                <a:solidFill>
                  <a:prstClr val="black"/>
                </a:solidFill>
              </a:rPr>
              <a:t>  </a:t>
            </a:r>
            <a:r>
              <a:rPr lang="en-US" sz="1300" dirty="0">
                <a:solidFill>
                  <a:prstClr val="black"/>
                </a:solidFill>
              </a:rPr>
              <a:t>15:38h </a:t>
            </a:r>
            <a:r>
              <a:rPr lang="en-US" sz="1300" dirty="0" err="1">
                <a:solidFill>
                  <a:prstClr val="black"/>
                </a:solidFill>
              </a:rPr>
              <a:t>isključeni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su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obostrano</a:t>
            </a:r>
            <a:r>
              <a:rPr lang="en-US" sz="1300" dirty="0">
                <a:solidFill>
                  <a:prstClr val="black"/>
                </a:solidFill>
              </a:rPr>
              <a:t> DV 220kV Podgorica1- </a:t>
            </a:r>
            <a:r>
              <a:rPr lang="en-US" sz="1300" dirty="0" err="1">
                <a:solidFill>
                  <a:prstClr val="black"/>
                </a:solidFill>
              </a:rPr>
              <a:t>Mojkovac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i</a:t>
            </a:r>
            <a:r>
              <a:rPr lang="en-US" sz="1300" dirty="0">
                <a:solidFill>
                  <a:prstClr val="black"/>
                </a:solidFill>
              </a:rPr>
              <a:t> Podgorica1- </a:t>
            </a:r>
            <a:r>
              <a:rPr lang="en-US" sz="1300" dirty="0" err="1">
                <a:solidFill>
                  <a:prstClr val="black"/>
                </a:solidFill>
              </a:rPr>
              <a:t>Koplik</a:t>
            </a:r>
            <a:r>
              <a:rPr lang="en-US" sz="1300" dirty="0">
                <a:solidFill>
                  <a:prstClr val="black"/>
                </a:solidFill>
              </a:rPr>
              <a:t>, T1 </a:t>
            </a:r>
            <a:r>
              <a:rPr lang="en-US" sz="1300" dirty="0" err="1">
                <a:solidFill>
                  <a:prstClr val="black"/>
                </a:solidFill>
              </a:rPr>
              <a:t>i</a:t>
            </a:r>
            <a:r>
              <a:rPr lang="en-US" sz="1300" dirty="0">
                <a:solidFill>
                  <a:prstClr val="black"/>
                </a:solidFill>
              </a:rPr>
              <a:t> T2 220/110kV </a:t>
            </a:r>
            <a:r>
              <a:rPr lang="en-US" sz="1300" dirty="0" smtClean="0">
                <a:solidFill>
                  <a:prstClr val="black"/>
                </a:solidFill>
              </a:rPr>
              <a:t>150MVA</a:t>
            </a:r>
            <a:r>
              <a:rPr lang="sr-Latn-ME" sz="1300" dirty="0" smtClean="0">
                <a:solidFill>
                  <a:prstClr val="black"/>
                </a:solidFill>
              </a:rPr>
              <a:t>,</a:t>
            </a:r>
            <a:r>
              <a:rPr lang="en-US" sz="1300" dirty="0" smtClean="0">
                <a:solidFill>
                  <a:prstClr val="black"/>
                </a:solidFill>
              </a:rPr>
              <a:t> </a:t>
            </a:r>
            <a:r>
              <a:rPr lang="sr-Latn-ME" sz="1300" dirty="0" smtClean="0">
                <a:solidFill>
                  <a:prstClr val="black"/>
                </a:solidFill>
              </a:rPr>
              <a:t>d</a:t>
            </a:r>
            <a:r>
              <a:rPr lang="en-US" sz="1300" dirty="0" smtClean="0">
                <a:solidFill>
                  <a:prstClr val="black"/>
                </a:solidFill>
              </a:rPr>
              <a:t>a </a:t>
            </a:r>
            <a:r>
              <a:rPr lang="en-US" sz="1300" dirty="0">
                <a:solidFill>
                  <a:prstClr val="black"/>
                </a:solidFill>
              </a:rPr>
              <a:t>se </a:t>
            </a:r>
            <a:r>
              <a:rPr lang="en-US" sz="1300" dirty="0" err="1">
                <a:solidFill>
                  <a:prstClr val="black"/>
                </a:solidFill>
              </a:rPr>
              <a:t>bezbjedno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može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gasiti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</a:rPr>
              <a:t>požar</a:t>
            </a:r>
            <a:r>
              <a:rPr lang="sr-Latn-ME" sz="1300" dirty="0" smtClean="0">
                <a:solidFill>
                  <a:prstClr val="black"/>
                </a:solidFill>
              </a:rPr>
              <a:t>.</a:t>
            </a:r>
            <a:r>
              <a:rPr lang="en-US" sz="1300" dirty="0" smtClean="0">
                <a:solidFill>
                  <a:prstClr val="black"/>
                </a:solidFill>
              </a:rPr>
              <a:t> </a:t>
            </a:r>
            <a:endParaRPr lang="en-US" sz="13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007E4F"/>
              </a:buClr>
            </a:pPr>
            <a:r>
              <a:rPr lang="en-US" sz="1300" dirty="0" smtClean="0">
                <a:solidFill>
                  <a:prstClr val="black"/>
                </a:solidFill>
              </a:rPr>
              <a:t>Od </a:t>
            </a:r>
            <a:r>
              <a:rPr lang="en-US" sz="1300" dirty="0">
                <a:solidFill>
                  <a:prstClr val="black"/>
                </a:solidFill>
              </a:rPr>
              <a:t>16:17h </a:t>
            </a:r>
            <a:r>
              <a:rPr lang="en-US" sz="1300" dirty="0" err="1" smtClean="0">
                <a:solidFill>
                  <a:prstClr val="black"/>
                </a:solidFill>
              </a:rPr>
              <a:t>rukava</a:t>
            </a:r>
            <a:r>
              <a:rPr lang="sr-Latn-ME" sz="1300" dirty="0" smtClean="0">
                <a:solidFill>
                  <a:prstClr val="black"/>
                </a:solidFill>
              </a:rPr>
              <a:t>o</a:t>
            </a:r>
            <a:r>
              <a:rPr lang="en-US" sz="1300" dirty="0" smtClean="0">
                <a:solidFill>
                  <a:prstClr val="black"/>
                </a:solidFill>
              </a:rPr>
              <a:t>ci </a:t>
            </a:r>
            <a:r>
              <a:rPr lang="en-US" sz="1300" dirty="0" err="1">
                <a:solidFill>
                  <a:prstClr val="black"/>
                </a:solidFill>
              </a:rPr>
              <a:t>po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nalogu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operatora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isključuju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sve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izvode</a:t>
            </a:r>
            <a:r>
              <a:rPr lang="en-US" sz="1300" dirty="0">
                <a:solidFill>
                  <a:prstClr val="black"/>
                </a:solidFill>
              </a:rPr>
              <a:t> 110kV </a:t>
            </a:r>
            <a:r>
              <a:rPr lang="en-US" sz="1300" dirty="0" err="1">
                <a:solidFill>
                  <a:prstClr val="black"/>
                </a:solidFill>
              </a:rPr>
              <a:t>obostrano</a:t>
            </a:r>
            <a:r>
              <a:rPr lang="en-US" sz="1300" dirty="0">
                <a:solidFill>
                  <a:prstClr val="black"/>
                </a:solidFill>
              </a:rPr>
              <a:t> u TS Podgorica1 </a:t>
            </a:r>
            <a:r>
              <a:rPr lang="en-US" sz="1300" dirty="0" err="1">
                <a:solidFill>
                  <a:prstClr val="black"/>
                </a:solidFill>
              </a:rPr>
              <a:t>i</a:t>
            </a:r>
            <a:r>
              <a:rPr lang="en-US" sz="1300" dirty="0">
                <a:solidFill>
                  <a:prstClr val="black"/>
                </a:solidFill>
              </a:rPr>
              <a:t> time </a:t>
            </a:r>
            <a:r>
              <a:rPr lang="en-US" sz="1300" dirty="0" err="1">
                <a:solidFill>
                  <a:prstClr val="black"/>
                </a:solidFill>
              </a:rPr>
              <a:t>obezbijeđuju</a:t>
            </a:r>
            <a:r>
              <a:rPr lang="en-US" sz="1300" dirty="0">
                <a:solidFill>
                  <a:prstClr val="black"/>
                </a:solidFill>
              </a:rPr>
              <a:t> da </a:t>
            </a:r>
            <a:r>
              <a:rPr lang="en-US" sz="1300" dirty="0" err="1">
                <a:solidFill>
                  <a:prstClr val="black"/>
                </a:solidFill>
              </a:rPr>
              <a:t>vatrogasne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službe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ugase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požar</a:t>
            </a:r>
            <a:r>
              <a:rPr lang="en-US" sz="1300" dirty="0">
                <a:solidFill>
                  <a:prstClr val="black"/>
                </a:solidFill>
              </a:rPr>
              <a:t> u </a:t>
            </a:r>
            <a:r>
              <a:rPr lang="en-US" sz="1300" dirty="0" err="1" smtClean="0">
                <a:solidFill>
                  <a:prstClr val="black"/>
                </a:solidFill>
              </a:rPr>
              <a:t>postrojenju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trafostanice</a:t>
            </a:r>
            <a:r>
              <a:rPr lang="en-US" sz="1300" dirty="0">
                <a:solidFill>
                  <a:prstClr val="black"/>
                </a:solidFill>
              </a:rPr>
              <a:t> TS Podgorica1. </a:t>
            </a:r>
            <a:r>
              <a:rPr lang="en-US" sz="1300" dirty="0" smtClean="0">
                <a:solidFill>
                  <a:prstClr val="black"/>
                </a:solidFill>
              </a:rPr>
              <a:t>220/110/35kV</a:t>
            </a:r>
            <a:r>
              <a:rPr lang="sr-Latn-ME" sz="130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007E4F"/>
              </a:buClr>
            </a:pPr>
            <a:r>
              <a:rPr lang="en-US" sz="1300" dirty="0">
                <a:solidFill>
                  <a:prstClr val="black"/>
                </a:solidFill>
              </a:rPr>
              <a:t>Od 17:10h do 17:50h </a:t>
            </a:r>
            <a:r>
              <a:rPr lang="en-US" sz="1300" dirty="0" err="1">
                <a:solidFill>
                  <a:prstClr val="black"/>
                </a:solidFill>
              </a:rPr>
              <a:t>uključeni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su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svi</a:t>
            </a:r>
            <a:r>
              <a:rPr lang="en-US" sz="1300" dirty="0">
                <a:solidFill>
                  <a:prstClr val="black"/>
                </a:solidFill>
              </a:rPr>
              <a:t> 110kV </a:t>
            </a:r>
            <a:r>
              <a:rPr lang="en-US" sz="1300" dirty="0" err="1">
                <a:solidFill>
                  <a:prstClr val="black"/>
                </a:solidFill>
              </a:rPr>
              <a:t>izvodi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i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uspostavljeno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napajanje</a:t>
            </a:r>
            <a:r>
              <a:rPr lang="en-US" sz="1300" dirty="0">
                <a:solidFill>
                  <a:prstClr val="black"/>
                </a:solidFill>
              </a:rPr>
              <a:t> TS </a:t>
            </a:r>
            <a:r>
              <a:rPr lang="en-US" sz="1300" dirty="0" err="1">
                <a:solidFill>
                  <a:prstClr val="black"/>
                </a:solidFill>
              </a:rPr>
              <a:t>Mrke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i</a:t>
            </a:r>
            <a:r>
              <a:rPr lang="en-US" sz="1300" dirty="0">
                <a:solidFill>
                  <a:prstClr val="black"/>
                </a:solidFill>
              </a:rPr>
              <a:t> TS </a:t>
            </a:r>
            <a:r>
              <a:rPr lang="en-US" sz="1300" dirty="0" err="1">
                <a:solidFill>
                  <a:prstClr val="black"/>
                </a:solidFill>
              </a:rPr>
              <a:t>Uvač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i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transformator</a:t>
            </a:r>
            <a:r>
              <a:rPr lang="en-US" sz="1300" dirty="0">
                <a:solidFill>
                  <a:prstClr val="black"/>
                </a:solidFill>
              </a:rPr>
              <a:t> T5 110/35 63MVA je </a:t>
            </a:r>
            <a:r>
              <a:rPr lang="en-US" sz="1300" dirty="0" err="1">
                <a:solidFill>
                  <a:prstClr val="black"/>
                </a:solidFill>
              </a:rPr>
              <a:t>rastavljen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zbog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navedene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sr-Latn-ME" sz="1300" dirty="0" smtClean="0">
                <a:solidFill>
                  <a:prstClr val="black"/>
                </a:solidFill>
              </a:rPr>
              <a:t>diferencijalne</a:t>
            </a:r>
            <a:r>
              <a:rPr lang="en-US" sz="1300" dirty="0" smtClean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zaštite</a:t>
            </a:r>
            <a:r>
              <a:rPr lang="en-US" sz="1300" dirty="0" smtClean="0">
                <a:solidFill>
                  <a:prstClr val="black"/>
                </a:solidFill>
              </a:rPr>
              <a:t>.</a:t>
            </a:r>
            <a:endParaRPr lang="sr-Latn-ME" sz="130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007E4F"/>
              </a:buClr>
            </a:pPr>
            <a:r>
              <a:rPr lang="en-US" sz="1300" dirty="0">
                <a:solidFill>
                  <a:prstClr val="black"/>
                </a:solidFill>
              </a:rPr>
              <a:t>U 18:05h </a:t>
            </a:r>
            <a:r>
              <a:rPr lang="en-US" sz="1300" dirty="0" err="1">
                <a:solidFill>
                  <a:prstClr val="black"/>
                </a:solidFill>
              </a:rPr>
              <a:t>su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uključeni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obostrano</a:t>
            </a:r>
            <a:r>
              <a:rPr lang="en-US" sz="1300" dirty="0">
                <a:solidFill>
                  <a:prstClr val="black"/>
                </a:solidFill>
              </a:rPr>
              <a:t> DV 220kV Podgorica1 - </a:t>
            </a:r>
            <a:r>
              <a:rPr lang="en-US" sz="1300" dirty="0" err="1">
                <a:solidFill>
                  <a:prstClr val="black"/>
                </a:solidFill>
              </a:rPr>
              <a:t>Mojkovac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i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transformatori</a:t>
            </a:r>
            <a:r>
              <a:rPr lang="en-US" sz="1300" dirty="0">
                <a:solidFill>
                  <a:prstClr val="black"/>
                </a:solidFill>
              </a:rPr>
              <a:t> T1 </a:t>
            </a:r>
            <a:r>
              <a:rPr lang="en-US" sz="1300" dirty="0" err="1">
                <a:solidFill>
                  <a:prstClr val="black"/>
                </a:solidFill>
              </a:rPr>
              <a:t>i</a:t>
            </a:r>
            <a:r>
              <a:rPr lang="en-US" sz="1300" dirty="0">
                <a:solidFill>
                  <a:prstClr val="black"/>
                </a:solidFill>
              </a:rPr>
              <a:t> T2 220/110kV, </a:t>
            </a:r>
            <a:r>
              <a:rPr lang="en-US" sz="1300" dirty="0" smtClean="0">
                <a:solidFill>
                  <a:prstClr val="black"/>
                </a:solidFill>
              </a:rPr>
              <a:t>150MVA </a:t>
            </a:r>
            <a:r>
              <a:rPr lang="en-US" sz="1300" dirty="0">
                <a:solidFill>
                  <a:prstClr val="black"/>
                </a:solidFill>
              </a:rPr>
              <a:t>u TS Podgorica1. Da bi </a:t>
            </a:r>
            <a:r>
              <a:rPr lang="en-US" sz="1300" dirty="0" err="1">
                <a:solidFill>
                  <a:prstClr val="black"/>
                </a:solidFill>
              </a:rPr>
              <a:t>zbog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ponovne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pojave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požara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navedena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polja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isključena</a:t>
            </a:r>
            <a:r>
              <a:rPr lang="en-US" sz="1300" dirty="0">
                <a:solidFill>
                  <a:prstClr val="black"/>
                </a:solidFill>
              </a:rPr>
              <a:t> od 18:23h. do 18:52h. </a:t>
            </a:r>
            <a:endParaRPr lang="sr-Latn-ME" sz="130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007E4F"/>
              </a:buClr>
            </a:pPr>
            <a:r>
              <a:rPr lang="en-US" sz="1300" dirty="0">
                <a:solidFill>
                  <a:prstClr val="black"/>
                </a:solidFill>
              </a:rPr>
              <a:t>DV 220kV </a:t>
            </a:r>
            <a:r>
              <a:rPr lang="en-US" sz="1300" dirty="0" err="1">
                <a:solidFill>
                  <a:prstClr val="black"/>
                </a:solidFill>
              </a:rPr>
              <a:t>Koplik</a:t>
            </a:r>
            <a:r>
              <a:rPr lang="en-US" sz="1300" dirty="0">
                <a:solidFill>
                  <a:prstClr val="black"/>
                </a:solidFill>
              </a:rPr>
              <a:t> je </a:t>
            </a:r>
            <a:r>
              <a:rPr lang="en-US" sz="1300" dirty="0" err="1">
                <a:solidFill>
                  <a:prstClr val="black"/>
                </a:solidFill>
              </a:rPr>
              <a:t>obostrano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uzemljen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i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sr-Latn-ME" sz="1300" dirty="0" smtClean="0">
                <a:solidFill>
                  <a:prstClr val="black"/>
                </a:solidFill>
              </a:rPr>
              <a:t>na </a:t>
            </a:r>
            <a:r>
              <a:rPr lang="en-US" sz="1300" dirty="0" smtClean="0">
                <a:solidFill>
                  <a:prstClr val="black"/>
                </a:solidFill>
              </a:rPr>
              <a:t>DV 110kV</a:t>
            </a:r>
            <a:r>
              <a:rPr lang="sr-Latn-ME" sz="1300" dirty="0" smtClean="0">
                <a:solidFill>
                  <a:prstClr val="black"/>
                </a:solidFill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</a:rPr>
              <a:t>Danilovgrad</a:t>
            </a:r>
            <a:r>
              <a:rPr lang="en-US" sz="1300" dirty="0" smtClean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i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</a:rPr>
              <a:t>otvorena</a:t>
            </a:r>
            <a:r>
              <a:rPr lang="sr-Latn-ME" sz="1300" dirty="0">
                <a:solidFill>
                  <a:prstClr val="black"/>
                </a:solidFill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</a:rPr>
              <a:t>doz</a:t>
            </a:r>
            <a:r>
              <a:rPr lang="sr-Latn-ME" sz="1300" dirty="0" smtClean="0">
                <a:solidFill>
                  <a:prstClr val="black"/>
                </a:solidFill>
              </a:rPr>
              <a:t>.</a:t>
            </a:r>
            <a:r>
              <a:rPr lang="en-US" sz="1300" dirty="0" smtClean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za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</a:rPr>
              <a:t>radove</a:t>
            </a:r>
            <a:r>
              <a:rPr lang="en-US" sz="1300" dirty="0" smtClean="0">
                <a:solidFill>
                  <a:prstClr val="black"/>
                </a:solidFill>
              </a:rPr>
              <a:t>.</a:t>
            </a:r>
            <a:r>
              <a:rPr lang="sr-Latn-ME" sz="1300" dirty="0" smtClean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007E4F"/>
              </a:buClr>
            </a:pPr>
            <a:r>
              <a:rPr lang="sr-Latn-ME" sz="1300" dirty="0" smtClean="0">
                <a:solidFill>
                  <a:prstClr val="black"/>
                </a:solidFill>
              </a:rPr>
              <a:t>U</a:t>
            </a:r>
            <a:r>
              <a:rPr lang="en-US" sz="1300" dirty="0" smtClean="0">
                <a:solidFill>
                  <a:prstClr val="black"/>
                </a:solidFill>
              </a:rPr>
              <a:t> 18:56h</a:t>
            </a:r>
            <a:r>
              <a:rPr lang="sr-Latn-ME" sz="1300" dirty="0" smtClean="0">
                <a:solidFill>
                  <a:prstClr val="black"/>
                </a:solidFill>
              </a:rPr>
              <a:t> </a:t>
            </a:r>
            <a:r>
              <a:rPr lang="en-US" sz="1300" dirty="0" smtClean="0">
                <a:solidFill>
                  <a:prstClr val="black"/>
                </a:solidFill>
              </a:rPr>
              <a:t>DV </a:t>
            </a:r>
            <a:r>
              <a:rPr lang="en-US" sz="1300" dirty="0">
                <a:solidFill>
                  <a:prstClr val="black"/>
                </a:solidFill>
              </a:rPr>
              <a:t>110kV Podgorica2 - KAP2  je </a:t>
            </a:r>
            <a:r>
              <a:rPr lang="en-US" sz="1300" dirty="0" err="1" smtClean="0">
                <a:solidFill>
                  <a:prstClr val="black"/>
                </a:solidFill>
              </a:rPr>
              <a:t>uključen</a:t>
            </a:r>
            <a:r>
              <a:rPr lang="en-US" sz="1300" dirty="0" smtClean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i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sa</a:t>
            </a:r>
            <a:r>
              <a:rPr lang="en-US" sz="1300" dirty="0">
                <a:solidFill>
                  <a:prstClr val="black"/>
                </a:solidFill>
              </a:rPr>
              <a:t> tom </a:t>
            </a:r>
            <a:r>
              <a:rPr lang="en-US" sz="1300" dirty="0" err="1">
                <a:solidFill>
                  <a:prstClr val="black"/>
                </a:solidFill>
              </a:rPr>
              <a:t>uklopnom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šemom</a:t>
            </a:r>
            <a:r>
              <a:rPr lang="en-US" sz="1300" dirty="0">
                <a:solidFill>
                  <a:prstClr val="black"/>
                </a:solidFill>
              </a:rPr>
              <a:t> je </a:t>
            </a:r>
            <a:r>
              <a:rPr lang="en-US" sz="1300" dirty="0" err="1">
                <a:solidFill>
                  <a:prstClr val="black"/>
                </a:solidFill>
              </a:rPr>
              <a:t>predata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</a:rPr>
              <a:t>smjena</a:t>
            </a:r>
            <a:r>
              <a:rPr lang="sr-Latn-ME" sz="1300" dirty="0" smtClean="0">
                <a:solidFill>
                  <a:prstClr val="black"/>
                </a:solidFill>
              </a:rPr>
              <a:t>.</a:t>
            </a:r>
            <a:endParaRPr lang="en-US" sz="13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007E4F"/>
              </a:buClr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6" b="886"/>
          <a:stretch/>
        </p:blipFill>
        <p:spPr>
          <a:xfrm>
            <a:off x="0" y="0"/>
            <a:ext cx="9144000" cy="4172989"/>
          </a:xfrm>
        </p:spPr>
      </p:pic>
      <p:sp>
        <p:nvSpPr>
          <p:cNvPr id="7" name="Explosion 1 6"/>
          <p:cNvSpPr/>
          <p:nvPr/>
        </p:nvSpPr>
        <p:spPr>
          <a:xfrm>
            <a:off x="872837" y="182048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5705302" y="1720734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2047702" y="2637905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1792778" y="2637905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7486997" y="331400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5275811" y="2099194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5976850" y="223196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1925781" y="281385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3253046" y="2855422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3419301" y="2855422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4062151" y="272241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5962997" y="3305694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1 20"/>
          <p:cNvSpPr/>
          <p:nvPr/>
        </p:nvSpPr>
        <p:spPr>
          <a:xfrm>
            <a:off x="6229004" y="331400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7220990" y="331400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1 22"/>
          <p:cNvSpPr/>
          <p:nvPr/>
        </p:nvSpPr>
        <p:spPr>
          <a:xfrm>
            <a:off x="7262552" y="3488578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 1 23"/>
          <p:cNvSpPr/>
          <p:nvPr/>
        </p:nvSpPr>
        <p:spPr>
          <a:xfrm>
            <a:off x="7500852" y="350173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1 24"/>
          <p:cNvSpPr/>
          <p:nvPr/>
        </p:nvSpPr>
        <p:spPr>
          <a:xfrm>
            <a:off x="5990707" y="348164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1 25"/>
          <p:cNvSpPr/>
          <p:nvPr/>
        </p:nvSpPr>
        <p:spPr>
          <a:xfrm>
            <a:off x="6220690" y="3471952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 1 27"/>
          <p:cNvSpPr/>
          <p:nvPr/>
        </p:nvSpPr>
        <p:spPr>
          <a:xfrm>
            <a:off x="5896495" y="162617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>
            <a:off x="6062751" y="162617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1 29"/>
          <p:cNvSpPr/>
          <p:nvPr/>
        </p:nvSpPr>
        <p:spPr>
          <a:xfrm>
            <a:off x="5067995" y="298910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6575369" y="158045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1 31"/>
          <p:cNvSpPr/>
          <p:nvPr/>
        </p:nvSpPr>
        <p:spPr>
          <a:xfrm>
            <a:off x="5705302" y="1872960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1 32"/>
          <p:cNvSpPr/>
          <p:nvPr/>
        </p:nvSpPr>
        <p:spPr>
          <a:xfrm>
            <a:off x="6029498" y="1867940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 1 33"/>
          <p:cNvSpPr/>
          <p:nvPr/>
        </p:nvSpPr>
        <p:spPr>
          <a:xfrm>
            <a:off x="5705302" y="2096885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6000580" y="2101638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 1 35"/>
          <p:cNvSpPr/>
          <p:nvPr/>
        </p:nvSpPr>
        <p:spPr>
          <a:xfrm>
            <a:off x="5763492" y="2243916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 1 36"/>
          <p:cNvSpPr/>
          <p:nvPr/>
        </p:nvSpPr>
        <p:spPr>
          <a:xfrm>
            <a:off x="5382492" y="227768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5529348" y="2289636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6190208" y="2295928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6336778" y="2040774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xplosion 1 40"/>
          <p:cNvSpPr/>
          <p:nvPr/>
        </p:nvSpPr>
        <p:spPr>
          <a:xfrm>
            <a:off x="5275811" y="2001520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xplosion 1 41"/>
          <p:cNvSpPr/>
          <p:nvPr/>
        </p:nvSpPr>
        <p:spPr>
          <a:xfrm>
            <a:off x="5286203" y="1897266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xplosion 1 42"/>
          <p:cNvSpPr/>
          <p:nvPr/>
        </p:nvSpPr>
        <p:spPr>
          <a:xfrm>
            <a:off x="3846598" y="2598941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xplosion 1 43"/>
          <p:cNvSpPr/>
          <p:nvPr/>
        </p:nvSpPr>
        <p:spPr>
          <a:xfrm>
            <a:off x="3968519" y="2602867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xplosion 1 44"/>
          <p:cNvSpPr/>
          <p:nvPr/>
        </p:nvSpPr>
        <p:spPr>
          <a:xfrm>
            <a:off x="8403527" y="253190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xplosion 1 45"/>
          <p:cNvSpPr/>
          <p:nvPr/>
        </p:nvSpPr>
        <p:spPr>
          <a:xfrm>
            <a:off x="7486996" y="3240924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xplosion 1 46"/>
          <p:cNvSpPr/>
          <p:nvPr/>
        </p:nvSpPr>
        <p:spPr>
          <a:xfrm>
            <a:off x="1098896" y="2429510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xplosion 1 47"/>
          <p:cNvSpPr/>
          <p:nvPr/>
        </p:nvSpPr>
        <p:spPr>
          <a:xfrm>
            <a:off x="1098896" y="2526665"/>
            <a:ext cx="133003" cy="9144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1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1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5" grpId="0" build="allAtOnce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Pogonski događaj od 09.01.2019 u TS Mojkovac</a:t>
            </a:r>
            <a:endParaRPr lang="sr-Latn-C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imao karakteristike opasnosti od požara u komandnoj zgradi, na sopstvenoj potrošnji koji je blagovremeno spriječen.</a:t>
            </a:r>
            <a:endParaRPr lang="sr-Latn-C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 Rukovalac poučen ranijim  događajima koji su se dešavli u navedenom objektu, je dojavio da je primjetivši neobično stanje i miris dima na elementima sopstvene potrošnje odmah izvršio pregled. </a:t>
            </a:r>
            <a:endParaRPr lang="sr-Latn-C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Registrujući pad napona na soptvenoj potrošnji i  nesvakidašnje zujanje u modulima mikroproceske zaštite, izazvano najvjerovatnije naglim povećanjem struje, odlučio je da isključi pojedinačno izvode jer osigurači nisu reagovali. Isključivši spoljnu rasvjetu 110kV neutralisan je kvar tj. normalizovan napon. </a:t>
            </a:r>
            <a:endParaRPr lang="sr-Latn-C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Iz svega se može zaključiti da je rukovalac komande savjesno reagovao i preventivno locirao i izolovao kvar čime je objekat sačuvan od većih oštećenja.</a:t>
            </a:r>
            <a:endParaRPr lang="sr-Latn-C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Slučaj koji dovodi u pitanje da li je moguće prepustiti postrojenje automatskom radu u svim objektima, navodi nas na iste preporuke kao i u prethodnom događaju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Analiza uticaja na pouzdanost napajanja događaja koja su proizvela rizik od požara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5"/>
            <a:ext cx="7886700" cy="4698303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Latn-CS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rilikom većih havarija i vremenskih nepogoda dola</a:t>
            </a:r>
            <a:r>
              <a:rPr lang="sr-Latn-CS" dirty="0" smtClean="0">
                <a:solidFill>
                  <a:schemeClr val="bg1"/>
                </a:solidFill>
              </a:rPr>
              <a:t>zi</a:t>
            </a:r>
            <a:r>
              <a:rPr lang="en-US" dirty="0" smtClean="0">
                <a:solidFill>
                  <a:schemeClr val="bg1"/>
                </a:solidFill>
              </a:rPr>
              <a:t> do smanjenja </a:t>
            </a:r>
            <a:r>
              <a:rPr lang="sr-Latn-CS" dirty="0" smtClean="0">
                <a:solidFill>
                  <a:schemeClr val="bg1"/>
                </a:solidFill>
              </a:rPr>
              <a:t>pouzdanosti </a:t>
            </a:r>
            <a:r>
              <a:rPr lang="en-US" dirty="0" smtClean="0">
                <a:solidFill>
                  <a:schemeClr val="bg1"/>
                </a:solidFill>
              </a:rPr>
              <a:t>napajanje djel</a:t>
            </a:r>
            <a:r>
              <a:rPr lang="sr-Latn-CS" dirty="0" smtClean="0">
                <a:solidFill>
                  <a:schemeClr val="bg1"/>
                </a:solidFill>
              </a:rPr>
              <a:t>ova EES.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Latn-CS" dirty="0" smtClean="0">
                <a:solidFill>
                  <a:schemeClr val="bg1"/>
                </a:solidFill>
              </a:rPr>
              <a:t>Broj ispada - </a:t>
            </a:r>
            <a:r>
              <a:rPr lang="sr-Latn-CS" dirty="0" smtClean="0">
                <a:solidFill>
                  <a:srgbClr val="00B0F0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elementa</a:t>
            </a:r>
            <a:r>
              <a:rPr lang="sr-Latn-CS" dirty="0" smtClean="0">
                <a:solidFill>
                  <a:schemeClr val="bg1"/>
                </a:solidFill>
              </a:rPr>
              <a:t> u sistemu u vremenu – </a:t>
            </a:r>
            <a:r>
              <a:rPr lang="sr-Latn-CS" dirty="0" smtClean="0">
                <a:solidFill>
                  <a:srgbClr val="00B0F0"/>
                </a:solidFill>
              </a:rPr>
              <a:t>t</a:t>
            </a:r>
            <a:r>
              <a:rPr lang="sr-Latn-CS" dirty="0" smtClean="0">
                <a:solidFill>
                  <a:schemeClr val="bg1"/>
                </a:solidFill>
              </a:rPr>
              <a:t> od ukupnog broja tih elemenata - </a:t>
            </a:r>
            <a:r>
              <a:rPr lang="sr-Latn-CS" dirty="0" smtClean="0">
                <a:solidFill>
                  <a:srgbClr val="00B0F0"/>
                </a:solidFill>
              </a:rPr>
              <a:t>N</a:t>
            </a:r>
            <a:r>
              <a:rPr lang="sr-Latn-CS" dirty="0" smtClean="0">
                <a:solidFill>
                  <a:schemeClr val="bg1"/>
                </a:solidFill>
              </a:rPr>
              <a:t> predstavlja njegovu učestanost kvarova </a:t>
            </a:r>
            <a:r>
              <a:rPr lang="el-GR" dirty="0" smtClean="0">
                <a:solidFill>
                  <a:srgbClr val="00B0F0"/>
                </a:solidFill>
              </a:rPr>
              <a:t>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sr-Latn-CS" dirty="0" smtClean="0">
                <a:solidFill>
                  <a:schemeClr val="bg1"/>
                </a:solidFill>
              </a:rPr>
              <a:t>(obrnuto proporcijonalnu pouzdanosti) , to jest </a:t>
            </a:r>
            <a:r>
              <a:rPr lang="sr-Latn-CS" dirty="0" smtClean="0">
                <a:solidFill>
                  <a:schemeClr val="bg1"/>
                </a:solidFill>
              </a:rPr>
              <a:t>: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sr-Latn-CS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Od tri analizirana, pogonski  događaj od 09.01.2019 u TS Mojkovacna nije naru</a:t>
            </a:r>
            <a:r>
              <a:rPr lang="sr-Latn-CS" dirty="0" smtClean="0">
                <a:solidFill>
                  <a:schemeClr val="bg1"/>
                </a:solidFill>
              </a:rPr>
              <a:t>šio pouzdanost sistema. Pravovremenom reakcijom je izolovan kvara koji u startu nije narušio pouzdanost.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sr-Latn-CS" dirty="0" smtClean="0">
                <a:solidFill>
                  <a:schemeClr val="bg1"/>
                </a:solidFill>
              </a:rPr>
              <a:t>ogonski</a:t>
            </a:r>
            <a:r>
              <a:rPr lang="en-US" dirty="0" smtClean="0">
                <a:solidFill>
                  <a:schemeClr val="bg1"/>
                </a:solidFill>
              </a:rPr>
              <a:t> događaj</a:t>
            </a:r>
            <a:r>
              <a:rPr lang="sr-Latn-C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15/16.06.2018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 u TS Podgorica 2</a:t>
            </a:r>
            <a:r>
              <a:rPr lang="sr-Latn-CS" dirty="0" smtClean="0">
                <a:solidFill>
                  <a:schemeClr val="bg1"/>
                </a:solidFill>
              </a:rPr>
              <a:t> i </a:t>
            </a:r>
            <a:r>
              <a:rPr lang="en-US" dirty="0" smtClean="0">
                <a:solidFill>
                  <a:schemeClr val="bg1"/>
                </a:solidFill>
              </a:rPr>
              <a:t>prekid napajanja TS Podgorica 4 110/10kV i Aluminijskog kombinata od 02:16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 do 02:28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sr-Latn-CS" dirty="0" smtClean="0">
                <a:solidFill>
                  <a:schemeClr val="bg1"/>
                </a:solidFill>
              </a:rPr>
              <a:t> je</a:t>
            </a:r>
            <a:r>
              <a:rPr lang="en-US" dirty="0" smtClean="0">
                <a:solidFill>
                  <a:schemeClr val="bg1"/>
                </a:solidFill>
              </a:rPr>
              <a:t> brzog prevazi</a:t>
            </a:r>
            <a:r>
              <a:rPr lang="sr-Latn-CS" dirty="0" smtClean="0">
                <a:solidFill>
                  <a:schemeClr val="bg1"/>
                </a:solidFill>
              </a:rPr>
              <a:t>iđen</a:t>
            </a:r>
            <a:r>
              <a:rPr lang="en-US" dirty="0" smtClean="0">
                <a:solidFill>
                  <a:schemeClr val="bg1"/>
                </a:solidFill>
              </a:rPr>
              <a:t> kvar</a:t>
            </a:r>
            <a:r>
              <a:rPr lang="sr-Latn-CS" dirty="0" smtClean="0">
                <a:solidFill>
                  <a:schemeClr val="bg1"/>
                </a:solidFill>
              </a:rPr>
              <a:t>. To </a:t>
            </a:r>
            <a:r>
              <a:rPr lang="en-US" dirty="0" smtClean="0">
                <a:solidFill>
                  <a:schemeClr val="bg1"/>
                </a:solidFill>
              </a:rPr>
              <a:t>je omogućena duplim sistemom sabirnica i pomoćnim sistemom</a:t>
            </a:r>
            <a:r>
              <a:rPr lang="sr-Latn-CS" dirty="0" smtClean="0">
                <a:solidFill>
                  <a:schemeClr val="bg1"/>
                </a:solidFill>
              </a:rPr>
              <a:t> koji su </a:t>
            </a:r>
            <a:r>
              <a:rPr lang="en-US" dirty="0" smtClean="0">
                <a:solidFill>
                  <a:schemeClr val="bg1"/>
                </a:solidFill>
              </a:rPr>
              <a:t>iskorišten</a:t>
            </a:r>
            <a:r>
              <a:rPr lang="sr-Latn-CS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da se premosti oštećenje u prihvatljivom intervalu</a:t>
            </a:r>
            <a:r>
              <a:rPr lang="sr-Latn-CS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Latn-CS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ogonskih događaj </a:t>
            </a:r>
            <a:r>
              <a:rPr lang="sr-Latn-C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24.09.2018 u TS Podgorica1 svakako </a:t>
            </a:r>
            <a:r>
              <a:rPr lang="sr-Latn-CS" dirty="0" smtClean="0">
                <a:solidFill>
                  <a:schemeClr val="bg1"/>
                </a:solidFill>
              </a:rPr>
              <a:t>je imao </a:t>
            </a:r>
            <a:r>
              <a:rPr lang="en-US" dirty="0" smtClean="0">
                <a:solidFill>
                  <a:schemeClr val="bg1"/>
                </a:solidFill>
              </a:rPr>
              <a:t>veću opasnost u poređenju sa druga dva</a:t>
            </a:r>
            <a:r>
              <a:rPr lang="sr-Latn-CS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Prekidi napajanja u sljedeća područja su bila u ovim intervalima: TS Danilovgrad od 14:56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 do 14:59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.; KAP od 15:00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 do 15:05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; TS Podgorica3 od 15:07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 do 15:13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; TS Podgorica5 od 15:07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 do 15:16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; TS Mrke i TS Uvač od 16:17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 do 17:47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; T4 110/35kV u TS Podgorica1  od 16:17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 do 17:42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. T5 110/35kV u TS Podgorica1 od 14:56</a:t>
            </a:r>
            <a:r>
              <a:rPr lang="en-US" baseline="30000" dirty="0" smtClean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 do ispitivanja je ostao isključen zbog </a:t>
            </a:r>
            <a:r>
              <a:rPr lang="en-US" dirty="0" err="1" smtClean="0">
                <a:solidFill>
                  <a:schemeClr val="bg1"/>
                </a:solidFill>
              </a:rPr>
              <a:t>djelovanja</a:t>
            </a:r>
            <a:r>
              <a:rPr lang="en-US" dirty="0" smtClean="0">
                <a:solidFill>
                  <a:schemeClr val="bg1"/>
                </a:solidFill>
              </a:rPr>
              <a:t> d</a:t>
            </a:r>
            <a:r>
              <a:rPr lang="sr-Latn-ME" dirty="0" smtClean="0">
                <a:solidFill>
                  <a:schemeClr val="bg1"/>
                </a:solidFill>
              </a:rPr>
              <a:t>iferencijal</a:t>
            </a:r>
            <a:r>
              <a:rPr lang="en-US" dirty="0" smtClean="0">
                <a:solidFill>
                  <a:schemeClr val="bg1"/>
                </a:solidFill>
              </a:rPr>
              <a:t>ne zaštite na prekidaču SPPSS preko koga je napajan, pa je javljeno 35kV operaterima distributivnog sistema da se potrošač</a:t>
            </a:r>
            <a:r>
              <a:rPr lang="sr-Latn-CS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sa tog područja napoje iz drugih izvoda distributivne mreže</a:t>
            </a:r>
            <a:r>
              <a:rPr lang="sr-Latn-CS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Konstatovano je da </a:t>
            </a:r>
            <a:r>
              <a:rPr lang="sr-Latn-CS" dirty="0" smtClean="0">
                <a:solidFill>
                  <a:schemeClr val="bg1"/>
                </a:solidFill>
              </a:rPr>
              <a:t>su </a:t>
            </a:r>
            <a:r>
              <a:rPr lang="en-US" dirty="0" smtClean="0">
                <a:solidFill>
                  <a:schemeClr val="bg1"/>
                </a:solidFill>
              </a:rPr>
              <a:t>operateri i pored otežanih uslova komunikacije sa rukovaocima i nadzora EES-a u TS Podgorica1 koordinisanim radom</a:t>
            </a:r>
            <a:r>
              <a:rPr lang="sr-Latn-CS" dirty="0" smtClean="0">
                <a:solidFill>
                  <a:schemeClr val="bg1"/>
                </a:solidFill>
              </a:rPr>
              <a:t> sa rukovaocima postrojenja</a:t>
            </a:r>
            <a:r>
              <a:rPr lang="en-US" dirty="0" smtClean="0">
                <a:solidFill>
                  <a:schemeClr val="bg1"/>
                </a:solidFill>
              </a:rPr>
              <a:t> uspjeli da spriječe duže prekide napajanja pojedinih područja</a:t>
            </a:r>
            <a:r>
              <a:rPr lang="sr-Latn-CS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>. </a:t>
            </a:r>
            <a:endParaRPr lang="sr-Latn-CS" dirty="0" smtClean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73483" y="2231968"/>
                <a:ext cx="949619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ME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r-Latn-ME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sr-Latn-ME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ME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83" y="2231968"/>
                <a:ext cx="949619" cy="4743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Preventivne mjere na smanjenju rizika od požara u objektima EES.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Latn-CS" dirty="0" smtClean="0">
                <a:solidFill>
                  <a:schemeClr val="bg1"/>
                </a:solidFill>
              </a:rPr>
              <a:t>Danas se t</a:t>
            </a:r>
            <a:r>
              <a:rPr lang="en-US" dirty="0" smtClean="0">
                <a:solidFill>
                  <a:schemeClr val="bg1"/>
                </a:solidFill>
              </a:rPr>
              <a:t>eži što većoj automatizaciji rukovanja VNO, monitoring</a:t>
            </a:r>
            <a:r>
              <a:rPr lang="sr-Latn-CS" dirty="0" smtClean="0">
                <a:solidFill>
                  <a:schemeClr val="bg1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 i detekciji svih poremećaja na elementima VNO. Sa novim automatizovanim </a:t>
            </a:r>
            <a:r>
              <a:rPr lang="sr-Latn-CS" dirty="0" smtClean="0">
                <a:solidFill>
                  <a:schemeClr val="bg1"/>
                </a:solidFill>
              </a:rPr>
              <a:t>on-line </a:t>
            </a:r>
            <a:r>
              <a:rPr lang="en-US" dirty="0" smtClean="0">
                <a:solidFill>
                  <a:schemeClr val="bg1"/>
                </a:solidFill>
              </a:rPr>
              <a:t>rješenjima u veliko se smanjuje i mogućnost pojave požara u postrojenju.</a:t>
            </a:r>
            <a:endParaRPr lang="sr-Latn-C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Kako s</a:t>
            </a:r>
            <a:r>
              <a:rPr lang="sr-Latn-CS" dirty="0" smtClean="0">
                <a:solidFill>
                  <a:schemeClr val="bg1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 nepredviđene situacije , poput požara, izazvan</a:t>
            </a:r>
            <a:r>
              <a:rPr lang="sr-Latn-CS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velikim pražnjenjima ili spletom okolnosti i u objektima sa </a:t>
            </a:r>
            <a:r>
              <a:rPr lang="en-US" dirty="0" err="1" smtClean="0">
                <a:solidFill>
                  <a:schemeClr val="bg1"/>
                </a:solidFill>
              </a:rPr>
              <a:t>najvećom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dijagnos</a:t>
            </a:r>
            <a:r>
              <a:rPr lang="sr-Latn-CS" dirty="0" smtClean="0">
                <a:solidFill>
                  <a:schemeClr val="bg1"/>
                </a:solidFill>
              </a:rPr>
              <a:t>t</a:t>
            </a:r>
            <a:r>
              <a:rPr lang="en-US" dirty="0" err="1" smtClean="0">
                <a:solidFill>
                  <a:schemeClr val="bg1"/>
                </a:solidFill>
              </a:rPr>
              <a:t>ikom</a:t>
            </a:r>
            <a:r>
              <a:rPr lang="en-US" dirty="0" smtClean="0">
                <a:solidFill>
                  <a:schemeClr val="bg1"/>
                </a:solidFill>
              </a:rPr>
              <a:t>, tako se u tim objektima teži konceptu brze i automatizovane reakcije protivpožarne zaštite. Oni se zasnivaju na izolovanju kiseonika ili prekomjerne toplote koji generišu vatru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. Savremena GIS postrojenja su jedan od tih novih rješenja. Postrojenja pod zemljom ili u </a:t>
            </a:r>
            <a:r>
              <a:rPr lang="sr-Latn-CS" dirty="0" smtClean="0">
                <a:solidFill>
                  <a:schemeClr val="bg1"/>
                </a:solidFill>
              </a:rPr>
              <a:t>metropolama</a:t>
            </a:r>
            <a:r>
              <a:rPr lang="en-US" dirty="0" smtClean="0">
                <a:solidFill>
                  <a:schemeClr val="bg1"/>
                </a:solidFill>
              </a:rPr>
              <a:t>, štite se takođe azotom, inertnim gasom u oklopljenom transformatorima ili ispuštanjem pjene koja izoluje vatru od kiseonika. </a:t>
            </a:r>
            <a:endParaRPr lang="sr-Latn-C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 otvorenim postrojenjima i spoljni uticaj atmosferskih pražnjenja i vjetra može naprviti požar</a:t>
            </a:r>
            <a:r>
              <a:rPr lang="sr-Latn-CS" dirty="0" smtClean="0">
                <a:solidFill>
                  <a:schemeClr val="bg1"/>
                </a:solidFill>
              </a:rPr>
              <a:t>,ali i na</a:t>
            </a:r>
            <a:r>
              <a:rPr lang="en-US" dirty="0" smtClean="0">
                <a:solidFill>
                  <a:schemeClr val="bg1"/>
                </a:solidFill>
              </a:rPr>
              <a:t> ovom planu </a:t>
            </a:r>
            <a:r>
              <a:rPr lang="sr-Latn-CS" dirty="0" smtClean="0">
                <a:solidFill>
                  <a:schemeClr val="bg1"/>
                </a:solidFill>
              </a:rPr>
              <a:t>odbrane postrojenja </a:t>
            </a:r>
            <a:r>
              <a:rPr lang="en-US" dirty="0" smtClean="0">
                <a:solidFill>
                  <a:schemeClr val="bg1"/>
                </a:solidFill>
              </a:rPr>
              <a:t>napravljeno je puno modernizacije</a:t>
            </a:r>
            <a:r>
              <a:rPr lang="sr-Latn-CS" dirty="0" smtClean="0">
                <a:solidFill>
                  <a:schemeClr val="bg1"/>
                </a:solidFill>
              </a:rPr>
              <a:t>. J</a:t>
            </a:r>
            <a:r>
              <a:rPr lang="en-US" dirty="0" smtClean="0">
                <a:solidFill>
                  <a:schemeClr val="bg1"/>
                </a:solidFill>
              </a:rPr>
              <a:t>edno od najprimjenjivijih rješenja je hidrantska instalacija koja je u nekim objektima postavljena na obodima objekta ili važnijih elemenata postrojenj</a:t>
            </a:r>
            <a:r>
              <a:rPr lang="sr-Latn-CS" dirty="0" smtClean="0">
                <a:solidFill>
                  <a:schemeClr val="bg1"/>
                </a:solidFill>
              </a:rPr>
              <a:t>a.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sr-Latn-CS" dirty="0" smtClean="0">
                <a:solidFill>
                  <a:schemeClr val="bg1"/>
                </a:solidFill>
              </a:rPr>
              <a:t>Primarno navedeno </a:t>
            </a:r>
            <a:r>
              <a:rPr lang="en-US" dirty="0" smtClean="0">
                <a:solidFill>
                  <a:schemeClr val="bg1"/>
                </a:solidFill>
              </a:rPr>
              <a:t>u svim eneretskim objekatima rukovaoci i svo osoblje koje radi u njemu</a:t>
            </a:r>
            <a:r>
              <a:rPr lang="sr-Latn-CS" dirty="0" smtClean="0">
                <a:solidFill>
                  <a:schemeClr val="bg1"/>
                </a:solidFill>
              </a:rPr>
              <a:t> je</a:t>
            </a:r>
            <a:r>
              <a:rPr lang="en-US" dirty="0" smtClean="0">
                <a:solidFill>
                  <a:schemeClr val="bg1"/>
                </a:solidFill>
              </a:rPr>
              <a:t> osposobljeno da reaguje u slučaju opasnosti od požara. Da primijeni sva konvencionalna sredstva da obavijesti nadležne vatrogasce i operatore prenosnog sistema i da </a:t>
            </a:r>
            <a:r>
              <a:rPr lang="sr-Latn-CS" dirty="0" smtClean="0">
                <a:solidFill>
                  <a:schemeClr val="bg1"/>
                </a:solidFill>
              </a:rPr>
              <a:t>se </a:t>
            </a:r>
            <a:r>
              <a:rPr lang="en-US" dirty="0" smtClean="0">
                <a:solidFill>
                  <a:schemeClr val="bg1"/>
                </a:solidFill>
              </a:rPr>
              <a:t>u koordinaciji sa njima </a:t>
            </a:r>
            <a:r>
              <a:rPr lang="sr-Latn-CS" dirty="0" smtClean="0">
                <a:solidFill>
                  <a:schemeClr val="bg1"/>
                </a:solidFill>
              </a:rPr>
              <a:t>zauzmu na gašenje požara </a:t>
            </a:r>
            <a:r>
              <a:rPr lang="en-US" dirty="0" smtClean="0">
                <a:solidFill>
                  <a:schemeClr val="bg1"/>
                </a:solidFill>
              </a:rPr>
              <a:t>u bezbjednim uslovima od visokog napona</a:t>
            </a:r>
            <a:r>
              <a:rPr lang="sr-Latn-CS" dirty="0" smtClean="0">
                <a:solidFill>
                  <a:schemeClr val="bg1"/>
                </a:solidFill>
              </a:rPr>
              <a:t>.</a:t>
            </a:r>
            <a:endParaRPr lang="sr-Latn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5288</TotalTime>
  <Words>1973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Courier New</vt:lpstr>
      <vt:lpstr>Times New Roman</vt:lpstr>
      <vt:lpstr>Thème Office</vt:lpstr>
      <vt:lpstr>Analiza događaja koji su mogli proizvesti velike štete u postrojenju, a spriječene su operativnim radom i preporuka za njihovo otklanjanje i preventivno djelovanje </vt:lpstr>
      <vt:lpstr>Uvod </vt:lpstr>
      <vt:lpstr>Podjela po mjestu nastanka kvara koji može da generiše požar</vt:lpstr>
      <vt:lpstr>Prvi operativni koraci u slučaju opasnosti </vt:lpstr>
      <vt:lpstr> Analiza tri skorija događaja u elektroprenosnim objektima sa akcentom na opasnost od požara: </vt:lpstr>
      <vt:lpstr>PowerPoint Presentation</vt:lpstr>
      <vt:lpstr>PowerPoint Presentation</vt:lpstr>
      <vt:lpstr>Analiza uticaja na pouzdanost napajanja događaja koja su proizvela rizik od požara</vt:lpstr>
      <vt:lpstr>Preventivne mjere na smanjenju rizika od požara u objektima EES.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Dispecer</cp:lastModifiedBy>
  <cp:revision>79</cp:revision>
  <dcterms:created xsi:type="dcterms:W3CDTF">2018-08-21T10:05:07Z</dcterms:created>
  <dcterms:modified xsi:type="dcterms:W3CDTF">2019-05-07T18:23:17Z</dcterms:modified>
</cp:coreProperties>
</file>