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73" r:id="rId11"/>
    <p:sldId id="269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5633"/>
            <a:ext cx="6858000" cy="852221"/>
          </a:xfrm>
        </p:spPr>
        <p:txBody>
          <a:bodyPr>
            <a:noAutofit/>
          </a:bodyPr>
          <a:lstStyle/>
          <a:p>
            <a:r>
              <a:rPr lang="en-US" sz="2800" b="1" dirty="0"/>
              <a:t>ODREĐIVANJE OPTIMALNIH LOKACIJA PMU UREĐAJA U PRENOSNOM SISTEMU CRNE GORE RADI DOBIJANJA POTPUNE TOPOLOŠKE OBSERVABILNOSTI METODOM BINARNOG PROGRAMIRANJA SA UVAŽAVANJEM TEŽIŠNIH FAKTORA U OBJEKTNOJ FUNKCIJI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915829"/>
            <a:ext cx="3759200" cy="538697"/>
          </a:xfrm>
        </p:spPr>
        <p:txBody>
          <a:bodyPr>
            <a:noAutofit/>
          </a:bodyPr>
          <a:lstStyle/>
          <a:p>
            <a:r>
              <a:rPr lang="en-NZ" sz="3200" dirty="0" smtClean="0"/>
              <a:t>Vladimir Be</a:t>
            </a:r>
            <a:r>
              <a:rPr lang="sr-Latn-RS" sz="3200" dirty="0" smtClean="0"/>
              <a:t>čejac</a:t>
            </a:r>
          </a:p>
          <a:p>
            <a:r>
              <a:rPr lang="sr-Latn-RS" sz="3200" dirty="0" smtClean="0"/>
              <a:t>Dušan Marinković</a:t>
            </a:r>
          </a:p>
          <a:p>
            <a:endParaRPr lang="en-NZ" sz="3200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4470400" y="3928529"/>
            <a:ext cx="3759200" cy="53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200" dirty="0" smtClean="0"/>
              <a:t>Jana Đokić</a:t>
            </a:r>
          </a:p>
          <a:p>
            <a:r>
              <a:rPr lang="sr-Latn-RS" sz="3200" dirty="0" smtClean="0"/>
              <a:t>Branko Šumonja</a:t>
            </a:r>
          </a:p>
          <a:p>
            <a:endParaRPr lang="en-N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9" y="6013533"/>
            <a:ext cx="1859742" cy="6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59865" y="1648917"/>
                <a:ext cx="5990639" cy="85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C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r-Cyrl-C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gen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uk</m:t>
                              </m:r>
                            </m:sub>
                          </m:sSub>
                        </m:den>
                      </m:f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C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gr</m:t>
                              </m:r>
                            </m:sub>
                          </m:sSub>
                        </m:den>
                      </m:f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C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r-Cyrl-C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tran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C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sr-Cyrl-CS">
                                  <a:solidFill>
                                    <a:schemeClr val="bg1"/>
                                  </a:solidFill>
                                </a:rPr>
                                <m:t>transuk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65" y="1648917"/>
                <a:ext cx="5990639" cy="856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06707" y="482556"/>
            <a:ext cx="55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TEŽINSKI FAKTOR U OBJEKTNOJ FUNKCIJI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865" y="2742187"/>
            <a:ext cx="563087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 trafostanice za elektroergetski sistem;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količina instalisane snage (transformatora) u trafostanici;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li trafostanica ima interkonektivne dalekovode;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radijalna trafostanica;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dalekovoda koji polaze iz trafostanice;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generatora koji su priključeni na trafostanicu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251"/>
            <a:ext cx="7886700" cy="74582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Rezu</a:t>
            </a:r>
            <a:r>
              <a:rPr lang="sr-Latn-RS" sz="3600" dirty="0" smtClean="0">
                <a:solidFill>
                  <a:schemeClr val="bg1"/>
                </a:solidFill>
              </a:rPr>
              <a:t>ltati proračuna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544985" y="4859162"/>
            <a:ext cx="438785" cy="189103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697895" y="4859162"/>
            <a:ext cx="847090" cy="14160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671225" y="5271277"/>
            <a:ext cx="26670" cy="10033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71225" y="4859162"/>
            <a:ext cx="873760" cy="4121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65360" y="5127767"/>
            <a:ext cx="335915" cy="6946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44985" y="4859162"/>
            <a:ext cx="577850" cy="4121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44985" y="4468637"/>
            <a:ext cx="353695" cy="3898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44985" y="4859162"/>
            <a:ext cx="100393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48920" y="4231147"/>
            <a:ext cx="228600" cy="6273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549555" y="3572652"/>
            <a:ext cx="228600" cy="65849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639600" y="2765567"/>
            <a:ext cx="909320" cy="8064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72800" y="2765567"/>
            <a:ext cx="1066800" cy="5778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573435" y="2823352"/>
            <a:ext cx="1974850" cy="7486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055785" y="2359167"/>
            <a:ext cx="1517650" cy="4635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08235" y="2190892"/>
            <a:ext cx="304800" cy="4286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08235" y="1613042"/>
            <a:ext cx="149225" cy="5778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57460" y="1613042"/>
            <a:ext cx="6508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47650" y="2531887"/>
            <a:ext cx="557530" cy="10388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05815" y="1614312"/>
            <a:ext cx="37465" cy="9175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809905" y="990107"/>
            <a:ext cx="334645" cy="6235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981865" y="663717"/>
            <a:ext cx="827405" cy="3263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5569240" y="609931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41860" y="67120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647095" y="62326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727865" y="582182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647095" y="5238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758095" y="510046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424085" y="57754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298865" y="5365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496090" y="482487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853595" y="444768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092355" y="5238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493675" y="480328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734975" y="419050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493675" y="353010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605310" y="27401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545495" y="278588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866680" y="257125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999270" y="23210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561880" y="21654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2714280" y="158827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3349280" y="156668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6055650" y="250966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6105815" y="158827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758470" y="95010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4942495" y="63069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Text Box 100"/>
          <p:cNvSpPr txBox="1"/>
          <p:nvPr/>
        </p:nvSpPr>
        <p:spPr>
          <a:xfrm>
            <a:off x="5538760" y="5835157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87"/>
          <p:cNvSpPr txBox="1"/>
          <p:nvPr/>
        </p:nvSpPr>
        <p:spPr>
          <a:xfrm>
            <a:off x="4404380" y="537987"/>
            <a:ext cx="459105" cy="3270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92"/>
          <p:cNvSpPr txBox="1"/>
          <p:nvPr/>
        </p:nvSpPr>
        <p:spPr>
          <a:xfrm>
            <a:off x="2584105" y="1233947"/>
            <a:ext cx="346710" cy="229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91"/>
          <p:cNvSpPr txBox="1"/>
          <p:nvPr/>
        </p:nvSpPr>
        <p:spPr>
          <a:xfrm>
            <a:off x="3513630" y="1482867"/>
            <a:ext cx="3448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96"/>
          <p:cNvSpPr txBox="1"/>
          <p:nvPr/>
        </p:nvSpPr>
        <p:spPr>
          <a:xfrm>
            <a:off x="5716330" y="3444633"/>
            <a:ext cx="429260" cy="35115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93"/>
          <p:cNvSpPr txBox="1"/>
          <p:nvPr/>
        </p:nvSpPr>
        <p:spPr>
          <a:xfrm>
            <a:off x="2702850" y="2668412"/>
            <a:ext cx="345440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57"/>
          <p:cNvSpPr txBox="1"/>
          <p:nvPr/>
        </p:nvSpPr>
        <p:spPr>
          <a:xfrm>
            <a:off x="2068195" y="1904738"/>
            <a:ext cx="373458" cy="32488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59"/>
          <p:cNvSpPr txBox="1"/>
          <p:nvPr/>
        </p:nvSpPr>
        <p:spPr>
          <a:xfrm>
            <a:off x="1571315" y="2418222"/>
            <a:ext cx="373536" cy="34734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90"/>
          <p:cNvSpPr txBox="1"/>
          <p:nvPr/>
        </p:nvSpPr>
        <p:spPr>
          <a:xfrm>
            <a:off x="6256830" y="1485407"/>
            <a:ext cx="350520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95"/>
          <p:cNvSpPr txBox="1"/>
          <p:nvPr/>
        </p:nvSpPr>
        <p:spPr>
          <a:xfrm>
            <a:off x="4526300" y="2282942"/>
            <a:ext cx="455565" cy="348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94"/>
          <p:cNvSpPr txBox="1"/>
          <p:nvPr/>
        </p:nvSpPr>
        <p:spPr>
          <a:xfrm>
            <a:off x="3408335" y="2902727"/>
            <a:ext cx="33972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113"/>
          <p:cNvSpPr txBox="1"/>
          <p:nvPr/>
        </p:nvSpPr>
        <p:spPr>
          <a:xfrm>
            <a:off x="2676180" y="480201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104"/>
          <p:cNvSpPr txBox="1"/>
          <p:nvPr/>
        </p:nvSpPr>
        <p:spPr>
          <a:xfrm>
            <a:off x="2271685" y="587833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97"/>
          <p:cNvSpPr txBox="1"/>
          <p:nvPr/>
        </p:nvSpPr>
        <p:spPr>
          <a:xfrm>
            <a:off x="5604800" y="4762007"/>
            <a:ext cx="33972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98"/>
          <p:cNvSpPr txBox="1"/>
          <p:nvPr/>
        </p:nvSpPr>
        <p:spPr>
          <a:xfrm>
            <a:off x="4757710" y="3999098"/>
            <a:ext cx="440055" cy="36741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5944930" y="4097797"/>
            <a:ext cx="33845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89"/>
          <p:cNvSpPr txBox="1"/>
          <p:nvPr/>
        </p:nvSpPr>
        <p:spPr>
          <a:xfrm>
            <a:off x="6230545" y="2429652"/>
            <a:ext cx="37655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88"/>
          <p:cNvSpPr txBox="1"/>
          <p:nvPr/>
        </p:nvSpPr>
        <p:spPr>
          <a:xfrm>
            <a:off x="5948990" y="633833"/>
            <a:ext cx="511770" cy="35291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05"/>
          <p:cNvSpPr txBox="1"/>
          <p:nvPr/>
        </p:nvSpPr>
        <p:spPr>
          <a:xfrm>
            <a:off x="1142020" y="546114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01"/>
          <p:cNvSpPr txBox="1"/>
          <p:nvPr/>
        </p:nvSpPr>
        <p:spPr>
          <a:xfrm>
            <a:off x="5200305" y="652476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06"/>
          <p:cNvSpPr txBox="1"/>
          <p:nvPr/>
        </p:nvSpPr>
        <p:spPr>
          <a:xfrm>
            <a:off x="3438815" y="494425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02"/>
          <p:cNvSpPr txBox="1"/>
          <p:nvPr/>
        </p:nvSpPr>
        <p:spPr>
          <a:xfrm>
            <a:off x="4833275" y="572911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03"/>
          <p:cNvSpPr txBox="1"/>
          <p:nvPr/>
        </p:nvSpPr>
        <p:spPr>
          <a:xfrm>
            <a:off x="3545495" y="632728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85"/>
          <p:cNvSpPr txBox="1"/>
          <p:nvPr/>
        </p:nvSpPr>
        <p:spPr>
          <a:xfrm>
            <a:off x="5197765" y="5238257"/>
            <a:ext cx="384175" cy="29146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99"/>
          <p:cNvSpPr txBox="1"/>
          <p:nvPr/>
        </p:nvSpPr>
        <p:spPr>
          <a:xfrm>
            <a:off x="4291620" y="453594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73"/>
          <p:cNvSpPr txBox="1"/>
          <p:nvPr/>
        </p:nvSpPr>
        <p:spPr>
          <a:xfrm>
            <a:off x="2067" y="680686"/>
            <a:ext cx="1103062" cy="523621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LEGENDA: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– Ulcinj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– Bar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– Virpazar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– Budva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– Tivat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– Kotor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 – Herceg Novi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– Cetinje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 – Podgorica 2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– KAP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– Podgorica 4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– Podgorica 5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 – Podgorica 3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 – Podgorica 1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 – 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– Peru</a:t>
            </a: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ćica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 – Nikšić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– Vilusi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 – Kičevo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– Brezna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 – VE Krnovo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– EVP Trebišnjica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 – Andrijevica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 – Berane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 – Ribarevina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296960" y="5449712"/>
            <a:ext cx="3736340" cy="13481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83770" y="6146942"/>
            <a:ext cx="647065" cy="603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0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10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Rectangle 10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kumimoji="0" lang="nb-NO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b-N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AutoShape 2"/>
          <p:cNvSpPr>
            <a:spLocks noChangeArrowheads="1"/>
          </p:cNvSpPr>
          <p:nvPr/>
        </p:nvSpPr>
        <p:spPr bwMode="auto">
          <a:xfrm>
            <a:off x="4651535" y="6477561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AutoShape 2"/>
          <p:cNvSpPr>
            <a:spLocks noChangeArrowheads="1"/>
          </p:cNvSpPr>
          <p:nvPr/>
        </p:nvSpPr>
        <p:spPr bwMode="auto">
          <a:xfrm>
            <a:off x="2177070" y="5610826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4238595" y="4621463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AutoShape 2"/>
          <p:cNvSpPr>
            <a:spLocks noChangeArrowheads="1"/>
          </p:cNvSpPr>
          <p:nvPr/>
        </p:nvSpPr>
        <p:spPr bwMode="auto">
          <a:xfrm>
            <a:off x="5239990" y="3389137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AutoShape 2"/>
          <p:cNvSpPr>
            <a:spLocks noChangeArrowheads="1"/>
          </p:cNvSpPr>
          <p:nvPr/>
        </p:nvSpPr>
        <p:spPr bwMode="auto">
          <a:xfrm>
            <a:off x="2700625" y="2284764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2492453" y="1454307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AutoShape 2"/>
          <p:cNvSpPr>
            <a:spLocks noChangeArrowheads="1"/>
          </p:cNvSpPr>
          <p:nvPr/>
        </p:nvSpPr>
        <p:spPr bwMode="auto">
          <a:xfrm>
            <a:off x="5463925" y="754097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653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251"/>
            <a:ext cx="7886700" cy="74582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Rezu</a:t>
            </a:r>
            <a:r>
              <a:rPr lang="sr-Latn-RS" sz="3600" dirty="0" smtClean="0">
                <a:solidFill>
                  <a:schemeClr val="bg1"/>
                </a:solidFill>
              </a:rPr>
              <a:t>ltati proračuna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544985" y="4859162"/>
            <a:ext cx="438785" cy="189103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697895" y="4859162"/>
            <a:ext cx="847090" cy="14160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671225" y="5271277"/>
            <a:ext cx="26670" cy="10033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71225" y="4859162"/>
            <a:ext cx="873760" cy="4121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65360" y="5127767"/>
            <a:ext cx="335915" cy="6946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44985" y="4859162"/>
            <a:ext cx="577850" cy="4121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44985" y="4468637"/>
            <a:ext cx="353695" cy="3898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44985" y="4859162"/>
            <a:ext cx="100393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48920" y="4231147"/>
            <a:ext cx="228600" cy="6273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549555" y="3572652"/>
            <a:ext cx="228600" cy="65849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639600" y="2765567"/>
            <a:ext cx="909320" cy="8064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72800" y="2765567"/>
            <a:ext cx="1066800" cy="5778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573435" y="2823352"/>
            <a:ext cx="1974850" cy="7486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055785" y="2359167"/>
            <a:ext cx="1517650" cy="4635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08235" y="2190892"/>
            <a:ext cx="304800" cy="4286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08235" y="1613042"/>
            <a:ext cx="149225" cy="5778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57460" y="1613042"/>
            <a:ext cx="6508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47650" y="2531887"/>
            <a:ext cx="557530" cy="10388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05815" y="1614312"/>
            <a:ext cx="37465" cy="9175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809905" y="990107"/>
            <a:ext cx="334645" cy="6235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981865" y="663717"/>
            <a:ext cx="827405" cy="3263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5569240" y="609931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41860" y="67120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647095" y="62326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727865" y="582182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647095" y="5238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758095" y="510046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424085" y="57754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298865" y="5365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496090" y="482487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853595" y="444768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092355" y="52388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493675" y="480328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734975" y="419050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493675" y="353010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605310" y="27401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545495" y="278588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866680" y="257125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999270" y="232106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561880" y="216549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2714280" y="158827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3349280" y="156668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6055650" y="250966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6105815" y="158827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758470" y="950102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4942495" y="630697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Text Box 100"/>
          <p:cNvSpPr txBox="1"/>
          <p:nvPr/>
        </p:nvSpPr>
        <p:spPr>
          <a:xfrm>
            <a:off x="5538760" y="5835157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87"/>
          <p:cNvSpPr txBox="1"/>
          <p:nvPr/>
        </p:nvSpPr>
        <p:spPr>
          <a:xfrm>
            <a:off x="4404380" y="537987"/>
            <a:ext cx="459105" cy="3270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92"/>
          <p:cNvSpPr txBox="1"/>
          <p:nvPr/>
        </p:nvSpPr>
        <p:spPr>
          <a:xfrm>
            <a:off x="2584105" y="1233947"/>
            <a:ext cx="346710" cy="229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91"/>
          <p:cNvSpPr txBox="1"/>
          <p:nvPr/>
        </p:nvSpPr>
        <p:spPr>
          <a:xfrm>
            <a:off x="3513630" y="1482867"/>
            <a:ext cx="3448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96"/>
          <p:cNvSpPr txBox="1"/>
          <p:nvPr/>
        </p:nvSpPr>
        <p:spPr>
          <a:xfrm>
            <a:off x="5716330" y="3444633"/>
            <a:ext cx="429260" cy="35115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93"/>
          <p:cNvSpPr txBox="1"/>
          <p:nvPr/>
        </p:nvSpPr>
        <p:spPr>
          <a:xfrm>
            <a:off x="2702850" y="2668412"/>
            <a:ext cx="345440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57"/>
          <p:cNvSpPr txBox="1"/>
          <p:nvPr/>
        </p:nvSpPr>
        <p:spPr>
          <a:xfrm>
            <a:off x="2068195" y="1904738"/>
            <a:ext cx="373458" cy="32488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59"/>
          <p:cNvSpPr txBox="1"/>
          <p:nvPr/>
        </p:nvSpPr>
        <p:spPr>
          <a:xfrm>
            <a:off x="1571315" y="2418222"/>
            <a:ext cx="373536" cy="34734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90"/>
          <p:cNvSpPr txBox="1"/>
          <p:nvPr/>
        </p:nvSpPr>
        <p:spPr>
          <a:xfrm>
            <a:off x="6256830" y="1485407"/>
            <a:ext cx="350520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95"/>
          <p:cNvSpPr txBox="1"/>
          <p:nvPr/>
        </p:nvSpPr>
        <p:spPr>
          <a:xfrm>
            <a:off x="4526300" y="2282942"/>
            <a:ext cx="455565" cy="348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94"/>
          <p:cNvSpPr txBox="1"/>
          <p:nvPr/>
        </p:nvSpPr>
        <p:spPr>
          <a:xfrm>
            <a:off x="3408335" y="2902727"/>
            <a:ext cx="33972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113"/>
          <p:cNvSpPr txBox="1"/>
          <p:nvPr/>
        </p:nvSpPr>
        <p:spPr>
          <a:xfrm>
            <a:off x="2676180" y="480201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104"/>
          <p:cNvSpPr txBox="1"/>
          <p:nvPr/>
        </p:nvSpPr>
        <p:spPr>
          <a:xfrm>
            <a:off x="2271685" y="587833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97"/>
          <p:cNvSpPr txBox="1"/>
          <p:nvPr/>
        </p:nvSpPr>
        <p:spPr>
          <a:xfrm>
            <a:off x="5604800" y="4762007"/>
            <a:ext cx="33972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98"/>
          <p:cNvSpPr txBox="1"/>
          <p:nvPr/>
        </p:nvSpPr>
        <p:spPr>
          <a:xfrm>
            <a:off x="4757710" y="3999098"/>
            <a:ext cx="440055" cy="36741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5944930" y="4097797"/>
            <a:ext cx="33845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89"/>
          <p:cNvSpPr txBox="1"/>
          <p:nvPr/>
        </p:nvSpPr>
        <p:spPr>
          <a:xfrm>
            <a:off x="6230545" y="2429652"/>
            <a:ext cx="37655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88"/>
          <p:cNvSpPr txBox="1"/>
          <p:nvPr/>
        </p:nvSpPr>
        <p:spPr>
          <a:xfrm>
            <a:off x="5948990" y="633833"/>
            <a:ext cx="511770" cy="35291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05"/>
          <p:cNvSpPr txBox="1"/>
          <p:nvPr/>
        </p:nvSpPr>
        <p:spPr>
          <a:xfrm>
            <a:off x="1142020" y="546114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01"/>
          <p:cNvSpPr txBox="1"/>
          <p:nvPr/>
        </p:nvSpPr>
        <p:spPr>
          <a:xfrm>
            <a:off x="5200305" y="652476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06"/>
          <p:cNvSpPr txBox="1"/>
          <p:nvPr/>
        </p:nvSpPr>
        <p:spPr>
          <a:xfrm>
            <a:off x="3438815" y="494425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02"/>
          <p:cNvSpPr txBox="1"/>
          <p:nvPr/>
        </p:nvSpPr>
        <p:spPr>
          <a:xfrm>
            <a:off x="4833275" y="572911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03"/>
          <p:cNvSpPr txBox="1"/>
          <p:nvPr/>
        </p:nvSpPr>
        <p:spPr>
          <a:xfrm>
            <a:off x="3545495" y="6327282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85"/>
          <p:cNvSpPr txBox="1"/>
          <p:nvPr/>
        </p:nvSpPr>
        <p:spPr>
          <a:xfrm>
            <a:off x="5197765" y="5238257"/>
            <a:ext cx="384175" cy="29146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99"/>
          <p:cNvSpPr txBox="1"/>
          <p:nvPr/>
        </p:nvSpPr>
        <p:spPr>
          <a:xfrm>
            <a:off x="4291620" y="4535947"/>
            <a:ext cx="268605" cy="2686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73"/>
          <p:cNvSpPr txBox="1"/>
          <p:nvPr/>
        </p:nvSpPr>
        <p:spPr>
          <a:xfrm>
            <a:off x="2067" y="680686"/>
            <a:ext cx="1103062" cy="523621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LEGENDA: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– Ulcinj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– Bar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– Virpazar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– Budva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– Tivat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– Kotor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 – Herceg Novi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– Cetinje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 – Podgorica 2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– KAP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– Podgorica 4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– Podgorica 5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 – Podgorica 3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 – Podgorica 1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 – 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– Peru</a:t>
            </a: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ćica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 – Nikšić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– Vilusi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 – Kičevo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– Brezna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 – VE Krnovo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– EVP Trebišnjica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 – Andrijevica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 – Berane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 – Ribarevina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296960" y="5449712"/>
            <a:ext cx="3736340" cy="13481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83770" y="6146942"/>
            <a:ext cx="647065" cy="603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0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10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Rectangle 10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kumimoji="0" lang="nb-NO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b-N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18"/>
          <p:cNvSpPr>
            <a:spLocks noChangeArrowheads="1"/>
          </p:cNvSpPr>
          <p:nvPr/>
        </p:nvSpPr>
        <p:spPr bwMode="auto">
          <a:xfrm>
            <a:off x="4775992" y="4423736"/>
            <a:ext cx="226717" cy="2150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Oval 18"/>
          <p:cNvSpPr>
            <a:spLocks noChangeArrowheads="1"/>
          </p:cNvSpPr>
          <p:nvPr/>
        </p:nvSpPr>
        <p:spPr bwMode="auto">
          <a:xfrm>
            <a:off x="5389852" y="4737877"/>
            <a:ext cx="226717" cy="2150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Oval 18"/>
          <p:cNvSpPr>
            <a:spLocks noChangeArrowheads="1"/>
          </p:cNvSpPr>
          <p:nvPr/>
        </p:nvSpPr>
        <p:spPr bwMode="auto">
          <a:xfrm>
            <a:off x="2797453" y="2503718"/>
            <a:ext cx="226717" cy="2150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Oval 18"/>
          <p:cNvSpPr>
            <a:spLocks noChangeArrowheads="1"/>
          </p:cNvSpPr>
          <p:nvPr/>
        </p:nvSpPr>
        <p:spPr bwMode="auto">
          <a:xfrm>
            <a:off x="5689243" y="896777"/>
            <a:ext cx="226717" cy="2150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AutoShape 2"/>
          <p:cNvSpPr>
            <a:spLocks noChangeArrowheads="1"/>
          </p:cNvSpPr>
          <p:nvPr/>
        </p:nvSpPr>
        <p:spPr bwMode="auto">
          <a:xfrm>
            <a:off x="5402405" y="5955172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AutoShape 2"/>
          <p:cNvSpPr>
            <a:spLocks noChangeArrowheads="1"/>
          </p:cNvSpPr>
          <p:nvPr/>
        </p:nvSpPr>
        <p:spPr bwMode="auto">
          <a:xfrm>
            <a:off x="2135158" y="5579779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AutoShape 2"/>
          <p:cNvSpPr>
            <a:spLocks noChangeArrowheads="1"/>
          </p:cNvSpPr>
          <p:nvPr/>
        </p:nvSpPr>
        <p:spPr bwMode="auto">
          <a:xfrm>
            <a:off x="4189385" y="4590095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AutoShape 2"/>
          <p:cNvSpPr>
            <a:spLocks noChangeArrowheads="1"/>
          </p:cNvSpPr>
          <p:nvPr/>
        </p:nvSpPr>
        <p:spPr bwMode="auto">
          <a:xfrm>
            <a:off x="3305570" y="2579722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AutoShape 2"/>
          <p:cNvSpPr>
            <a:spLocks noChangeArrowheads="1"/>
          </p:cNvSpPr>
          <p:nvPr/>
        </p:nvSpPr>
        <p:spPr bwMode="auto">
          <a:xfrm>
            <a:off x="2453791" y="1394797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AutoShape 2"/>
          <p:cNvSpPr>
            <a:spLocks noChangeArrowheads="1"/>
          </p:cNvSpPr>
          <p:nvPr/>
        </p:nvSpPr>
        <p:spPr bwMode="auto">
          <a:xfrm>
            <a:off x="5824300" y="1411004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228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08835" y="2891155"/>
            <a:ext cx="1760855" cy="297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71595" y="2138045"/>
            <a:ext cx="282575" cy="1050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583815" y="1284605"/>
            <a:ext cx="922655" cy="74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3462655" y="1320800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105910" y="2103755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25875" y="3145155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066925" y="2856230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118"/>
          <p:cNvSpPr txBox="1"/>
          <p:nvPr/>
        </p:nvSpPr>
        <p:spPr>
          <a:xfrm>
            <a:off x="4222750" y="2014220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1"/>
          <p:cNvSpPr txBox="1"/>
          <p:nvPr/>
        </p:nvSpPr>
        <p:spPr>
          <a:xfrm>
            <a:off x="3926205" y="3224530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2"/>
          <p:cNvSpPr txBox="1"/>
          <p:nvPr/>
        </p:nvSpPr>
        <p:spPr>
          <a:xfrm>
            <a:off x="1782445" y="2755265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77"/>
          <p:cNvSpPr txBox="1"/>
          <p:nvPr/>
        </p:nvSpPr>
        <p:spPr>
          <a:xfrm>
            <a:off x="6294475" y="2799715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506470" y="1358900"/>
            <a:ext cx="652780" cy="790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179"/>
          <p:cNvSpPr txBox="1"/>
          <p:nvPr/>
        </p:nvSpPr>
        <p:spPr>
          <a:xfrm>
            <a:off x="7709400" y="2934772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80"/>
          <p:cNvSpPr txBox="1"/>
          <p:nvPr/>
        </p:nvSpPr>
        <p:spPr>
          <a:xfrm>
            <a:off x="6542275" y="1600200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761668" y="2015490"/>
            <a:ext cx="652780" cy="790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46733" y="2740660"/>
            <a:ext cx="768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6724838" y="1978660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607363" y="2713355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387778" y="2707640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551430" y="1254760"/>
            <a:ext cx="88265" cy="81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114"/>
          <p:cNvSpPr txBox="1"/>
          <p:nvPr/>
        </p:nvSpPr>
        <p:spPr>
          <a:xfrm>
            <a:off x="3569970" y="1177925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5"/>
          <p:cNvSpPr txBox="1"/>
          <p:nvPr/>
        </p:nvSpPr>
        <p:spPr>
          <a:xfrm>
            <a:off x="2270125" y="1138555"/>
            <a:ext cx="268605" cy="240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61668" y="11779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kV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78111" y="6445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kV</a:t>
            </a:r>
            <a:endParaRPr lang="en-US" dirty="0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3486069" y="2938260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3191216" y="1200613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7156425" y="2534433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550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Pitanja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diskusiju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6116"/>
              </p:ext>
            </p:extLst>
          </p:nvPr>
        </p:nvGraphicFramePr>
        <p:xfrm>
          <a:off x="478748" y="1172030"/>
          <a:ext cx="7886700" cy="483108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Koje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prednosti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postizanja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potpune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opservabilnosti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elektroenergetskim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sistemima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operativnoj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praksi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odnosno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dobijanja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izmerenih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vrednosti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napona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uglova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umesto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estimiranih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? 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li se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navedena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metoda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može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koristiti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koji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način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ukoliko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pojedinim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čvorištima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već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ugrađeni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PMU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uređaji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cilju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korišćenja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drugih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WAMS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aplikacija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? 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Znajući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da je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zona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opservabilnosti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operatora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prenosnih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sistema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regionu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JIE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značajno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veća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od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kontrolne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oblasti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kako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bi se,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prema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mišljenju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Autora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izvršila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regionalna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koordinacija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TSO-ova u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cilju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određivanja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optimalnih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lokacija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postizanja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pune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opservabilnosti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7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112" y="613832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/>
              <a:t>SADRŽAJ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8512" y="2400299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-PMU </a:t>
            </a:r>
            <a:r>
              <a:rPr lang="en-US" sz="2800" dirty="0" err="1" smtClean="0"/>
              <a:t>ure</a:t>
            </a:r>
            <a:r>
              <a:rPr lang="sr-Latn-RS" sz="2800" dirty="0" smtClean="0"/>
              <a:t>đaji - motivacija</a:t>
            </a:r>
          </a:p>
          <a:p>
            <a:pPr algn="l"/>
            <a:r>
              <a:rPr lang="en-US" sz="2800" dirty="0" smtClean="0"/>
              <a:t>-</a:t>
            </a:r>
            <a:r>
              <a:rPr lang="sr-Latn-RS" sz="2800" dirty="0" smtClean="0"/>
              <a:t>Primena PMU uređaja</a:t>
            </a:r>
          </a:p>
          <a:p>
            <a:pPr algn="l"/>
            <a:r>
              <a:rPr lang="en-US" sz="2800" dirty="0" smtClean="0"/>
              <a:t>-</a:t>
            </a:r>
            <a:r>
              <a:rPr lang="sr-Latn-RS" sz="2800" dirty="0" smtClean="0"/>
              <a:t>Postavka problema</a:t>
            </a:r>
          </a:p>
          <a:p>
            <a:pPr algn="l"/>
            <a:r>
              <a:rPr lang="en-US" sz="2800" dirty="0" smtClean="0"/>
              <a:t>-</a:t>
            </a:r>
            <a:r>
              <a:rPr lang="sr-Latn-RS" sz="2800" dirty="0" smtClean="0"/>
              <a:t>Čvorovi nultog injektiranja</a:t>
            </a:r>
          </a:p>
          <a:p>
            <a:pPr algn="l"/>
            <a:r>
              <a:rPr lang="en-US" sz="2800" dirty="0" smtClean="0"/>
              <a:t>-</a:t>
            </a:r>
            <a:r>
              <a:rPr lang="sr-Latn-RS" sz="2800" dirty="0" smtClean="0"/>
              <a:t>Binarno programiranje</a:t>
            </a:r>
          </a:p>
          <a:p>
            <a:pPr algn="l"/>
            <a:r>
              <a:rPr lang="en-US" sz="2800" dirty="0" smtClean="0"/>
              <a:t>-</a:t>
            </a:r>
            <a:r>
              <a:rPr lang="sr-Latn-RS" sz="2800" dirty="0" smtClean="0"/>
              <a:t>Rezultati simulacije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070504"/>
            <a:ext cx="3013869" cy="200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901" y="1508918"/>
            <a:ext cx="1101725" cy="638175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rgbClr val="FF0000"/>
                </a:solidFill>
              </a:rPr>
              <a:t>SCADA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984" y="857251"/>
            <a:ext cx="3373041" cy="11303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700" dirty="0">
                <a:solidFill>
                  <a:schemeClr val="bg1"/>
                </a:solidFill>
              </a:rPr>
              <a:t>PMU - motivacija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201" y="1410493"/>
            <a:ext cx="953692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273A8D"/>
                </a:solidFill>
              </a:rPr>
              <a:t>PMU</a:t>
            </a:r>
            <a:endParaRPr lang="en-US" sz="1800" dirty="0">
              <a:solidFill>
                <a:srgbClr val="273A8D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1234" y="2137568"/>
            <a:ext cx="3582592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FF0000"/>
                </a:solidFill>
              </a:rPr>
              <a:t>Odbirak na 2-4 sekunde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1234" y="2779712"/>
            <a:ext cx="3582592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FF0000"/>
                </a:solidFill>
              </a:rPr>
              <a:t>Merenje amplitude samo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1234" y="3417887"/>
            <a:ext cx="3582592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FF0000"/>
                </a:solidFill>
              </a:rPr>
              <a:t>Vremenska sinhronizacija nije moguća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1234" y="4189412"/>
            <a:ext cx="3582592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FF0000"/>
                </a:solidFill>
              </a:rPr>
              <a:t>Fokus na lokalnom monitoringu i kontroli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83296" y="3277788"/>
            <a:ext cx="3460554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00B0F0"/>
                </a:solidFill>
              </a:rPr>
              <a:t>10-60 odbiraka na sekundu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83296" y="3915963"/>
            <a:ext cx="3460554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00B0F0"/>
                </a:solidFill>
              </a:rPr>
              <a:t>Merenje amplitude i faze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83296" y="4574376"/>
            <a:ext cx="3460554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00B0F0"/>
                </a:solidFill>
              </a:rPr>
              <a:t>Moguća vremenska sinhronizacija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83296" y="5298276"/>
            <a:ext cx="3460554" cy="63817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1800" dirty="0">
                <a:solidFill>
                  <a:srgbClr val="00B0F0"/>
                </a:solidFill>
              </a:rPr>
              <a:t>Fokus na širokopojasnom monitoringu i kontroli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29" y="2784868"/>
            <a:ext cx="3427809" cy="21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eograd saobraca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70610"/>
            <a:ext cx="9144000" cy="647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2297430"/>
            <a:ext cx="9144000" cy="647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3550920"/>
            <a:ext cx="9144000" cy="647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4765692"/>
            <a:ext cx="9144000" cy="647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625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 result for montenegro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37" y="1114923"/>
            <a:ext cx="3689200" cy="4463821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montenegro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37" y="1105380"/>
            <a:ext cx="3689200" cy="44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41" y="857251"/>
            <a:ext cx="2494836" cy="113030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Primena PMU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901" y="2228517"/>
            <a:ext cx="31424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7189" algn="l"/>
              </a:tabLst>
            </a:pPr>
            <a:r>
              <a:rPr lang="sr-Latn-C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Primena sinhrofazorskih merenja može se svrstati u tri kategorije: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  <a:tabLst>
                <a:tab pos="367189" algn="l"/>
              </a:tabLst>
            </a:pPr>
            <a:r>
              <a:rPr lang="sr-Latn-C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Širokopojasna vizualizacija i povećanje sigurnosti;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  <a:tabLst>
                <a:tab pos="367189" algn="l"/>
              </a:tabLst>
            </a:pPr>
            <a:r>
              <a:rPr lang="sr-Latn-C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Poboljšanje planiranja i analize;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  <a:tabLst>
                <a:tab pos="367189" algn="l"/>
              </a:tabLst>
            </a:pPr>
            <a:r>
              <a:rPr lang="sr-Latn-C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Kontrolne aplikacije zasnovane na odzivu dobijenom iz širokopojasnih merenja.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659631" y="115842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659631" y="132987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59630" y="5545395"/>
            <a:ext cx="4639732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4457700" algn="r"/>
              </a:tabLs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825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4457700" algn="r"/>
              </a:tabLst>
            </a:pPr>
            <a:r>
              <a:rPr lang="en-US" altLang="en-US" sz="825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25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/>
          </a:p>
          <a:p>
            <a:pPr defTabSz="685800">
              <a:tabLst>
                <a:tab pos="4457700" algn="r"/>
              </a:tabLst>
            </a:pPr>
            <a:endParaRPr lang="en-US" altLang="en-US" sz="135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925" r="73647" b="41319"/>
          <a:stretch>
            <a:fillRect/>
          </a:stretch>
        </p:blipFill>
        <p:spPr bwMode="auto">
          <a:xfrm>
            <a:off x="6088058" y="1822085"/>
            <a:ext cx="370285" cy="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925" r="73647" b="41319"/>
          <a:stretch>
            <a:fillRect/>
          </a:stretch>
        </p:blipFill>
        <p:spPr bwMode="auto">
          <a:xfrm>
            <a:off x="6396617" y="3837244"/>
            <a:ext cx="370284" cy="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925" r="73647" b="41319"/>
          <a:stretch>
            <a:fillRect/>
          </a:stretch>
        </p:blipFill>
        <p:spPr bwMode="auto">
          <a:xfrm>
            <a:off x="6842046" y="2244981"/>
            <a:ext cx="370284" cy="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925" r="73647" b="41319"/>
          <a:stretch>
            <a:fillRect/>
          </a:stretch>
        </p:blipFill>
        <p:spPr bwMode="auto">
          <a:xfrm>
            <a:off x="6405003" y="3482286"/>
            <a:ext cx="370284" cy="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Manual Operation 15"/>
          <p:cNvSpPr/>
          <p:nvPr/>
        </p:nvSpPr>
        <p:spPr>
          <a:xfrm rot="12057535">
            <a:off x="5545979" y="1970419"/>
            <a:ext cx="242888" cy="2567789"/>
          </a:xfrm>
          <a:prstGeom prst="flowChartManualOperation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8" name="Flowchart: Manual Operation 17"/>
          <p:cNvSpPr/>
          <p:nvPr/>
        </p:nvSpPr>
        <p:spPr>
          <a:xfrm rot="13100437">
            <a:off x="5977581" y="2143769"/>
            <a:ext cx="242888" cy="2619954"/>
          </a:xfrm>
          <a:prstGeom prst="flowChartManualOperation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9" name="Flowchart: Manual Operation 18"/>
          <p:cNvSpPr/>
          <p:nvPr/>
        </p:nvSpPr>
        <p:spPr>
          <a:xfrm rot="13611299">
            <a:off x="5818810" y="3378928"/>
            <a:ext cx="242888" cy="1328792"/>
          </a:xfrm>
          <a:prstGeom prst="flowChartManualOperation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0" name="Flowchart: Manual Operation 19"/>
          <p:cNvSpPr/>
          <p:nvPr/>
        </p:nvSpPr>
        <p:spPr>
          <a:xfrm rot="14889789">
            <a:off x="5777098" y="3691358"/>
            <a:ext cx="242888" cy="1062006"/>
          </a:xfrm>
          <a:prstGeom prst="flowChartManualOperation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925" r="73647" b="41319"/>
          <a:stretch>
            <a:fillRect/>
          </a:stretch>
        </p:blipFill>
        <p:spPr bwMode="auto">
          <a:xfrm>
            <a:off x="4698898" y="4270212"/>
            <a:ext cx="1112906" cy="6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9" y="377459"/>
            <a:ext cx="6400800" cy="113030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Binarno programiranje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09" y="2095500"/>
            <a:ext cx="423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Najteži oblik </a:t>
            </a:r>
            <a:r>
              <a:rPr lang="sr-Latn-RS" sz="2000" dirty="0">
                <a:solidFill>
                  <a:schemeClr val="bg1"/>
                </a:solidFill>
              </a:rPr>
              <a:t>celogrojnog</a:t>
            </a:r>
            <a:r>
              <a:rPr lang="sr-Latn-RS" dirty="0">
                <a:solidFill>
                  <a:schemeClr val="bg1"/>
                </a:solidFill>
              </a:rPr>
              <a:t> programianja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4959803" y="2156088"/>
            <a:ext cx="11343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63350" y="1915181"/>
            <a:ext cx="18799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59122" y="20567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716917" y="2082505"/>
          <a:ext cx="889672" cy="37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520474" imgH="215806" progId="Equation.3">
                  <p:embed/>
                </p:oleObj>
              </mc:Choice>
              <mc:Fallback>
                <p:oleObj name="Equation" r:id="rId3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17" y="2082505"/>
                        <a:ext cx="889672" cy="372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3109" y="2764654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Kriterijumska funkcija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827606" y="2383208"/>
            <a:ext cx="12040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827607" y="2599517"/>
          <a:ext cx="1320732" cy="71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799753" imgH="431613" progId="Equation.3">
                  <p:embed/>
                </p:oleObj>
              </mc:Choice>
              <mc:Fallback>
                <p:oleObj name="Equation" r:id="rId5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607" y="2599517"/>
                        <a:ext cx="1320732" cy="716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3109" y="3596406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Uslovi: tip nejednačine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91375" y="3475051"/>
            <a:ext cx="147054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985868" y="3585856"/>
          <a:ext cx="851936" cy="34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7" imgW="431425" imgH="177646" progId="Equation.3">
                  <p:embed/>
                </p:oleObj>
              </mc:Choice>
              <mc:Fallback>
                <p:oleObj name="Equation" r:id="rId7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68" y="3585856"/>
                        <a:ext cx="851936" cy="346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3995" y="4297109"/>
            <a:ext cx="4710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Matrica incidencije </a:t>
            </a:r>
            <a:r>
              <a:rPr lang="sr-Latn-RS" sz="2000" i="1" dirty="0">
                <a:solidFill>
                  <a:schemeClr val="bg1"/>
                </a:solidFill>
              </a:rPr>
              <a:t>A ima </a:t>
            </a:r>
            <a:r>
              <a:rPr lang="sr-Latn-RS" sz="2000" dirty="0">
                <a:solidFill>
                  <a:schemeClr val="bg1"/>
                </a:solidFill>
              </a:rPr>
              <a:t>članove oblika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539951" y="3692690"/>
            <a:ext cx="15267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908705" y="3814044"/>
          <a:ext cx="3537452" cy="133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9" imgW="1905000" imgH="711200" progId="Equation.3">
                  <p:embed/>
                </p:oleObj>
              </mc:Choice>
              <mc:Fallback>
                <p:oleObj name="Equation" r:id="rId9" imgW="1905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705" y="3814044"/>
                        <a:ext cx="3537452" cy="1333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85" y="983663"/>
            <a:ext cx="6400800" cy="1130300"/>
          </a:xfrm>
        </p:spPr>
        <p:txBody>
          <a:bodyPr/>
          <a:lstStyle/>
          <a:p>
            <a:r>
              <a:rPr lang="sr-Latn-RS" sz="3600" dirty="0" smtClean="0">
                <a:solidFill>
                  <a:schemeClr val="bg1"/>
                </a:solidFill>
              </a:rPr>
              <a:t>Topološka opservabilnost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844" y="1986353"/>
            <a:ext cx="6963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sr-Latn-C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Ako je fazor napona i fazor struje poznat na jednom kraju elementa mreže, tada se pomoću relacija za padove napona  može odrediti napon na drugom kraju elementa;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sr-Latn-C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Ako su poznati naponi u čvorovima mreže, tada se struja kroz pojedine grane može odrediti (recimo metodom potencijala čvorova, pod pretpostavkom da su parametri elemenata mreže poznati);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sr-Latn-C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Ako u sistemu ima čvorova nultog injektiranja izlazne struje su linearno zavisne, tako da se jedna struja uvek može izračunati iz ostalih primenom I Kirhofovog zakona.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6630" y="141611"/>
            <a:ext cx="6400800" cy="11303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Topološka opservabilnost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743104" y="1488581"/>
            <a:ext cx="314034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Koliko je PMU uređaja potrebno da bi mreža bila opservabilna?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2052495" y="2382785"/>
            <a:ext cx="2860196" cy="2539079"/>
            <a:chOff x="4244" y="8968"/>
            <a:chExt cx="2725" cy="2420"/>
          </a:xfrm>
        </p:grpSpPr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5522" y="9250"/>
              <a:ext cx="216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4658" y="9970"/>
              <a:ext cx="216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6378" y="9980"/>
              <a:ext cx="217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859" y="8984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244" y="9790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198" y="10908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708" y="9790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5521" y="10908"/>
              <a:ext cx="217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AutoShape 11"/>
            <p:cNvSpPr>
              <a:spLocks noChangeShapeType="1"/>
            </p:cNvSpPr>
            <p:nvPr/>
          </p:nvSpPr>
          <p:spPr bwMode="auto">
            <a:xfrm flipV="1">
              <a:off x="4842" y="9454"/>
              <a:ext cx="712" cy="516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AutoShape 10"/>
            <p:cNvSpPr>
              <a:spLocks noChangeShapeType="1"/>
            </p:cNvSpPr>
            <p:nvPr/>
          </p:nvSpPr>
          <p:spPr bwMode="auto">
            <a:xfrm>
              <a:off x="5706" y="9454"/>
              <a:ext cx="704" cy="526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AutoShape 9"/>
            <p:cNvSpPr>
              <a:spLocks noChangeShapeType="1"/>
            </p:cNvSpPr>
            <p:nvPr/>
          </p:nvSpPr>
          <p:spPr bwMode="auto">
            <a:xfrm>
              <a:off x="4842" y="10175"/>
              <a:ext cx="711" cy="733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AutoShape 8"/>
            <p:cNvSpPr>
              <a:spLocks noChangeShapeType="1"/>
            </p:cNvSpPr>
            <p:nvPr/>
          </p:nvSpPr>
          <p:spPr bwMode="auto">
            <a:xfrm flipV="1">
              <a:off x="5706" y="10185"/>
              <a:ext cx="704" cy="723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AutoShape 7"/>
            <p:cNvSpPr>
              <a:spLocks noChangeShapeType="1"/>
            </p:cNvSpPr>
            <p:nvPr/>
          </p:nvSpPr>
          <p:spPr bwMode="auto">
            <a:xfrm flipV="1">
              <a:off x="5630" y="8968"/>
              <a:ext cx="10" cy="2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AutoShape 6"/>
            <p:cNvSpPr>
              <a:spLocks noChangeShapeType="1"/>
            </p:cNvSpPr>
            <p:nvPr/>
          </p:nvSpPr>
          <p:spPr bwMode="auto">
            <a:xfrm>
              <a:off x="5630" y="11143"/>
              <a:ext cx="10" cy="2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AutoShape 5"/>
            <p:cNvSpPr>
              <a:spLocks noChangeShapeType="1"/>
            </p:cNvSpPr>
            <p:nvPr/>
          </p:nvSpPr>
          <p:spPr bwMode="auto">
            <a:xfrm flipV="1">
              <a:off x="6568" y="9790"/>
              <a:ext cx="131" cy="1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AutoShape 4"/>
            <p:cNvSpPr>
              <a:spLocks noChangeShapeType="1"/>
            </p:cNvSpPr>
            <p:nvPr/>
          </p:nvSpPr>
          <p:spPr bwMode="auto">
            <a:xfrm flipH="1">
              <a:off x="4451" y="10175"/>
              <a:ext cx="230" cy="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3206888" y="2575643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2331339" y="3345725"/>
            <a:ext cx="577685" cy="405424"/>
          </a:xfrm>
          <a:prstGeom prst="su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4104444" y="3352050"/>
            <a:ext cx="577685" cy="405424"/>
          </a:xfrm>
          <a:prstGeom prst="su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3206888" y="4300890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56493" y="2669522"/>
            <a:ext cx="2711007" cy="320606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949655" y="2916884"/>
            <a:ext cx="2717845" cy="1608906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771351" y="2514985"/>
            <a:ext cx="1873560" cy="4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dva PMU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63017"/>
              </p:ext>
            </p:extLst>
          </p:nvPr>
        </p:nvGraphicFramePr>
        <p:xfrm>
          <a:off x="1471348" y="1800397"/>
          <a:ext cx="2875351" cy="69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348" y="1800397"/>
                        <a:ext cx="2875351" cy="696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18175"/>
              </p:ext>
            </p:extLst>
          </p:nvPr>
        </p:nvGraphicFramePr>
        <p:xfrm>
          <a:off x="25141" y="3762241"/>
          <a:ext cx="2875351" cy="69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863280" imgH="203040" progId="Equation.3">
                  <p:embed/>
                </p:oleObj>
              </mc:Choice>
              <mc:Fallback>
                <p:oleObj name="Equation" r:id="rId5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1" y="3762241"/>
                        <a:ext cx="2875351" cy="696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77909"/>
              </p:ext>
            </p:extLst>
          </p:nvPr>
        </p:nvGraphicFramePr>
        <p:xfrm>
          <a:off x="2054225" y="4902200"/>
          <a:ext cx="2917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876240" imgH="203040" progId="Equation.3">
                  <p:embed/>
                </p:oleObj>
              </mc:Choice>
              <mc:Fallback>
                <p:oleObj name="Equation" r:id="rId7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902200"/>
                        <a:ext cx="2917825" cy="69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19960"/>
              </p:ext>
            </p:extLst>
          </p:nvPr>
        </p:nvGraphicFramePr>
        <p:xfrm>
          <a:off x="4563085" y="3506446"/>
          <a:ext cx="28765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9" imgW="863280" imgH="203040" progId="Equation.3">
                  <p:embed/>
                </p:oleObj>
              </mc:Choice>
              <mc:Fallback>
                <p:oleObj name="Equation" r:id="rId9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085" y="3506446"/>
                        <a:ext cx="2876550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 animBg="1"/>
      <p:bldP spid="28" grpId="0" animBg="1"/>
      <p:bldP spid="29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085" y="983663"/>
            <a:ext cx="6400800" cy="11303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tx1"/>
                </a:solidFill>
              </a:rPr>
              <a:t>Topološka opservabilnost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koncept čvora nultog injektrianja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112695" y="2382785"/>
            <a:ext cx="2860196" cy="2539079"/>
            <a:chOff x="4244" y="8968"/>
            <a:chExt cx="2725" cy="2420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5522" y="9250"/>
              <a:ext cx="216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4658" y="9970"/>
              <a:ext cx="216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6378" y="9980"/>
              <a:ext cx="217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5859" y="8984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244" y="9790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198" y="10908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708" y="9790"/>
              <a:ext cx="26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521" y="10908"/>
              <a:ext cx="217" cy="20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AutoShape 11"/>
            <p:cNvSpPr>
              <a:spLocks noChangeShapeType="1"/>
            </p:cNvSpPr>
            <p:nvPr/>
          </p:nvSpPr>
          <p:spPr bwMode="auto">
            <a:xfrm flipV="1">
              <a:off x="4842" y="9454"/>
              <a:ext cx="712" cy="516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AutoShape 10"/>
            <p:cNvSpPr>
              <a:spLocks noChangeShapeType="1"/>
            </p:cNvSpPr>
            <p:nvPr/>
          </p:nvSpPr>
          <p:spPr bwMode="auto">
            <a:xfrm>
              <a:off x="5706" y="9454"/>
              <a:ext cx="704" cy="526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AutoShape 9"/>
            <p:cNvSpPr>
              <a:spLocks noChangeShapeType="1"/>
            </p:cNvSpPr>
            <p:nvPr/>
          </p:nvSpPr>
          <p:spPr bwMode="auto">
            <a:xfrm>
              <a:off x="4842" y="10175"/>
              <a:ext cx="711" cy="733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AutoShape 8"/>
            <p:cNvSpPr>
              <a:spLocks noChangeShapeType="1"/>
            </p:cNvSpPr>
            <p:nvPr/>
          </p:nvSpPr>
          <p:spPr bwMode="auto">
            <a:xfrm flipV="1">
              <a:off x="5706" y="10185"/>
              <a:ext cx="704" cy="723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AutoShape 7"/>
            <p:cNvSpPr>
              <a:spLocks noChangeShapeType="1"/>
            </p:cNvSpPr>
            <p:nvPr/>
          </p:nvSpPr>
          <p:spPr bwMode="auto">
            <a:xfrm flipV="1">
              <a:off x="5630" y="8968"/>
              <a:ext cx="10" cy="2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AutoShape 6"/>
            <p:cNvSpPr>
              <a:spLocks noChangeShapeType="1"/>
            </p:cNvSpPr>
            <p:nvPr/>
          </p:nvSpPr>
          <p:spPr bwMode="auto">
            <a:xfrm>
              <a:off x="5630" y="11143"/>
              <a:ext cx="10" cy="2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AutoShape 5"/>
            <p:cNvSpPr>
              <a:spLocks noChangeShapeType="1"/>
            </p:cNvSpPr>
            <p:nvPr/>
          </p:nvSpPr>
          <p:spPr bwMode="auto">
            <a:xfrm flipV="1">
              <a:off x="6568" y="9790"/>
              <a:ext cx="131" cy="1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AutoShape 4"/>
            <p:cNvSpPr>
              <a:spLocks noChangeShapeType="1"/>
            </p:cNvSpPr>
            <p:nvPr/>
          </p:nvSpPr>
          <p:spPr bwMode="auto">
            <a:xfrm flipH="1">
              <a:off x="4451" y="10175"/>
              <a:ext cx="230" cy="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1552483" y="3433041"/>
            <a:ext cx="226717" cy="21508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4860652" y="2137764"/>
            <a:ext cx="226717" cy="21508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5074921" y="2118169"/>
            <a:ext cx="19447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50" dirty="0"/>
              <a:t>Čvor nultog injektiranja</a:t>
            </a:r>
            <a:endParaRPr lang="en-US" sz="1350" dirty="0"/>
          </a:p>
        </p:txBody>
      </p:sp>
      <p:sp>
        <p:nvSpPr>
          <p:cNvPr id="26" name="Freeform 25"/>
          <p:cNvSpPr/>
          <p:nvPr/>
        </p:nvSpPr>
        <p:spPr>
          <a:xfrm>
            <a:off x="920929" y="2650128"/>
            <a:ext cx="1224646" cy="1822268"/>
          </a:xfrm>
          <a:custGeom>
            <a:avLst/>
            <a:gdLst>
              <a:gd name="connsiteX0" fmla="*/ 1619798 w 1632861"/>
              <a:gd name="connsiteY0" fmla="*/ 0 h 2429691"/>
              <a:gd name="connsiteX1" fmla="*/ 4 w 1632861"/>
              <a:gd name="connsiteY1" fmla="*/ 1058091 h 2429691"/>
              <a:gd name="connsiteX2" fmla="*/ 1632861 w 1632861"/>
              <a:gd name="connsiteY2" fmla="*/ 2429691 h 24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2861" h="2429691">
                <a:moveTo>
                  <a:pt x="1619798" y="0"/>
                </a:moveTo>
                <a:cubicBezTo>
                  <a:pt x="808812" y="326571"/>
                  <a:pt x="-2173" y="653143"/>
                  <a:pt x="4" y="1058091"/>
                </a:cubicBezTo>
                <a:cubicBezTo>
                  <a:pt x="2181" y="1463039"/>
                  <a:pt x="1338947" y="2179320"/>
                  <a:pt x="1632861" y="2429691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14669" y="234437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351800" y="2564168"/>
          <a:ext cx="1034844" cy="41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558558" imgH="215806" progId="Equation.3">
                  <p:embed/>
                </p:oleObj>
              </mc:Choice>
              <mc:Fallback>
                <p:oleObj name="Equation" r:id="rId3" imgW="5585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00" y="2564168"/>
                        <a:ext cx="1034844" cy="410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2267088" y="2575643"/>
            <a:ext cx="589705" cy="44979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301556" y="2859949"/>
            <a:ext cx="10253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651895" y="4906435"/>
          <a:ext cx="2321832" cy="48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1053643" imgH="215806" progId="Equation.3">
                  <p:embed/>
                </p:oleObj>
              </mc:Choice>
              <mc:Fallback>
                <p:oleObj name="Equation" r:id="rId5" imgW="105364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895" y="4906435"/>
                        <a:ext cx="2321832" cy="485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3164644" y="3352050"/>
            <a:ext cx="577685" cy="405424"/>
          </a:xfrm>
          <a:prstGeom prst="su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016693" y="2990128"/>
            <a:ext cx="2469707" cy="352533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563055" y="3168640"/>
            <a:ext cx="2108108" cy="4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2700" b="1" dirty="0">
                <a:latin typeface="Arial" panose="020B0604020202020204" pitchFamily="34" charset="0"/>
              </a:rPr>
              <a:t>jedan PMU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2299785" y="4323076"/>
            <a:ext cx="577685" cy="405424"/>
          </a:xfrm>
          <a:prstGeom prst="su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760763" y="3348579"/>
            <a:ext cx="577685" cy="405424"/>
          </a:xfrm>
          <a:prstGeom prst="su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353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 animBg="1"/>
      <p:bldP spid="31" grpId="0" animBg="1"/>
      <p:bldP spid="34" grpId="0" animBg="1"/>
      <p:bldP spid="36" grpId="0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644</Words>
  <Application>Microsoft Office PowerPoint</Application>
  <PresentationFormat>On-screen Show (4:3)</PresentationFormat>
  <Paragraphs>183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Symbol</vt:lpstr>
      <vt:lpstr>Times New Roman</vt:lpstr>
      <vt:lpstr>Thème Office</vt:lpstr>
      <vt:lpstr>Equation</vt:lpstr>
      <vt:lpstr>ODREĐIVANJE OPTIMALNIH LOKACIJA PMU UREĐAJA U PRENOSNOM SISTEMU CRNE GORE RADI DOBIJANJA POTPUNE TOPOLOŠKE OBSERVABILNOSTI METODOM BINARNOG PROGRAMIRANJA SA UVAŽAVANJEM TEŽIŠNIH FAKTORA U OBJEKTNOJ FUNKCIJI</vt:lpstr>
      <vt:lpstr>PowerPoint Presentation</vt:lpstr>
      <vt:lpstr>SCADA</vt:lpstr>
      <vt:lpstr>PowerPoint Presentation</vt:lpstr>
      <vt:lpstr>Primena PMU</vt:lpstr>
      <vt:lpstr>Binarno programiranje</vt:lpstr>
      <vt:lpstr>Topološka opservabilnost</vt:lpstr>
      <vt:lpstr>Topološka opservabilnost</vt:lpstr>
      <vt:lpstr>Topološka opservabilnost koncept čvora nultog injektrianja</vt:lpstr>
      <vt:lpstr>PowerPoint Presentation</vt:lpstr>
      <vt:lpstr>Rezultati proračuna</vt:lpstr>
      <vt:lpstr>Rezultati proračuna</vt:lpstr>
      <vt:lpstr>PowerPoint Presentation</vt:lpstr>
      <vt:lpstr>Pitanja za diskusiju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Becejac</cp:lastModifiedBy>
  <cp:revision>18</cp:revision>
  <dcterms:created xsi:type="dcterms:W3CDTF">2018-08-21T10:05:07Z</dcterms:created>
  <dcterms:modified xsi:type="dcterms:W3CDTF">2019-05-15T14:48:39Z</dcterms:modified>
</cp:coreProperties>
</file>