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60" r:id="rId4"/>
    <p:sldId id="262" r:id="rId5"/>
    <p:sldId id="272" r:id="rId6"/>
    <p:sldId id="273" r:id="rId7"/>
    <p:sldId id="274" r:id="rId8"/>
    <p:sldId id="264" r:id="rId9"/>
    <p:sldId id="265" r:id="rId10"/>
    <p:sldId id="268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87" autoAdjust="0"/>
    <p:restoredTop sz="94660" autoAdjust="0"/>
  </p:normalViewPr>
  <p:slideViewPr>
    <p:cSldViewPr snapToGrid="0">
      <p:cViewPr>
        <p:scale>
          <a:sx n="90" d="100"/>
          <a:sy n="90" d="100"/>
        </p:scale>
        <p:origin x="-1090" y="-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pPr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pPr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pPr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" y="1334529"/>
            <a:ext cx="8946292" cy="1509951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LOKALIZACIJA </a:t>
            </a:r>
            <a:r>
              <a:rPr lang="bs-Latn-BA" dirty="0" smtClean="0"/>
              <a:t>GUBITAKA ELEKTRIČNE ENERGIJE U ELEKTRODISTRIBUTIVNOM </a:t>
            </a:r>
            <a:r>
              <a:rPr lang="bs-Latn-BA" dirty="0" smtClean="0"/>
              <a:t>SISTEMU</a:t>
            </a:r>
            <a:endParaRPr lang="en-NZ" dirty="0"/>
          </a:p>
        </p:txBody>
      </p:sp>
      <p:sp>
        <p:nvSpPr>
          <p:cNvPr id="9" name="Rectangle 8"/>
          <p:cNvSpPr/>
          <p:nvPr/>
        </p:nvSpPr>
        <p:spPr>
          <a:xfrm>
            <a:off x="864974" y="3468693"/>
            <a:ext cx="894629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hr-HR" sz="14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Maja </a:t>
            </a: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Muftić Dedović</a:t>
            </a:r>
            <a:r>
              <a:rPr lang="hr-HR" sz="1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sym typeface="Symbol" panose="05050102010706020507" pitchFamily="18" charset="2"/>
                <a:hlinkClick r:id="" action="ppaction://hlinkfile"/>
              </a:rPr>
              <a:t></a:t>
            </a: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		                        Nedis Dautbašić</a:t>
            </a:r>
            <a:endParaRPr lang="de-AT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Elektrotehnički fakultet, Univerzitet u Sarajevu	  Elektrotehnički fakultet, Univerzitet u Sarajevu</a:t>
            </a:r>
            <a:endParaRPr lang="de-AT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maja.muftic-dedovic@etf.unsa.ba</a:t>
            </a: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hr-HR" sz="14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nedis.dautbasic@etf.unsa.ba</a:t>
            </a:r>
            <a:endParaRPr lang="de-AT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de-AT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Muamera Boškailo    		                         Samir Avdaković</a:t>
            </a:r>
            <a:endParaRPr lang="de-AT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Elektrotehnički fakultet, Univerzitet u Sarajevu	  Elektrotehnički fakultet, Univerzitet u Sarajevu</a:t>
            </a:r>
            <a:endParaRPr lang="de-AT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       mboskailo1@etf.unsa.ba</a:t>
            </a:r>
            <a:r>
              <a:rPr lang="hr-HR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hr-HR" sz="14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samir.avdakovic@etf.unsa.ba</a:t>
            </a:r>
            <a:endParaRPr lang="de-AT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21497" y="6388442"/>
            <a:ext cx="2501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sz="1600" dirty="0" smtClean="0">
                <a:solidFill>
                  <a:schemeClr val="bg1"/>
                </a:solidFill>
              </a:rPr>
              <a:t>Bečići, 14. – 17.05.2019. </a:t>
            </a:r>
            <a:endParaRPr lang="de-A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117" y="1238250"/>
            <a:ext cx="8039100" cy="4705350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hr-HR" dirty="0" smtClean="0"/>
              <a:t> </a:t>
            </a:r>
            <a:r>
              <a:rPr lang="hr-HR" sz="3300" dirty="0" smtClean="0"/>
              <a:t>Model </a:t>
            </a:r>
            <a:r>
              <a:rPr lang="hr-HR" sz="3300" dirty="0" smtClean="0"/>
              <a:t>mreže urađen u PSAT-u, urađen proračun gubitaka, zatim regresiona i korelaciona analiza</a:t>
            </a:r>
            <a:r>
              <a:rPr lang="hr-HR" sz="33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hr-HR" sz="3300" dirty="0" smtClean="0"/>
          </a:p>
          <a:p>
            <a:pPr algn="just">
              <a:buFont typeface="Wingdings" pitchFamily="2" charset="2"/>
              <a:buChar char="q"/>
            </a:pPr>
            <a:r>
              <a:rPr lang="hr-HR" sz="3300" dirty="0" smtClean="0"/>
              <a:t> S </a:t>
            </a:r>
            <a:r>
              <a:rPr lang="hr-HR" sz="3300" dirty="0" smtClean="0"/>
              <a:t>godišnjih dijagrama se može primjetiti da imamo u ljetnim mjesecima povećanu potrošnju reaktivne snage (rashladni uređeji</a:t>
            </a:r>
            <a:r>
              <a:rPr lang="hr-HR" sz="3300" dirty="0" smtClean="0"/>
              <a:t>)</a:t>
            </a:r>
          </a:p>
          <a:p>
            <a:pPr algn="just">
              <a:buFont typeface="Wingdings" pitchFamily="2" charset="2"/>
              <a:buChar char="q"/>
            </a:pPr>
            <a:endParaRPr lang="hr-HR" sz="3300" dirty="0" smtClean="0"/>
          </a:p>
          <a:p>
            <a:pPr algn="just">
              <a:buFont typeface="Wingdings" pitchFamily="2" charset="2"/>
              <a:buChar char="q"/>
            </a:pPr>
            <a:r>
              <a:rPr lang="hr-HR" sz="3300" dirty="0" smtClean="0"/>
              <a:t> Nema </a:t>
            </a:r>
            <a:r>
              <a:rPr lang="hr-HR" sz="3300" dirty="0" smtClean="0"/>
              <a:t>jake korelacije između temperature i </a:t>
            </a:r>
            <a:r>
              <a:rPr lang="hr-HR" sz="3300" dirty="0" smtClean="0"/>
              <a:t>potrošnje </a:t>
            </a:r>
            <a:r>
              <a:rPr lang="hr-HR" sz="3300" dirty="0" smtClean="0"/>
              <a:t>električne </a:t>
            </a:r>
            <a:r>
              <a:rPr lang="hr-HR" sz="3300" dirty="0" smtClean="0"/>
              <a:t>energije</a:t>
            </a:r>
          </a:p>
          <a:p>
            <a:pPr algn="just">
              <a:buFont typeface="Wingdings" pitchFamily="2" charset="2"/>
              <a:buChar char="q"/>
            </a:pPr>
            <a:endParaRPr lang="hr-HR" sz="3300" dirty="0" smtClean="0"/>
          </a:p>
          <a:p>
            <a:pPr algn="just">
              <a:buFont typeface="Wingdings" pitchFamily="2" charset="2"/>
              <a:buChar char="q"/>
            </a:pPr>
            <a:r>
              <a:rPr lang="hr-HR" sz="3300" dirty="0" smtClean="0"/>
              <a:t> Jedan </a:t>
            </a:r>
            <a:r>
              <a:rPr lang="hr-HR" sz="3300" dirty="0" smtClean="0"/>
              <a:t>od razloga može biti način </a:t>
            </a:r>
            <a:r>
              <a:rPr lang="hr-HR" sz="3300" dirty="0" smtClean="0"/>
              <a:t>očitanja, </a:t>
            </a:r>
            <a:r>
              <a:rPr lang="hr-HR" sz="3300" dirty="0" smtClean="0"/>
              <a:t>stoga je potreban aktivniji angažman AMR/AMM</a:t>
            </a:r>
            <a:r>
              <a:rPr lang="hr-HR" sz="33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hr-HR" sz="3300" dirty="0" smtClean="0"/>
          </a:p>
          <a:p>
            <a:pPr algn="just">
              <a:buFont typeface="Wingdings" pitchFamily="2" charset="2"/>
              <a:buChar char="q"/>
            </a:pPr>
            <a:r>
              <a:rPr lang="hr-HR" sz="3300" dirty="0" smtClean="0"/>
              <a:t> Na </a:t>
            </a:r>
            <a:r>
              <a:rPr lang="hr-HR" sz="3300" dirty="0" smtClean="0"/>
              <a:t>smanjen iznos gubitaka </a:t>
            </a:r>
            <a:r>
              <a:rPr lang="hr-HR" sz="3300" dirty="0" smtClean="0"/>
              <a:t>utječe </a:t>
            </a:r>
            <a:r>
              <a:rPr lang="hr-HR" sz="3300" dirty="0" smtClean="0"/>
              <a:t>prisustvo velike potrošnje na srednjem naponu</a:t>
            </a:r>
            <a:r>
              <a:rPr lang="hr-HR" sz="33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hr-HR" sz="3300" dirty="0" smtClean="0"/>
          </a:p>
          <a:p>
            <a:pPr algn="just">
              <a:buFont typeface="Wingdings" pitchFamily="2" charset="2"/>
              <a:buChar char="q"/>
            </a:pPr>
            <a:r>
              <a:rPr lang="hr-HR" sz="3300" dirty="0" smtClean="0"/>
              <a:t> Kompenzacija </a:t>
            </a:r>
            <a:r>
              <a:rPr lang="hr-HR" sz="3300" dirty="0" smtClean="0"/>
              <a:t>reaktivne snage može doprinjeti povećanju efikasnosti</a:t>
            </a:r>
            <a:r>
              <a:rPr lang="hr-HR" sz="33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hr-HR" sz="3300" dirty="0" smtClean="0"/>
          </a:p>
          <a:p>
            <a:pPr algn="just">
              <a:buFont typeface="Wingdings" pitchFamily="2" charset="2"/>
              <a:buChar char="q"/>
            </a:pPr>
            <a:r>
              <a:rPr lang="hr-HR" sz="3300" dirty="0" smtClean="0"/>
              <a:t> Zbog </a:t>
            </a:r>
            <a:r>
              <a:rPr lang="hr-HR" sz="3300" dirty="0" smtClean="0"/>
              <a:t>visokih fiksnih gubitaka </a:t>
            </a:r>
            <a:r>
              <a:rPr lang="hr-HR" sz="3300" dirty="0" smtClean="0"/>
              <a:t>trafoa, </a:t>
            </a:r>
            <a:r>
              <a:rPr lang="hr-HR" sz="3300" dirty="0" smtClean="0"/>
              <a:t>interpolacija je dobro </a:t>
            </a:r>
            <a:r>
              <a:rPr lang="hr-HR" sz="3300" dirty="0" smtClean="0"/>
              <a:t>rješenje </a:t>
            </a:r>
            <a:r>
              <a:rPr lang="hr-HR" sz="3300" dirty="0" smtClean="0"/>
              <a:t>ukoliko je ekonomski opravdana.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564099" y="348732"/>
            <a:ext cx="1824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Zaključak</a:t>
            </a:r>
            <a:endParaRPr lang="en-US" sz="28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4099" y="348732"/>
            <a:ext cx="36199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Pitanja za diskusiju:</a:t>
            </a:r>
            <a:endParaRPr lang="en-US" sz="28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7267" y="1443841"/>
            <a:ext cx="817879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vi-VN" dirty="0" smtClean="0">
                <a:solidFill>
                  <a:schemeClr val="bg1"/>
                </a:solidFill>
              </a:rPr>
              <a:t>Da </a:t>
            </a:r>
            <a:r>
              <a:rPr lang="vi-VN" dirty="0" smtClean="0">
                <a:solidFill>
                  <a:schemeClr val="bg1"/>
                </a:solidFill>
              </a:rPr>
              <a:t>li je vršena analiza tehničkih i komercijalih gubitaka za vrijeme normalne potrošnje i povećane potrošnje električne energije i njihovo upoređivanje? Ovo pitanje se nameće radi saznanja o aktivnostima "proizvođača" komercijalnih gubitaka, a konkretno se misili na neovlašćeno korišćenje električne energije i to u periodima kada je energija najpotrebnija. </a:t>
            </a:r>
            <a:endParaRPr lang="bs-Latn-BA" dirty="0" smtClean="0">
              <a:solidFill>
                <a:schemeClr val="bg1"/>
              </a:solidFill>
            </a:endParaRPr>
          </a:p>
          <a:p>
            <a:pPr marL="457200" indent="-457200" algn="just"/>
            <a:endParaRPr lang="bs-Latn-BA" dirty="0" smtClean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endParaRPr lang="bs-Latn-BA" dirty="0" smtClean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r>
              <a:rPr lang="vi-VN" dirty="0" smtClean="0">
                <a:solidFill>
                  <a:schemeClr val="bg1"/>
                </a:solidFill>
              </a:rPr>
              <a:t>Da </a:t>
            </a:r>
            <a:r>
              <a:rPr lang="vi-VN" dirty="0" smtClean="0">
                <a:solidFill>
                  <a:schemeClr val="bg1"/>
                </a:solidFill>
              </a:rPr>
              <a:t>li su razrađene metode, ako jesu koje, za efikasnost AMR/AMM sistema radi otkrivanja neovlašćene potrošnje električne energije posebno pri povećanoj potrošnji?</a:t>
            </a:r>
            <a:endParaRPr lang="vi-V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200" dirty="0" smtClean="0"/>
              <a:t>CILJEVI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41867" y="1240641"/>
            <a:ext cx="797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hr-HR" sz="2400" dirty="0" smtClean="0">
                <a:solidFill>
                  <a:schemeClr val="bg1"/>
                </a:solidFill>
              </a:rPr>
              <a:t> </a:t>
            </a: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Opisati uobičajene </a:t>
            </a: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mjere za smanjenje gubitaka u </a:t>
            </a: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elektrodistributivnom </a:t>
            </a: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sistemu.</a:t>
            </a:r>
          </a:p>
          <a:p>
            <a:pPr algn="just"/>
            <a:endParaRPr lang="hr-HR" sz="2400" b="1" dirty="0" smtClean="0">
              <a:solidFill>
                <a:schemeClr val="bg1"/>
              </a:solidFill>
              <a:latin typeface="Roboto Slab"/>
            </a:endParaRPr>
          </a:p>
          <a:p>
            <a:pPr algn="just">
              <a:buFont typeface="Wingdings" pitchFamily="2" charset="2"/>
              <a:buChar char="q"/>
            </a:pP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Na primjeru EDS Općine Tešanj uraditi model, identifikovati gubitke po naponskim nivoima.</a:t>
            </a:r>
          </a:p>
          <a:p>
            <a:pPr algn="just"/>
            <a:endParaRPr lang="hr-HR" sz="2400" b="1" dirty="0" smtClean="0">
              <a:solidFill>
                <a:schemeClr val="bg1"/>
              </a:solidFill>
              <a:latin typeface="Roboto Slab"/>
            </a:endParaRPr>
          </a:p>
          <a:p>
            <a:pPr algn="just">
              <a:buFont typeface="Wingdings" pitchFamily="2" charset="2"/>
              <a:buChar char="q"/>
            </a:pP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 Na osnovu dobijenih proračuna dati prijedlog mjera za smanjenje gubitaka</a:t>
            </a: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.</a:t>
            </a:r>
          </a:p>
          <a:p>
            <a:pPr algn="just"/>
            <a:endParaRPr lang="hr-HR" sz="2400" b="1" dirty="0" smtClean="0">
              <a:solidFill>
                <a:schemeClr val="bg1"/>
              </a:solidFill>
              <a:latin typeface="Roboto Slab"/>
            </a:endParaRPr>
          </a:p>
          <a:p>
            <a:pPr algn="just">
              <a:buFont typeface="Wingdings" pitchFamily="2" charset="2"/>
              <a:buChar char="q"/>
            </a:pPr>
            <a:r>
              <a:rPr lang="hr-HR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bs-Latn-BA" sz="2400" b="1" dirty="0" smtClean="0">
                <a:solidFill>
                  <a:schemeClr val="bg1"/>
                </a:solidFill>
                <a:latin typeface="Roboto Slab"/>
              </a:rPr>
              <a:t>I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stra</a:t>
            </a:r>
            <a:r>
              <a:rPr lang="bs-Latn-BA" sz="2400" b="1" dirty="0" smtClean="0">
                <a:solidFill>
                  <a:schemeClr val="bg1"/>
                </a:solidFill>
                <a:latin typeface="Roboto Slab"/>
              </a:rPr>
              <a:t>žiti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uticaj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promjene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temperature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okoline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na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potrošnju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aktivne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reaktivne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snage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na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distributivnom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sistemu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Općine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Tešanj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.</a:t>
            </a:r>
            <a:endParaRPr lang="bs-Latn-BA" sz="2400" b="1" dirty="0" smtClean="0">
              <a:solidFill>
                <a:schemeClr val="bg1"/>
              </a:solidFill>
              <a:latin typeface="Roboto Slab"/>
            </a:endParaRPr>
          </a:p>
          <a:p>
            <a:pPr algn="just">
              <a:buFont typeface="Wingdings" pitchFamily="2" charset="2"/>
              <a:buChar char="q"/>
            </a:pPr>
            <a:endParaRPr lang="bs-Latn-BA" sz="2400" b="1" dirty="0" smtClean="0">
              <a:solidFill>
                <a:schemeClr val="bg1"/>
              </a:solidFill>
              <a:latin typeface="Roboto Slab"/>
            </a:endParaRPr>
          </a:p>
          <a:p>
            <a:pPr algn="just">
              <a:buFont typeface="Wingdings" pitchFamily="2" charset="2"/>
              <a:buChar char="q"/>
            </a:pPr>
            <a:r>
              <a:rPr lang="bs-Latn-BA" sz="2400" b="1" dirty="0" smtClean="0">
                <a:solidFill>
                  <a:schemeClr val="bg1"/>
                </a:solidFill>
                <a:latin typeface="Roboto Slab"/>
              </a:rPr>
              <a:t> P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rikaz</a:t>
            </a:r>
            <a:r>
              <a:rPr lang="bs-Latn-BA" sz="2400" b="1" dirty="0" smtClean="0">
                <a:solidFill>
                  <a:schemeClr val="bg1"/>
                </a:solidFill>
                <a:latin typeface="Roboto Slab"/>
              </a:rPr>
              <a:t>t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godišnj</a:t>
            </a:r>
            <a:r>
              <a:rPr lang="bs-Latn-BA" sz="2400" b="1" dirty="0" smtClean="0">
                <a:solidFill>
                  <a:schemeClr val="bg1"/>
                </a:solidFill>
                <a:latin typeface="Roboto Slab"/>
              </a:rPr>
              <a:t>e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sezonsk</a:t>
            </a:r>
            <a:r>
              <a:rPr lang="bs-Latn-BA" sz="2400" b="1" dirty="0" smtClean="0">
                <a:solidFill>
                  <a:schemeClr val="bg1"/>
                </a:solidFill>
                <a:latin typeface="Roboto Slab"/>
              </a:rPr>
              <a:t>e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P-T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latin typeface="Roboto Slab"/>
              </a:rPr>
              <a:t> Q-T </a:t>
            </a:r>
            <a:r>
              <a:rPr lang="en-US" sz="2400" b="1" dirty="0" err="1" smtClean="0">
                <a:solidFill>
                  <a:schemeClr val="bg1"/>
                </a:solidFill>
                <a:latin typeface="Roboto Slab"/>
              </a:rPr>
              <a:t>dijagram</a:t>
            </a:r>
            <a:r>
              <a:rPr lang="bs-Latn-BA" sz="2400" b="1" dirty="0" smtClean="0">
                <a:solidFill>
                  <a:schemeClr val="bg1"/>
                </a:solidFill>
                <a:latin typeface="Roboto Slab"/>
              </a:rPr>
              <a:t>e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endParaRPr lang="hr-HR" sz="2400" b="1" dirty="0" smtClean="0">
              <a:solidFill>
                <a:schemeClr val="bg1"/>
              </a:solidFill>
              <a:latin typeface="Roboto Slab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312543"/>
            <a:ext cx="6858000" cy="744582"/>
          </a:xfrm>
        </p:spPr>
        <p:txBody>
          <a:bodyPr>
            <a:normAutofit/>
          </a:bodyPr>
          <a:lstStyle/>
          <a:p>
            <a:pPr algn="l"/>
            <a:r>
              <a:rPr lang="hr-HR" dirty="0" smtClean="0">
                <a:solidFill>
                  <a:schemeClr val="accent1"/>
                </a:solidFill>
              </a:rPr>
              <a:t>Uvod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1219200"/>
            <a:ext cx="8477250" cy="53906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Iznos gubitaka električne energije je jedan od pokazatelja tehničkog stanja pojednih elemenata mreže i kvaliteta njene eksploatacije.</a:t>
            </a:r>
          </a:p>
          <a:p>
            <a:pPr algn="just"/>
            <a:endParaRPr lang="hr-HR" dirty="0" smtClean="0"/>
          </a:p>
          <a:p>
            <a:pPr algn="just"/>
            <a:r>
              <a:rPr lang="hr-HR" dirty="0" smtClean="0"/>
              <a:t>Prema načinu nastanka osnovna podjela gubitaka je na tehničke i komercijalne gubitke.</a:t>
            </a:r>
          </a:p>
          <a:p>
            <a:pPr algn="just"/>
            <a:endParaRPr lang="hr-HR" dirty="0" smtClean="0"/>
          </a:p>
          <a:p>
            <a:pPr algn="just"/>
            <a:r>
              <a:rPr lang="hr-HR" dirty="0" smtClean="0"/>
              <a:t>Prilikom analize gubitaka nameće se niz zadatka: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/>
              <a:t> tačnost određivanja gubitaka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/>
              <a:t> razdvajanje tehničkih i komercijalnih gubitaka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/>
              <a:t> raspodjela gubitaka po elementima mreže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/>
              <a:t> lociranje mjesta koja predstavljaju izvor gubitaka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/>
              <a:t> analiza uzroka gubitaka</a:t>
            </a:r>
          </a:p>
          <a:p>
            <a:pPr algn="just"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/>
              <a:t>izbor </a:t>
            </a:r>
            <a:r>
              <a:rPr lang="hr-HR" dirty="0" smtClean="0"/>
              <a:t>mjera za smanjenje gubitaka</a:t>
            </a:r>
          </a:p>
          <a:p>
            <a:pPr algn="just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666" y="1001183"/>
            <a:ext cx="4233334" cy="4349750"/>
          </a:xfrm>
          <a:ln w="762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hr-HR" sz="1400" b="1" u="sng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U mjere koje zahtjevaju odrađena finasijska </a:t>
            </a:r>
            <a:r>
              <a:rPr lang="hr-HR" sz="1400" b="1" u="sng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ulaganja:</a:t>
            </a:r>
            <a:endParaRPr lang="hr-HR" sz="1400" b="1" u="sng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Korištenje direktne transformacije 110/x </a:t>
            </a: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.</a:t>
            </a: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Izgradnja (interpolacija) novih transformatorskih stanica u mreži</a:t>
            </a: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.</a:t>
            </a: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Povećanje broja izvoda iz transformatorskih stanica u cilju rasterećenja preopterećenih vodova</a:t>
            </a: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.</a:t>
            </a: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Zamjena stare opreme (transformatora) novom, sa smanjenim gubicima u eksploataciji</a:t>
            </a: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.</a:t>
            </a: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Kompenzacija reaktivne snage</a:t>
            </a: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.</a:t>
            </a: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Povećanje presjeka provodnika, njegovom zamjenom, i dovođenje u sklad s prenošenim </a:t>
            </a: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snagama</a:t>
            </a: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Korištenje trofaznih vodova</a:t>
            </a: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.</a:t>
            </a: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 algn="l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Prelazak </a:t>
            </a: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na viši naponski nivo</a:t>
            </a:r>
            <a:endParaRPr lang="hr-HR" sz="1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7932" y="337943"/>
            <a:ext cx="8136467" cy="7445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hr-HR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MJERE ZA SMANJENJE TEHNIČKIH GUBITAKA</a:t>
            </a:r>
            <a:br>
              <a:rPr lang="hr-HR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hr-HR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1122614"/>
            <a:ext cx="4445000" cy="483209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hr-HR" sz="1400" b="1" u="sng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U mjere za koje nisu potrebna posebna ili nikakva investiciona ulaganja </a:t>
            </a:r>
            <a:r>
              <a:rPr lang="hr-HR" sz="1400" b="1" u="sng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spadaju:</a:t>
            </a:r>
          </a:p>
          <a:p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Kontrola dijagrama opterećenja radi ravnomjernog korištenja elektroenergetskih kapaciteta.</a:t>
            </a:r>
          </a:p>
          <a:p>
            <a:pPr lvl="0">
              <a:buFont typeface="Wingdings" pitchFamily="2" charset="2"/>
              <a:buChar char="q"/>
            </a:pP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Poboljšanje naponskih prilika.</a:t>
            </a:r>
          </a:p>
          <a:p>
            <a:pPr lvl="0">
              <a:buFont typeface="Wingdings" pitchFamily="2" charset="2"/>
              <a:buChar char="q"/>
            </a:pP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Simetriranje opterećenja i vođenja računa o rasporedu opterećenja po fazama.</a:t>
            </a:r>
          </a:p>
          <a:p>
            <a:pPr lvl="0">
              <a:buFont typeface="Wingdings" pitchFamily="2" charset="2"/>
              <a:buChar char="q"/>
            </a:pP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Vođenje računa o optimalnim snagama transformatora, kao i iznalaženje najboljih lokacija za trafostanice.</a:t>
            </a:r>
          </a:p>
          <a:p>
            <a:pPr lvl="0">
              <a:buFont typeface="Wingdings" pitchFamily="2" charset="2"/>
              <a:buChar char="q"/>
            </a:pP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 lvl="0"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 Ravnomjernost pri raspodijeli opterećenja po pojedinim transformatorskim stanicama.</a:t>
            </a:r>
          </a:p>
          <a:p>
            <a:pPr lvl="0">
              <a:buFont typeface="Wingdings" pitchFamily="2" charset="2"/>
              <a:buChar char="q"/>
            </a:pPr>
            <a:endParaRPr lang="hr-HR" sz="1400" b="1" dirty="0" smtClean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  <a:p>
            <a:pPr>
              <a:buFont typeface="Wingdings" pitchFamily="2" charset="2"/>
              <a:buChar char="q"/>
            </a:pPr>
            <a:r>
              <a:rPr lang="hr-HR" sz="1400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>Vođenje računa o ekonomičnom paralelnom radu transformatora u jednoj transformatorskoj stanici </a:t>
            </a:r>
            <a:endParaRPr lang="hr-HR" sz="1400" b="1" dirty="0">
              <a:solidFill>
                <a:schemeClr val="accent5">
                  <a:lumMod val="75000"/>
                </a:schemeClr>
              </a:solidFill>
              <a:latin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 smtClean="0"/>
              <a:t>Proračun i analiza gubitaka električne energije u elektrodistributivnom sistemu Općine Tešanj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340357" y="1236132"/>
            <a:ext cx="225797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 smtClean="0"/>
          </a:p>
          <a:p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Analizirano područje</a:t>
            </a:r>
          </a:p>
          <a:p>
            <a:endParaRPr lang="hr-HR" dirty="0"/>
          </a:p>
        </p:txBody>
      </p:sp>
      <p:pic>
        <p:nvPicPr>
          <p:cNvPr id="4" name="Picture 3" descr="karta_opcin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30718" y="1959496"/>
            <a:ext cx="4166244" cy="37036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6465" y="5758933"/>
            <a:ext cx="37299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400" b="1" dirty="0" smtClean="0">
                <a:solidFill>
                  <a:schemeClr val="bg1"/>
                </a:solidFill>
                <a:latin typeface="Roboto Slab"/>
              </a:rPr>
              <a:t>Slika 1. Općina </a:t>
            </a:r>
            <a:r>
              <a:rPr lang="hr-HR" sz="1400" b="1" dirty="0" smtClean="0">
                <a:solidFill>
                  <a:schemeClr val="bg1"/>
                </a:solidFill>
                <a:latin typeface="Roboto Slab"/>
              </a:rPr>
              <a:t>Tešanj – mjesne zajednice</a:t>
            </a:r>
            <a:endParaRPr lang="hr-HR" sz="1400" b="1" dirty="0">
              <a:solidFill>
                <a:schemeClr val="bg1"/>
              </a:solidFill>
              <a:latin typeface="Roboto Slab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4464" y="2380735"/>
            <a:ext cx="446426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r-HR" b="1" dirty="0" smtClean="0">
                <a:solidFill>
                  <a:schemeClr val="bg1"/>
                </a:solidFill>
                <a:latin typeface="Roboto Slab"/>
              </a:rPr>
              <a:t> Mreža je modelovana u softverskom paketu Matlab, u njegovom modulu PSAT</a:t>
            </a:r>
          </a:p>
          <a:p>
            <a:pPr>
              <a:buFontTx/>
              <a:buChar char="-"/>
            </a:pPr>
            <a:endParaRPr lang="hr-HR" b="1" dirty="0" smtClean="0">
              <a:solidFill>
                <a:schemeClr val="bg1"/>
              </a:solidFill>
              <a:latin typeface="Roboto Slab"/>
            </a:endParaRPr>
          </a:p>
          <a:p>
            <a:pPr>
              <a:buFontTx/>
              <a:buChar char="-"/>
            </a:pPr>
            <a:r>
              <a:rPr lang="hr-HR" b="1" dirty="0" smtClean="0">
                <a:solidFill>
                  <a:schemeClr val="bg1"/>
                </a:solidFill>
                <a:latin typeface="Roboto Slab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Roboto Slab"/>
              </a:rPr>
              <a:t>Na osnovu dostupnih realnih podataka, proračunate su i unesene vrijendosti u p.u. za sve elemnte</a:t>
            </a:r>
          </a:p>
          <a:p>
            <a:pPr>
              <a:buFontTx/>
              <a:buChar char="-"/>
            </a:pPr>
            <a:endParaRPr lang="hr-HR" b="1" dirty="0" smtClean="0">
              <a:solidFill>
                <a:schemeClr val="bg1"/>
              </a:solidFill>
              <a:latin typeface="Roboto Slab"/>
            </a:endParaRPr>
          </a:p>
          <a:p>
            <a:pPr>
              <a:buFontTx/>
              <a:buChar char="-"/>
            </a:pPr>
            <a:r>
              <a:rPr lang="hr-HR" b="1" dirty="0" smtClean="0">
                <a:solidFill>
                  <a:schemeClr val="bg1"/>
                </a:solidFill>
                <a:latin typeface="Roboto Slab"/>
              </a:rPr>
              <a:t> Bazna snaga modela 100 MVA</a:t>
            </a:r>
            <a:endParaRPr lang="hr-HR" b="1" dirty="0">
              <a:solidFill>
                <a:schemeClr val="bg1"/>
              </a:solidFill>
              <a:latin typeface="Roboto Slab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9" y="717551"/>
            <a:ext cx="8223778" cy="673100"/>
          </a:xfrm>
        </p:spPr>
        <p:txBody>
          <a:bodyPr>
            <a:normAutofit fontScale="90000"/>
          </a:bodyPr>
          <a:lstStyle/>
          <a:p>
            <a:r>
              <a:rPr lang="hr-HR" sz="3100" dirty="0" smtClean="0"/>
              <a:t>Rezultati proračuna gubitaka po naponskim nivoima i komponentama posmatrane SN mreže</a:t>
            </a:r>
            <a:r>
              <a:rPr lang="hr-HR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/>
            </a:r>
            <a:br>
              <a:rPr lang="hr-HR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7000" y="1387273"/>
          <a:ext cx="8890001" cy="547072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189436"/>
                <a:gridCol w="757566"/>
                <a:gridCol w="1150041"/>
                <a:gridCol w="1058769"/>
                <a:gridCol w="1734189"/>
              </a:tblGrid>
              <a:tr h="19112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200" baseline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PDJ Tešanj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Ukupni gubici  aktivne snage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0.503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Gubici aktivne snage po naponskim nivoima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110kV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35kV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0.195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20kV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10kV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0.198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0.4kV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0.11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Gubici aktivne snage po vodovima u mreži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35kV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0.101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20kV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10kV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0.129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Ukupni gubici aktivne snage po transformatorima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0.273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Fiksni gubici aktivne snage u transformatorima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P</a:t>
                      </a:r>
                      <a:r>
                        <a:rPr lang="hr-HR" sz="1200" baseline="-25000" dirty="0"/>
                        <a:t>0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0.147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911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Pretpostavljena vrijednost konstante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a</a:t>
                      </a:r>
                      <a:r>
                        <a:rPr lang="hr-HR" sz="1200" baseline="-25000"/>
                        <a:t>0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0.17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Wpreuzeta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MWh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131851.155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Wpotrošnje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MWh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126658.134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Ostvareni gubici električne energije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MWh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6755.547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Pmax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MW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/>
                        <a:t>21.744</a:t>
                      </a:r>
                      <a:endParaRPr lang="hr-HR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Upotrebno vrijeme-Tup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h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6063.65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Broj sati godišnje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h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8760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Upotrebno vrijeme gubitaka Tupg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h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4514.532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Varijabilni gubici električne energije u transformatorima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MWh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568.83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26479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Fiksni gubici energije u transformatorima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MWh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1287.72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26479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Ukupni gubici električne energije u transformatorima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MWh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1856.55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rowSpan="3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Gubici energije po vodovima u mreži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35kV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MWh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455.967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2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20kV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MWh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0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2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/>
                        <a:t>10kV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MWh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582.374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  <a:tr h="18995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Gubici  energije u NN mreži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/>
                        <a:t>MWh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/>
                        <a:t>3860.656</a:t>
                      </a:r>
                      <a:endParaRPr lang="hr-H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1" marR="51011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9" y="717551"/>
            <a:ext cx="8223778" cy="673100"/>
          </a:xfrm>
        </p:spPr>
        <p:txBody>
          <a:bodyPr>
            <a:normAutofit fontScale="90000"/>
          </a:bodyPr>
          <a:lstStyle/>
          <a:p>
            <a:r>
              <a:rPr lang="hr-HR" sz="3100" dirty="0" smtClean="0"/>
              <a:t>Rezultati proračuna gubitaka po naponskim nivoima i komponentama posmatrane SN mreže</a:t>
            </a:r>
            <a:r>
              <a:rPr lang="hr-HR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  <a:t/>
            </a:r>
            <a:br>
              <a:rPr lang="hr-HR" b="1" dirty="0" smtClean="0">
                <a:solidFill>
                  <a:schemeClr val="accent5">
                    <a:lumMod val="75000"/>
                  </a:schemeClr>
                </a:solidFill>
                <a:latin typeface="Roboto Slab"/>
              </a:rPr>
            </a:br>
            <a:endParaRPr lang="en-US" dirty="0"/>
          </a:p>
        </p:txBody>
      </p:sp>
      <p:pic>
        <p:nvPicPr>
          <p:cNvPr id="5" name="Picture 4" descr="slikaaa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921934" y="2014528"/>
            <a:ext cx="5477934" cy="34041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53066" y="5468036"/>
            <a:ext cx="73575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Slika 2. Struktura </a:t>
            </a:r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gubitaka električne energije u 2017. godini</a:t>
            </a:r>
            <a:endParaRPr lang="hr-HR" sz="1600" b="1" dirty="0">
              <a:solidFill>
                <a:schemeClr val="bg1"/>
              </a:solidFill>
              <a:latin typeface="Roboto Slab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T.png"/>
          <p:cNvPicPr/>
          <p:nvPr/>
        </p:nvPicPr>
        <p:blipFill>
          <a:blip r:embed="rId2"/>
          <a:srcRect t="2317" r="826" b="1930"/>
          <a:stretch>
            <a:fillRect/>
          </a:stretch>
        </p:blipFill>
        <p:spPr>
          <a:xfrm>
            <a:off x="1466300" y="1227126"/>
            <a:ext cx="5925099" cy="2252674"/>
          </a:xfrm>
          <a:prstGeom prst="rect">
            <a:avLst/>
          </a:prstGeom>
        </p:spPr>
      </p:pic>
      <p:pic>
        <p:nvPicPr>
          <p:cNvPr id="5" name="Picture 4" descr="QT.png"/>
          <p:cNvPicPr/>
          <p:nvPr/>
        </p:nvPicPr>
        <p:blipFill>
          <a:blip r:embed="rId3"/>
          <a:srcRect t="3814" r="-174"/>
          <a:stretch>
            <a:fillRect/>
          </a:stretch>
        </p:blipFill>
        <p:spPr>
          <a:xfrm>
            <a:off x="1473201" y="3454400"/>
            <a:ext cx="5918199" cy="22648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58564" y="5882235"/>
            <a:ext cx="3602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Slika 3. Godišnji </a:t>
            </a:r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P-T i </a:t>
            </a:r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Q</a:t>
            </a:r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-T </a:t>
            </a:r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dijagram</a:t>
            </a:r>
            <a:endParaRPr lang="hr-HR" sz="1600" b="1" dirty="0">
              <a:solidFill>
                <a:schemeClr val="bg1"/>
              </a:solidFill>
              <a:latin typeface="Roboto Slab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4865" y="345701"/>
            <a:ext cx="75776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Rezultati regresione i korelacione analize</a:t>
            </a:r>
            <a:endParaRPr lang="en-US" sz="28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sesone.png"/>
          <p:cNvPicPr/>
          <p:nvPr/>
        </p:nvPicPr>
        <p:blipFill>
          <a:blip r:embed="rId2"/>
          <a:srcRect r="992" b="-83"/>
          <a:stretch>
            <a:fillRect/>
          </a:stretch>
        </p:blipFill>
        <p:spPr>
          <a:xfrm>
            <a:off x="0" y="905933"/>
            <a:ext cx="5164667" cy="301413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29641" y="4044949"/>
            <a:ext cx="45069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Slika 4. </a:t>
            </a:r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Sezonski </a:t>
            </a:r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P-T dijagram</a:t>
            </a:r>
            <a:endParaRPr lang="hr-HR" sz="1600" b="1" dirty="0">
              <a:solidFill>
                <a:schemeClr val="bg1"/>
              </a:solidFill>
              <a:latin typeface="Roboto Slab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4865" y="244101"/>
            <a:ext cx="75776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Rezultati regresione i korelacione analize</a:t>
            </a:r>
            <a:endParaRPr lang="en-US" sz="28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 descr="Qsesone.png"/>
          <p:cNvPicPr/>
          <p:nvPr/>
        </p:nvPicPr>
        <p:blipFill>
          <a:blip r:embed="rId3"/>
          <a:srcRect r="1818"/>
          <a:stretch>
            <a:fillRect/>
          </a:stretch>
        </p:blipFill>
        <p:spPr>
          <a:xfrm>
            <a:off x="3931920" y="3843866"/>
            <a:ext cx="5212080" cy="301413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545331" y="3371335"/>
            <a:ext cx="31069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Slika 5. Sezonski </a:t>
            </a:r>
            <a:r>
              <a:rPr lang="hr-HR" sz="1600" b="1" dirty="0" smtClean="0">
                <a:solidFill>
                  <a:schemeClr val="bg1"/>
                </a:solidFill>
                <a:latin typeface="Roboto Slab"/>
              </a:rPr>
              <a:t>Q-Tdijagram</a:t>
            </a:r>
            <a:endParaRPr lang="hr-HR" sz="1600" b="1" dirty="0">
              <a:solidFill>
                <a:schemeClr val="bg1"/>
              </a:solidFill>
              <a:latin typeface="Roboto Sla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768</Words>
  <Application>Microsoft Office PowerPoint</Application>
  <PresentationFormat>On-screen Show (4:3)</PresentationFormat>
  <Paragraphs>176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Thème Office</vt:lpstr>
      <vt:lpstr>LOKALIZACIJA GUBITAKA ELEKTRIČNE ENERGIJE U ELEKTRODISTRIBUTIVNOM SISTEMU</vt:lpstr>
      <vt:lpstr>CILJEVI</vt:lpstr>
      <vt:lpstr>Uvod</vt:lpstr>
      <vt:lpstr>Slide 4</vt:lpstr>
      <vt:lpstr>Proračun i analiza gubitaka električne energije u elektrodistributivnom sistemu Općine Tešanj</vt:lpstr>
      <vt:lpstr>Rezultati proračuna gubitaka po naponskim nivoima i komponentama posmatrane SN mreže </vt:lpstr>
      <vt:lpstr>Rezultati proračuna gubitaka po naponskim nivoima i komponentama posmatrane SN mreže 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Windows User</cp:lastModifiedBy>
  <cp:revision>34</cp:revision>
  <dcterms:created xsi:type="dcterms:W3CDTF">2018-08-21T10:05:07Z</dcterms:created>
  <dcterms:modified xsi:type="dcterms:W3CDTF">2019-05-08T22:00:14Z</dcterms:modified>
</cp:coreProperties>
</file>