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0" r:id="rId3"/>
    <p:sldId id="260" r:id="rId4"/>
    <p:sldId id="262" r:id="rId5"/>
    <p:sldId id="272" r:id="rId6"/>
    <p:sldId id="273" r:id="rId7"/>
    <p:sldId id="274" r:id="rId8"/>
    <p:sldId id="264" r:id="rId9"/>
    <p:sldId id="265" r:id="rId10"/>
    <p:sldId id="268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34587" autoAdjust="0"/>
    <p:restoredTop sz="94660" autoAdjust="0"/>
  </p:normalViewPr>
  <p:slideViewPr>
    <p:cSldViewPr snapToGrid="0">
      <p:cViewPr>
        <p:scale>
          <a:sx n="90" d="100"/>
          <a:sy n="90" d="100"/>
        </p:scale>
        <p:origin x="-1090" y="-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10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AF0158E-0BEA-4BFF-AA61-7914394B3C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4F11DA1-6698-4392-B84F-664E2A344A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92300-EA15-4B15-A783-6E65AD991BC8}" type="datetimeFigureOut">
              <a:rPr lang="en-NZ" smtClean="0"/>
              <a:pPr/>
              <a:t>8/05/2019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B15D29F-AD7A-40A3-90D1-5C7D45458A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27F1443-A053-47AC-962C-46D85BEC89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16929-A883-446E-B000-A06150AF9A4B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414728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14211-E28D-4196-8F23-467118673D5D}" type="datetimeFigureOut">
              <a:rPr lang="en-NZ" smtClean="0"/>
              <a:pPr/>
              <a:t>8/05/2019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4C6E0-D6AA-4C96-836C-B12EBD6499B1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138555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73677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and plain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1151"/>
            <a:ext cx="78867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37352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4FE3D5B-2D16-4C5E-B51C-927C485EC3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23745" y="404910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71847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4FE3D5B-2D16-4C5E-B51C-927C485EC3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73637" y="91586"/>
            <a:ext cx="1422535" cy="67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46806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36682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101756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caption smal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60DE470-EB93-4C4F-AD5E-539B9F35367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97144" y="431562"/>
            <a:ext cx="1113250" cy="53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6471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7083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1528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90303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47513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nte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SzPct val="100000"/>
              <a:buFont typeface="+mj-lt"/>
              <a:buAutoNum type="arabicPeriod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E6CB0CC-D317-482F-846B-3814D19307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8844" y="6034114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2819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Heading and bullets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8F897B4-FAF4-4141-B970-C51951F855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1640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Heading and bullets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587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1AAE9B7-F6A0-44A7-887A-A1EC309E96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2375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Heading and bullets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0ED18F1-8DAE-4FD0-BA60-1243D3FA63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10465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and plai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1151"/>
            <a:ext cx="78867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6C51CDF-0A8A-4B88-85D4-60A9032CDC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41651" y="311151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9757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1FA7C9D-D83C-4484-9533-0B150B1E6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6A860A2-5715-4DC5-A2F4-36393F043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7EB925-7612-46E3-B325-E0F2E64E21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26115-93DD-439D-AB73-B403A1B14893}" type="datetimeFigureOut">
              <a:rPr lang="en-NZ" smtClean="0"/>
              <a:pPr/>
              <a:t>8/05/2019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0B83F4A-34D0-4D19-B9A4-0D24C5D73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C97524-6E08-4C30-9778-5BEC932F6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F958E-C44B-42BD-9173-1DD03F7322B6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33862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49" r:id="rId3"/>
    <p:sldLayoutId id="2147483675" r:id="rId4"/>
    <p:sldLayoutId id="2147483662" r:id="rId5"/>
    <p:sldLayoutId id="2147483674" r:id="rId6"/>
    <p:sldLayoutId id="2147483660" r:id="rId7"/>
    <p:sldLayoutId id="2147483661" r:id="rId8"/>
    <p:sldLayoutId id="2147483654" r:id="rId9"/>
    <p:sldLayoutId id="2147483663" r:id="rId10"/>
    <p:sldLayoutId id="2147483664" r:id="rId11"/>
    <p:sldLayoutId id="2147483673" r:id="rId12"/>
    <p:sldLayoutId id="2147483655" r:id="rId13"/>
    <p:sldLayoutId id="2147483657" r:id="rId14"/>
    <p:sldLayoutId id="2147483670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A6C27A-72D8-457B-A723-F18600481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54" y="1334529"/>
            <a:ext cx="8946292" cy="1509951"/>
          </a:xfrm>
        </p:spPr>
        <p:txBody>
          <a:bodyPr>
            <a:normAutofit fontScale="90000"/>
          </a:bodyPr>
          <a:lstStyle/>
          <a:p>
            <a:r>
              <a:rPr lang="bs-Latn-BA" dirty="0" smtClean="0"/>
              <a:t>LOKALIZACIJA </a:t>
            </a:r>
            <a:r>
              <a:rPr lang="bs-Latn-BA" dirty="0" smtClean="0"/>
              <a:t>GUBITAKA ELEKTRIČNE ENERGIJE U ELEKTRODISTRIBUTIVNOM </a:t>
            </a:r>
            <a:r>
              <a:rPr lang="bs-Latn-BA" dirty="0" smtClean="0"/>
              <a:t>SISTEMU</a:t>
            </a:r>
            <a:endParaRPr lang="en-NZ" dirty="0"/>
          </a:p>
        </p:txBody>
      </p:sp>
      <p:sp>
        <p:nvSpPr>
          <p:cNvPr id="9" name="Rectangle 8"/>
          <p:cNvSpPr/>
          <p:nvPr/>
        </p:nvSpPr>
        <p:spPr>
          <a:xfrm>
            <a:off x="864974" y="3468693"/>
            <a:ext cx="894629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hr-HR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hr-HR" sz="14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Maja </a:t>
            </a:r>
            <a:r>
              <a:rPr lang="hr-HR" sz="1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Muftić Dedović</a:t>
            </a:r>
            <a:r>
              <a:rPr lang="hr-HR" sz="140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sym typeface="Symbol" panose="05050102010706020507" pitchFamily="18" charset="2"/>
                <a:hlinkClick r:id="" action="ppaction://hlinkfile"/>
              </a:rPr>
              <a:t></a:t>
            </a:r>
            <a:r>
              <a:rPr lang="hr-HR" sz="1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		                        Nedis Dautbašić</a:t>
            </a:r>
            <a:endParaRPr lang="de-AT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hr-HR" sz="1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Elektrotehnički fakultet, Univerzitet u Sarajevu	  Elektrotehnički fakultet, Univerzitet u Sarajevu</a:t>
            </a:r>
            <a:endParaRPr lang="de-AT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hr-HR" sz="1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   maja.muftic-dedovic@etf.unsa.ba</a:t>
            </a:r>
            <a:r>
              <a:rPr lang="hr-HR" sz="1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hr-HR" sz="14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nedis.dautbasic@etf.unsa.ba</a:t>
            </a:r>
            <a:endParaRPr lang="de-AT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hr-HR" sz="1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AT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hr-HR" sz="1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de-AT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hr-HR" sz="1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Muamera Boškailo    		                         Samir Avdaković</a:t>
            </a:r>
            <a:endParaRPr lang="de-AT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hr-HR" sz="1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Elektrotehnički fakultet, Univerzitet u Sarajevu	  Elektrotehnički fakultet, Univerzitet u Sarajevu</a:t>
            </a:r>
            <a:endParaRPr lang="de-AT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hr-HR" sz="1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          mboskailo1@etf.unsa.ba</a:t>
            </a:r>
            <a:r>
              <a:rPr lang="hr-HR" sz="1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hr-HR" sz="14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samir.avdakovic@etf.unsa.ba</a:t>
            </a:r>
            <a:endParaRPr lang="de-AT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21497" y="6388442"/>
            <a:ext cx="25010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sz="1600" dirty="0" smtClean="0">
                <a:solidFill>
                  <a:schemeClr val="bg1"/>
                </a:solidFill>
              </a:rPr>
              <a:t>Bečići, 14. – 17.05.2019. </a:t>
            </a:r>
            <a:endParaRPr lang="de-AT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027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117" y="1238250"/>
            <a:ext cx="8039100" cy="4705350"/>
          </a:xfrm>
        </p:spPr>
        <p:txBody>
          <a:bodyPr>
            <a:normAutofit fontScale="475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hr-HR" dirty="0" smtClean="0"/>
              <a:t> </a:t>
            </a:r>
            <a:r>
              <a:rPr lang="hr-HR" sz="3300" dirty="0" smtClean="0"/>
              <a:t>Model </a:t>
            </a:r>
            <a:r>
              <a:rPr lang="hr-HR" sz="3300" dirty="0" smtClean="0"/>
              <a:t>mreže urađen u PSAT-u, urađen proračun gubitaka, zatim regresiona i korelaciona analiza</a:t>
            </a:r>
            <a:r>
              <a:rPr lang="hr-HR" sz="3300" dirty="0" smtClean="0"/>
              <a:t>.</a:t>
            </a:r>
          </a:p>
          <a:p>
            <a:pPr algn="just">
              <a:buFont typeface="Wingdings" pitchFamily="2" charset="2"/>
              <a:buChar char="q"/>
            </a:pPr>
            <a:endParaRPr lang="hr-HR" sz="3300" dirty="0" smtClean="0"/>
          </a:p>
          <a:p>
            <a:pPr algn="just">
              <a:buFont typeface="Wingdings" pitchFamily="2" charset="2"/>
              <a:buChar char="q"/>
            </a:pPr>
            <a:r>
              <a:rPr lang="hr-HR" sz="3300" dirty="0" smtClean="0"/>
              <a:t> S </a:t>
            </a:r>
            <a:r>
              <a:rPr lang="hr-HR" sz="3300" dirty="0" smtClean="0"/>
              <a:t>godišnjih dijagrama se može primjetiti da imamo u ljetnim mjesecima povećanu potrošnju reaktivne snage (rashladni uređeji</a:t>
            </a:r>
            <a:r>
              <a:rPr lang="hr-HR" sz="3300" dirty="0" smtClean="0"/>
              <a:t>)</a:t>
            </a:r>
          </a:p>
          <a:p>
            <a:pPr algn="just">
              <a:buFont typeface="Wingdings" pitchFamily="2" charset="2"/>
              <a:buChar char="q"/>
            </a:pPr>
            <a:endParaRPr lang="hr-HR" sz="3300" dirty="0" smtClean="0"/>
          </a:p>
          <a:p>
            <a:pPr algn="just">
              <a:buFont typeface="Wingdings" pitchFamily="2" charset="2"/>
              <a:buChar char="q"/>
            </a:pPr>
            <a:r>
              <a:rPr lang="hr-HR" sz="3300" dirty="0" smtClean="0"/>
              <a:t> Nema </a:t>
            </a:r>
            <a:r>
              <a:rPr lang="hr-HR" sz="3300" dirty="0" smtClean="0"/>
              <a:t>jake korelacije između temperature i </a:t>
            </a:r>
            <a:r>
              <a:rPr lang="hr-HR" sz="3300" dirty="0" smtClean="0"/>
              <a:t>potrošnje </a:t>
            </a:r>
            <a:r>
              <a:rPr lang="hr-HR" sz="3300" dirty="0" smtClean="0"/>
              <a:t>električne </a:t>
            </a:r>
            <a:r>
              <a:rPr lang="hr-HR" sz="3300" dirty="0" smtClean="0"/>
              <a:t>energije</a:t>
            </a:r>
          </a:p>
          <a:p>
            <a:pPr algn="just">
              <a:buFont typeface="Wingdings" pitchFamily="2" charset="2"/>
              <a:buChar char="q"/>
            </a:pPr>
            <a:endParaRPr lang="hr-HR" sz="3300" dirty="0" smtClean="0"/>
          </a:p>
          <a:p>
            <a:pPr algn="just">
              <a:buFont typeface="Wingdings" pitchFamily="2" charset="2"/>
              <a:buChar char="q"/>
            </a:pPr>
            <a:r>
              <a:rPr lang="hr-HR" sz="3300" dirty="0" smtClean="0"/>
              <a:t> Jedan </a:t>
            </a:r>
            <a:r>
              <a:rPr lang="hr-HR" sz="3300" dirty="0" smtClean="0"/>
              <a:t>od razloga može biti način </a:t>
            </a:r>
            <a:r>
              <a:rPr lang="hr-HR" sz="3300" dirty="0" smtClean="0"/>
              <a:t>očitanja, </a:t>
            </a:r>
            <a:r>
              <a:rPr lang="hr-HR" sz="3300" dirty="0" smtClean="0"/>
              <a:t>stoga je potreban aktivniji angažman AMR/AMM</a:t>
            </a:r>
            <a:r>
              <a:rPr lang="hr-HR" sz="3300" dirty="0" smtClean="0"/>
              <a:t>.</a:t>
            </a:r>
          </a:p>
          <a:p>
            <a:pPr algn="just">
              <a:buFont typeface="Wingdings" pitchFamily="2" charset="2"/>
              <a:buChar char="q"/>
            </a:pPr>
            <a:endParaRPr lang="hr-HR" sz="3300" dirty="0" smtClean="0"/>
          </a:p>
          <a:p>
            <a:pPr algn="just">
              <a:buFont typeface="Wingdings" pitchFamily="2" charset="2"/>
              <a:buChar char="q"/>
            </a:pPr>
            <a:r>
              <a:rPr lang="hr-HR" sz="3300" dirty="0" smtClean="0"/>
              <a:t> Na </a:t>
            </a:r>
            <a:r>
              <a:rPr lang="hr-HR" sz="3300" dirty="0" smtClean="0"/>
              <a:t>smanjen iznos gubitaka </a:t>
            </a:r>
            <a:r>
              <a:rPr lang="hr-HR" sz="3300" dirty="0" smtClean="0"/>
              <a:t>utječe </a:t>
            </a:r>
            <a:r>
              <a:rPr lang="hr-HR" sz="3300" dirty="0" smtClean="0"/>
              <a:t>prisustvo velike potrošnje na srednjem naponu</a:t>
            </a:r>
            <a:r>
              <a:rPr lang="hr-HR" sz="3300" dirty="0" smtClean="0"/>
              <a:t>.</a:t>
            </a:r>
          </a:p>
          <a:p>
            <a:pPr algn="just">
              <a:buFont typeface="Wingdings" pitchFamily="2" charset="2"/>
              <a:buChar char="q"/>
            </a:pPr>
            <a:endParaRPr lang="hr-HR" sz="3300" dirty="0" smtClean="0"/>
          </a:p>
          <a:p>
            <a:pPr algn="just">
              <a:buFont typeface="Wingdings" pitchFamily="2" charset="2"/>
              <a:buChar char="q"/>
            </a:pPr>
            <a:r>
              <a:rPr lang="hr-HR" sz="3300" dirty="0" smtClean="0"/>
              <a:t> Kompenzacija </a:t>
            </a:r>
            <a:r>
              <a:rPr lang="hr-HR" sz="3300" dirty="0" smtClean="0"/>
              <a:t>reaktivne snage može doprinjeti povećanju efikasnosti</a:t>
            </a:r>
            <a:r>
              <a:rPr lang="hr-HR" sz="3300" dirty="0" smtClean="0"/>
              <a:t>.</a:t>
            </a:r>
          </a:p>
          <a:p>
            <a:pPr algn="just">
              <a:buFont typeface="Wingdings" pitchFamily="2" charset="2"/>
              <a:buChar char="q"/>
            </a:pPr>
            <a:endParaRPr lang="hr-HR" sz="3300" dirty="0" smtClean="0"/>
          </a:p>
          <a:p>
            <a:pPr algn="just">
              <a:buFont typeface="Wingdings" pitchFamily="2" charset="2"/>
              <a:buChar char="q"/>
            </a:pPr>
            <a:r>
              <a:rPr lang="hr-HR" sz="3300" dirty="0" smtClean="0"/>
              <a:t> Zbog </a:t>
            </a:r>
            <a:r>
              <a:rPr lang="hr-HR" sz="3300" dirty="0" smtClean="0"/>
              <a:t>visokih fiksnih gubitaka </a:t>
            </a:r>
            <a:r>
              <a:rPr lang="hr-HR" sz="3300" dirty="0" smtClean="0"/>
              <a:t>trafoa, </a:t>
            </a:r>
            <a:r>
              <a:rPr lang="hr-HR" sz="3300" dirty="0" smtClean="0"/>
              <a:t>interpolacija je dobro </a:t>
            </a:r>
            <a:r>
              <a:rPr lang="hr-HR" sz="3300" dirty="0" smtClean="0"/>
              <a:t>rješenje </a:t>
            </a:r>
            <a:r>
              <a:rPr lang="hr-HR" sz="3300" dirty="0" smtClean="0"/>
              <a:t>ukoliko je ekonomski opravdana.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564099" y="348732"/>
            <a:ext cx="18245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Zaključak</a:t>
            </a:r>
            <a:endParaRPr lang="en-US" sz="2800" b="1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4099" y="348732"/>
            <a:ext cx="36199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Pitanja za diskusiju:</a:t>
            </a:r>
            <a:endParaRPr lang="en-US" sz="2800" b="1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7267" y="1443841"/>
            <a:ext cx="817879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vi-VN" dirty="0" smtClean="0">
                <a:solidFill>
                  <a:schemeClr val="bg1"/>
                </a:solidFill>
              </a:rPr>
              <a:t>Da </a:t>
            </a:r>
            <a:r>
              <a:rPr lang="vi-VN" dirty="0" smtClean="0">
                <a:solidFill>
                  <a:schemeClr val="bg1"/>
                </a:solidFill>
              </a:rPr>
              <a:t>li je vršena analiza tehničkih i komercijalih gubitaka za vrijeme normalne potrošnje i povećane potrošnje električne energije i njihovo upoređivanje? Ovo pitanje se nameće radi saznanja o aktivnostima "proizvođača" komercijalnih gubitaka, a konkretno se misili na neovlašćeno korišćenje električne energije i to u periodima kada je energija najpotrebnija. </a:t>
            </a:r>
            <a:endParaRPr lang="bs-Latn-BA" dirty="0" smtClean="0">
              <a:solidFill>
                <a:schemeClr val="bg1"/>
              </a:solidFill>
            </a:endParaRPr>
          </a:p>
          <a:p>
            <a:pPr marL="457200" indent="-457200" algn="just"/>
            <a:endParaRPr lang="bs-Latn-BA" dirty="0" smtClean="0">
              <a:solidFill>
                <a:schemeClr val="bg1"/>
              </a:solidFill>
            </a:endParaRPr>
          </a:p>
          <a:p>
            <a:pPr marL="457200" indent="-457200" algn="just">
              <a:buAutoNum type="arabicPeriod"/>
            </a:pPr>
            <a:endParaRPr lang="bs-Latn-BA" dirty="0" smtClean="0">
              <a:solidFill>
                <a:schemeClr val="bg1"/>
              </a:solidFill>
            </a:endParaRPr>
          </a:p>
          <a:p>
            <a:pPr marL="457200" indent="-457200" algn="just">
              <a:buAutoNum type="arabicPeriod"/>
            </a:pPr>
            <a:r>
              <a:rPr lang="vi-VN" dirty="0" smtClean="0">
                <a:solidFill>
                  <a:schemeClr val="bg1"/>
                </a:solidFill>
              </a:rPr>
              <a:t>Da </a:t>
            </a:r>
            <a:r>
              <a:rPr lang="vi-VN" dirty="0" smtClean="0">
                <a:solidFill>
                  <a:schemeClr val="bg1"/>
                </a:solidFill>
              </a:rPr>
              <a:t>li su razrađene metode, ako jesu koje, za efikasnost AMR/AMM sistema radi otkrivanja neovlašćene potrošnje električne energije posebno pri povećanoj potrošnji?</a:t>
            </a:r>
            <a:endParaRPr lang="vi-VN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3200" dirty="0" smtClean="0"/>
              <a:t>CILJEVI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541867" y="1240641"/>
            <a:ext cx="7975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hr-HR" sz="2400" dirty="0" smtClean="0">
                <a:solidFill>
                  <a:schemeClr val="bg1"/>
                </a:solidFill>
              </a:rPr>
              <a:t> </a:t>
            </a:r>
            <a:r>
              <a:rPr lang="hr-HR" sz="2400" b="1" dirty="0" smtClean="0">
                <a:solidFill>
                  <a:schemeClr val="bg1"/>
                </a:solidFill>
                <a:latin typeface="Roboto Slab"/>
              </a:rPr>
              <a:t>Opisati uobičajene </a:t>
            </a:r>
            <a:r>
              <a:rPr lang="hr-HR" sz="2400" b="1" dirty="0" smtClean="0">
                <a:solidFill>
                  <a:schemeClr val="bg1"/>
                </a:solidFill>
                <a:latin typeface="Roboto Slab"/>
              </a:rPr>
              <a:t>mjere za smanjenje gubitaka u </a:t>
            </a:r>
            <a:r>
              <a:rPr lang="hr-HR" sz="2400" b="1" dirty="0" smtClean="0">
                <a:solidFill>
                  <a:schemeClr val="bg1"/>
                </a:solidFill>
                <a:latin typeface="Roboto Slab"/>
              </a:rPr>
              <a:t>elektrodistributivnom </a:t>
            </a:r>
            <a:r>
              <a:rPr lang="hr-HR" sz="2400" b="1" dirty="0" smtClean="0">
                <a:solidFill>
                  <a:schemeClr val="bg1"/>
                </a:solidFill>
                <a:latin typeface="Roboto Slab"/>
              </a:rPr>
              <a:t>sistemu.</a:t>
            </a:r>
          </a:p>
          <a:p>
            <a:pPr algn="just"/>
            <a:endParaRPr lang="hr-HR" sz="2400" b="1" dirty="0" smtClean="0">
              <a:solidFill>
                <a:schemeClr val="bg1"/>
              </a:solidFill>
              <a:latin typeface="Roboto Slab"/>
            </a:endParaRPr>
          </a:p>
          <a:p>
            <a:pPr algn="just">
              <a:buFont typeface="Wingdings" pitchFamily="2" charset="2"/>
              <a:buChar char="q"/>
            </a:pPr>
            <a:r>
              <a:rPr lang="hr-HR" sz="2400" b="1" dirty="0" smtClean="0">
                <a:solidFill>
                  <a:schemeClr val="bg1"/>
                </a:solidFill>
                <a:latin typeface="Roboto Slab"/>
              </a:rPr>
              <a:t> </a:t>
            </a:r>
            <a:r>
              <a:rPr lang="hr-HR" sz="2400" b="1" dirty="0" smtClean="0">
                <a:solidFill>
                  <a:schemeClr val="bg1"/>
                </a:solidFill>
                <a:latin typeface="Roboto Slab"/>
              </a:rPr>
              <a:t>Na primjeru EDS Općine Tešanj uraditi model, identifikovati gubitke po naponskim nivoima.</a:t>
            </a:r>
          </a:p>
          <a:p>
            <a:pPr algn="just"/>
            <a:endParaRPr lang="hr-HR" sz="2400" b="1" dirty="0" smtClean="0">
              <a:solidFill>
                <a:schemeClr val="bg1"/>
              </a:solidFill>
              <a:latin typeface="Roboto Slab"/>
            </a:endParaRPr>
          </a:p>
          <a:p>
            <a:pPr algn="just">
              <a:buFont typeface="Wingdings" pitchFamily="2" charset="2"/>
              <a:buChar char="q"/>
            </a:pPr>
            <a:r>
              <a:rPr lang="hr-HR" sz="2400" b="1" dirty="0" smtClean="0">
                <a:solidFill>
                  <a:schemeClr val="bg1"/>
                </a:solidFill>
                <a:latin typeface="Roboto Slab"/>
              </a:rPr>
              <a:t> Na osnovu dobijenih proračuna dati prijedlog mjera za smanjenje gubitaka</a:t>
            </a:r>
            <a:r>
              <a:rPr lang="hr-HR" sz="2400" b="1" dirty="0" smtClean="0">
                <a:solidFill>
                  <a:schemeClr val="bg1"/>
                </a:solidFill>
                <a:latin typeface="Roboto Slab"/>
              </a:rPr>
              <a:t>.</a:t>
            </a:r>
          </a:p>
          <a:p>
            <a:pPr algn="just"/>
            <a:endParaRPr lang="hr-HR" sz="2400" b="1" dirty="0" smtClean="0">
              <a:solidFill>
                <a:schemeClr val="bg1"/>
              </a:solidFill>
              <a:latin typeface="Roboto Slab"/>
            </a:endParaRPr>
          </a:p>
          <a:p>
            <a:pPr algn="just">
              <a:buFont typeface="Wingdings" pitchFamily="2" charset="2"/>
              <a:buChar char="q"/>
            </a:pPr>
            <a:r>
              <a:rPr lang="hr-HR" sz="2400" b="1" dirty="0" smtClean="0">
                <a:solidFill>
                  <a:schemeClr val="bg1"/>
                </a:solidFill>
                <a:latin typeface="Roboto Slab"/>
              </a:rPr>
              <a:t> </a:t>
            </a:r>
            <a:r>
              <a:rPr lang="bs-Latn-BA" sz="2400" b="1" dirty="0" smtClean="0">
                <a:solidFill>
                  <a:schemeClr val="bg1"/>
                </a:solidFill>
                <a:latin typeface="Roboto Slab"/>
              </a:rPr>
              <a:t>I</a:t>
            </a:r>
            <a:r>
              <a:rPr lang="en-US" sz="2400" b="1" dirty="0" err="1" smtClean="0">
                <a:solidFill>
                  <a:schemeClr val="bg1"/>
                </a:solidFill>
                <a:latin typeface="Roboto Slab"/>
              </a:rPr>
              <a:t>stra</a:t>
            </a:r>
            <a:r>
              <a:rPr lang="bs-Latn-BA" sz="2400" b="1" dirty="0" smtClean="0">
                <a:solidFill>
                  <a:schemeClr val="bg1"/>
                </a:solidFill>
                <a:latin typeface="Roboto Slab"/>
              </a:rPr>
              <a:t>žiti </a:t>
            </a:r>
            <a:r>
              <a:rPr lang="en-US" sz="2400" b="1" dirty="0" err="1" smtClean="0">
                <a:solidFill>
                  <a:schemeClr val="bg1"/>
                </a:solidFill>
                <a:latin typeface="Roboto Slab"/>
              </a:rPr>
              <a:t>uticaj</a:t>
            </a:r>
            <a:r>
              <a:rPr lang="en-US" sz="2400" b="1" dirty="0" smtClean="0">
                <a:solidFill>
                  <a:schemeClr val="bg1"/>
                </a:solidFill>
                <a:latin typeface="Roboto Slab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Roboto Slab"/>
              </a:rPr>
              <a:t>promjene</a:t>
            </a:r>
            <a:r>
              <a:rPr lang="en-US" sz="2400" b="1" dirty="0" smtClean="0">
                <a:solidFill>
                  <a:schemeClr val="bg1"/>
                </a:solidFill>
                <a:latin typeface="Roboto Slab"/>
              </a:rPr>
              <a:t> temperature </a:t>
            </a:r>
            <a:r>
              <a:rPr lang="en-US" sz="2400" b="1" dirty="0" err="1" smtClean="0">
                <a:solidFill>
                  <a:schemeClr val="bg1"/>
                </a:solidFill>
                <a:latin typeface="Roboto Slab"/>
              </a:rPr>
              <a:t>okoline</a:t>
            </a:r>
            <a:r>
              <a:rPr lang="en-US" sz="2400" b="1" dirty="0" smtClean="0">
                <a:solidFill>
                  <a:schemeClr val="bg1"/>
                </a:solidFill>
                <a:latin typeface="Roboto Slab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Roboto Slab"/>
              </a:rPr>
              <a:t>na</a:t>
            </a:r>
            <a:r>
              <a:rPr lang="en-US" sz="2400" b="1" dirty="0" smtClean="0">
                <a:solidFill>
                  <a:schemeClr val="bg1"/>
                </a:solidFill>
                <a:latin typeface="Roboto Slab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Roboto Slab"/>
              </a:rPr>
              <a:t>potrošnju</a:t>
            </a:r>
            <a:r>
              <a:rPr lang="en-US" sz="2400" b="1" dirty="0" smtClean="0">
                <a:solidFill>
                  <a:schemeClr val="bg1"/>
                </a:solidFill>
                <a:latin typeface="Roboto Slab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Roboto Slab"/>
              </a:rPr>
              <a:t>aktivne</a:t>
            </a:r>
            <a:r>
              <a:rPr lang="en-US" sz="2400" b="1" dirty="0" smtClean="0">
                <a:solidFill>
                  <a:schemeClr val="bg1"/>
                </a:solidFill>
                <a:latin typeface="Roboto Slab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Roboto Slab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Roboto Slab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Roboto Slab"/>
              </a:rPr>
              <a:t>reaktivne</a:t>
            </a:r>
            <a:r>
              <a:rPr lang="en-US" sz="2400" b="1" dirty="0" smtClean="0">
                <a:solidFill>
                  <a:schemeClr val="bg1"/>
                </a:solidFill>
                <a:latin typeface="Roboto Slab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Roboto Slab"/>
              </a:rPr>
              <a:t>snage</a:t>
            </a:r>
            <a:r>
              <a:rPr lang="en-US" sz="2400" b="1" dirty="0" smtClean="0">
                <a:solidFill>
                  <a:schemeClr val="bg1"/>
                </a:solidFill>
                <a:latin typeface="Roboto Slab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Roboto Slab"/>
              </a:rPr>
              <a:t>na</a:t>
            </a:r>
            <a:r>
              <a:rPr lang="en-US" sz="2400" b="1" dirty="0" smtClean="0">
                <a:solidFill>
                  <a:schemeClr val="bg1"/>
                </a:solidFill>
                <a:latin typeface="Roboto Slab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Roboto Slab"/>
              </a:rPr>
              <a:t>distributivnom</a:t>
            </a:r>
            <a:r>
              <a:rPr lang="en-US" sz="2400" b="1" dirty="0" smtClean="0">
                <a:solidFill>
                  <a:schemeClr val="bg1"/>
                </a:solidFill>
                <a:latin typeface="Roboto Slab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Roboto Slab"/>
              </a:rPr>
              <a:t>sistemu</a:t>
            </a:r>
            <a:r>
              <a:rPr lang="en-US" sz="2400" b="1" dirty="0" smtClean="0">
                <a:solidFill>
                  <a:schemeClr val="bg1"/>
                </a:solidFill>
                <a:latin typeface="Roboto Slab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Roboto Slab"/>
              </a:rPr>
              <a:t>Općine</a:t>
            </a:r>
            <a:r>
              <a:rPr lang="en-US" sz="2400" b="1" dirty="0" smtClean="0">
                <a:solidFill>
                  <a:schemeClr val="bg1"/>
                </a:solidFill>
                <a:latin typeface="Roboto Slab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Roboto Slab"/>
              </a:rPr>
              <a:t>Tešanj</a:t>
            </a:r>
            <a:r>
              <a:rPr lang="en-US" sz="2400" b="1" dirty="0" smtClean="0">
                <a:solidFill>
                  <a:schemeClr val="bg1"/>
                </a:solidFill>
                <a:latin typeface="Roboto Slab"/>
              </a:rPr>
              <a:t>.</a:t>
            </a:r>
            <a:endParaRPr lang="bs-Latn-BA" sz="2400" b="1" dirty="0" smtClean="0">
              <a:solidFill>
                <a:schemeClr val="bg1"/>
              </a:solidFill>
              <a:latin typeface="Roboto Slab"/>
            </a:endParaRPr>
          </a:p>
          <a:p>
            <a:pPr algn="just">
              <a:buFont typeface="Wingdings" pitchFamily="2" charset="2"/>
              <a:buChar char="q"/>
            </a:pPr>
            <a:endParaRPr lang="bs-Latn-BA" sz="2400" b="1" dirty="0" smtClean="0">
              <a:solidFill>
                <a:schemeClr val="bg1"/>
              </a:solidFill>
              <a:latin typeface="Roboto Slab"/>
            </a:endParaRPr>
          </a:p>
          <a:p>
            <a:pPr algn="just">
              <a:buFont typeface="Wingdings" pitchFamily="2" charset="2"/>
              <a:buChar char="q"/>
            </a:pPr>
            <a:r>
              <a:rPr lang="bs-Latn-BA" sz="2400" b="1" dirty="0" smtClean="0">
                <a:solidFill>
                  <a:schemeClr val="bg1"/>
                </a:solidFill>
                <a:latin typeface="Roboto Slab"/>
              </a:rPr>
              <a:t> P</a:t>
            </a:r>
            <a:r>
              <a:rPr lang="en-US" sz="2400" b="1" dirty="0" err="1" smtClean="0">
                <a:solidFill>
                  <a:schemeClr val="bg1"/>
                </a:solidFill>
                <a:latin typeface="Roboto Slab"/>
              </a:rPr>
              <a:t>rikaz</a:t>
            </a:r>
            <a:r>
              <a:rPr lang="bs-Latn-BA" sz="2400" b="1" dirty="0" smtClean="0">
                <a:solidFill>
                  <a:schemeClr val="bg1"/>
                </a:solidFill>
                <a:latin typeface="Roboto Slab"/>
              </a:rPr>
              <a:t>t</a:t>
            </a:r>
            <a:r>
              <a:rPr lang="en-US" sz="2400" b="1" dirty="0" err="1" smtClean="0">
                <a:solidFill>
                  <a:schemeClr val="bg1"/>
                </a:solidFill>
                <a:latin typeface="Roboto Slab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Roboto Slab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Roboto Slab"/>
              </a:rPr>
              <a:t>godišnj</a:t>
            </a:r>
            <a:r>
              <a:rPr lang="bs-Latn-BA" sz="2400" b="1" dirty="0" smtClean="0">
                <a:solidFill>
                  <a:schemeClr val="bg1"/>
                </a:solidFill>
                <a:latin typeface="Roboto Slab"/>
              </a:rPr>
              <a:t>e</a:t>
            </a:r>
            <a:r>
              <a:rPr lang="en-US" sz="2400" b="1" dirty="0" smtClean="0">
                <a:solidFill>
                  <a:schemeClr val="bg1"/>
                </a:solidFill>
                <a:latin typeface="Roboto Slab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Roboto Slab"/>
              </a:rPr>
              <a:t>sezonsk</a:t>
            </a:r>
            <a:r>
              <a:rPr lang="bs-Latn-BA" sz="2400" b="1" dirty="0" smtClean="0">
                <a:solidFill>
                  <a:schemeClr val="bg1"/>
                </a:solidFill>
                <a:latin typeface="Roboto Slab"/>
              </a:rPr>
              <a:t>e</a:t>
            </a:r>
            <a:r>
              <a:rPr lang="en-US" sz="2400" b="1" dirty="0" smtClean="0">
                <a:solidFill>
                  <a:schemeClr val="bg1"/>
                </a:solidFill>
                <a:latin typeface="Roboto Slab"/>
              </a:rPr>
              <a:t> P-T </a:t>
            </a:r>
            <a:r>
              <a:rPr lang="en-US" sz="2400" b="1" dirty="0" err="1" smtClean="0">
                <a:solidFill>
                  <a:schemeClr val="bg1"/>
                </a:solidFill>
                <a:latin typeface="Roboto Slab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Roboto Slab"/>
              </a:rPr>
              <a:t> Q-T </a:t>
            </a:r>
            <a:r>
              <a:rPr lang="en-US" sz="2400" b="1" dirty="0" err="1" smtClean="0">
                <a:solidFill>
                  <a:schemeClr val="bg1"/>
                </a:solidFill>
                <a:latin typeface="Roboto Slab"/>
              </a:rPr>
              <a:t>dijagram</a:t>
            </a:r>
            <a:r>
              <a:rPr lang="bs-Latn-BA" sz="2400" b="1" dirty="0" smtClean="0">
                <a:solidFill>
                  <a:schemeClr val="bg1"/>
                </a:solidFill>
                <a:latin typeface="Roboto Slab"/>
              </a:rPr>
              <a:t>e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  <a:endParaRPr lang="hr-HR" sz="2400" b="1" dirty="0" smtClean="0">
              <a:solidFill>
                <a:schemeClr val="bg1"/>
              </a:solidFill>
              <a:latin typeface="Roboto Slab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800" y="312543"/>
            <a:ext cx="6858000" cy="744582"/>
          </a:xfrm>
        </p:spPr>
        <p:txBody>
          <a:bodyPr>
            <a:normAutofit/>
          </a:bodyPr>
          <a:lstStyle/>
          <a:p>
            <a:pPr algn="l"/>
            <a:r>
              <a:rPr lang="hr-HR" dirty="0" smtClean="0">
                <a:solidFill>
                  <a:schemeClr val="accent1"/>
                </a:solidFill>
              </a:rPr>
              <a:t>Uvod</a:t>
            </a:r>
            <a:endParaRPr lang="hr-HR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1219200"/>
            <a:ext cx="8477250" cy="539060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r-HR" dirty="0" smtClean="0"/>
              <a:t>Iznos gubitaka električne energije je jedan od pokazatelja tehničkog stanja pojednih elemenata mreže i kvaliteta njene eksploatacije.</a:t>
            </a:r>
          </a:p>
          <a:p>
            <a:pPr algn="just"/>
            <a:endParaRPr lang="hr-HR" dirty="0" smtClean="0"/>
          </a:p>
          <a:p>
            <a:pPr algn="just"/>
            <a:r>
              <a:rPr lang="hr-HR" dirty="0" smtClean="0"/>
              <a:t>Prema načinu nastanka osnovna podjela gubitaka je na tehničke i komercijalne gubitke.</a:t>
            </a:r>
          </a:p>
          <a:p>
            <a:pPr algn="just"/>
            <a:endParaRPr lang="hr-HR" dirty="0" smtClean="0"/>
          </a:p>
          <a:p>
            <a:pPr algn="just"/>
            <a:r>
              <a:rPr lang="hr-HR" dirty="0" smtClean="0"/>
              <a:t>Prilikom analize gubitaka nameće se niz zadatka:</a:t>
            </a:r>
          </a:p>
          <a:p>
            <a:pPr algn="just">
              <a:buFont typeface="Arial" pitchFamily="34" charset="0"/>
              <a:buChar char="•"/>
            </a:pPr>
            <a:r>
              <a:rPr lang="hr-HR" dirty="0" smtClean="0"/>
              <a:t> tačnost određivanja gubitaka</a:t>
            </a:r>
          </a:p>
          <a:p>
            <a:pPr algn="just">
              <a:buFont typeface="Arial" pitchFamily="34" charset="0"/>
              <a:buChar char="•"/>
            </a:pPr>
            <a:r>
              <a:rPr lang="hr-HR" dirty="0" smtClean="0"/>
              <a:t> razdvajanje tehničkih i komercijalnih gubitaka</a:t>
            </a:r>
          </a:p>
          <a:p>
            <a:pPr algn="just">
              <a:buFont typeface="Arial" pitchFamily="34" charset="0"/>
              <a:buChar char="•"/>
            </a:pPr>
            <a:r>
              <a:rPr lang="hr-HR" dirty="0" smtClean="0"/>
              <a:t> raspodjela gubitaka po elementima mreže</a:t>
            </a:r>
          </a:p>
          <a:p>
            <a:pPr algn="just">
              <a:buFont typeface="Arial" pitchFamily="34" charset="0"/>
              <a:buChar char="•"/>
            </a:pPr>
            <a:r>
              <a:rPr lang="hr-HR" dirty="0" smtClean="0"/>
              <a:t> lociranje mjesta koja predstavljaju izvor gubitaka</a:t>
            </a:r>
          </a:p>
          <a:p>
            <a:pPr algn="just">
              <a:buFont typeface="Arial" pitchFamily="34" charset="0"/>
              <a:buChar char="•"/>
            </a:pPr>
            <a:r>
              <a:rPr lang="hr-HR" dirty="0" smtClean="0"/>
              <a:t> analiza uzroka gubitaka</a:t>
            </a:r>
          </a:p>
          <a:p>
            <a:pPr algn="just"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hr-HR" dirty="0" smtClean="0"/>
              <a:t>izbor </a:t>
            </a:r>
            <a:r>
              <a:rPr lang="hr-HR" dirty="0" smtClean="0"/>
              <a:t>mjera za smanjenje gubitaka</a:t>
            </a:r>
          </a:p>
          <a:p>
            <a:pPr algn="just"/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666" y="1001183"/>
            <a:ext cx="4233334" cy="4349750"/>
          </a:xfrm>
          <a:ln w="7620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hr-HR" sz="1400" b="1" u="sng" dirty="0" smtClean="0">
                <a:solidFill>
                  <a:schemeClr val="accent5">
                    <a:lumMod val="75000"/>
                  </a:schemeClr>
                </a:solidFill>
                <a:latin typeface="Roboto Slab"/>
              </a:rPr>
              <a:t>U mjere koje zahtjevaju odrađena finasijska </a:t>
            </a:r>
            <a:r>
              <a:rPr lang="hr-HR" sz="1400" b="1" u="sng" dirty="0" smtClean="0">
                <a:solidFill>
                  <a:schemeClr val="accent5">
                    <a:lumMod val="75000"/>
                  </a:schemeClr>
                </a:solidFill>
                <a:latin typeface="Roboto Slab"/>
              </a:rPr>
              <a:t>ulaganja:</a:t>
            </a:r>
            <a:endParaRPr lang="hr-HR" sz="1400" b="1" u="sng" dirty="0" smtClean="0">
              <a:solidFill>
                <a:schemeClr val="accent5">
                  <a:lumMod val="75000"/>
                </a:schemeClr>
              </a:solidFill>
              <a:latin typeface="Roboto Slab"/>
            </a:endParaRPr>
          </a:p>
          <a:p>
            <a:pPr lvl="0" algn="l">
              <a:buFont typeface="Wingdings" pitchFamily="2" charset="2"/>
              <a:buChar char="q"/>
            </a:pPr>
            <a:r>
              <a:rPr lang="hr-HR" sz="1400" b="1" dirty="0" smtClean="0">
                <a:solidFill>
                  <a:schemeClr val="accent5">
                    <a:lumMod val="75000"/>
                  </a:schemeClr>
                </a:solidFill>
                <a:latin typeface="Roboto Slab"/>
              </a:rPr>
              <a:t>Korištenje direktne transformacije 110/x </a:t>
            </a:r>
            <a:r>
              <a:rPr lang="hr-HR" sz="1400" b="1" dirty="0" smtClean="0">
                <a:solidFill>
                  <a:schemeClr val="accent5">
                    <a:lumMod val="75000"/>
                  </a:schemeClr>
                </a:solidFill>
                <a:latin typeface="Roboto Slab"/>
              </a:rPr>
              <a:t>.</a:t>
            </a:r>
            <a:endParaRPr lang="hr-HR" sz="1400" b="1" dirty="0" smtClean="0">
              <a:solidFill>
                <a:schemeClr val="accent5">
                  <a:lumMod val="75000"/>
                </a:schemeClr>
              </a:solidFill>
              <a:latin typeface="Roboto Slab"/>
            </a:endParaRPr>
          </a:p>
          <a:p>
            <a:pPr lvl="0" algn="l">
              <a:buFont typeface="Wingdings" pitchFamily="2" charset="2"/>
              <a:buChar char="q"/>
            </a:pPr>
            <a:r>
              <a:rPr lang="hr-HR" sz="1400" b="1" dirty="0" smtClean="0">
                <a:solidFill>
                  <a:schemeClr val="accent5">
                    <a:lumMod val="75000"/>
                  </a:schemeClr>
                </a:solidFill>
                <a:latin typeface="Roboto Slab"/>
              </a:rPr>
              <a:t>Izgradnja (interpolacija) novih transformatorskih stanica u mreži</a:t>
            </a:r>
            <a:r>
              <a:rPr lang="hr-HR" sz="1400" b="1" dirty="0" smtClean="0">
                <a:solidFill>
                  <a:schemeClr val="accent5">
                    <a:lumMod val="75000"/>
                  </a:schemeClr>
                </a:solidFill>
                <a:latin typeface="Roboto Slab"/>
              </a:rPr>
              <a:t>.</a:t>
            </a:r>
            <a:endParaRPr lang="hr-HR" sz="1400" b="1" dirty="0" smtClean="0">
              <a:solidFill>
                <a:schemeClr val="accent5">
                  <a:lumMod val="75000"/>
                </a:schemeClr>
              </a:solidFill>
              <a:latin typeface="Roboto Slab"/>
            </a:endParaRPr>
          </a:p>
          <a:p>
            <a:pPr lvl="0" algn="l">
              <a:buFont typeface="Wingdings" pitchFamily="2" charset="2"/>
              <a:buChar char="q"/>
            </a:pPr>
            <a:r>
              <a:rPr lang="hr-HR" sz="1400" b="1" dirty="0" smtClean="0">
                <a:solidFill>
                  <a:schemeClr val="accent5">
                    <a:lumMod val="75000"/>
                  </a:schemeClr>
                </a:solidFill>
                <a:latin typeface="Roboto Slab"/>
              </a:rPr>
              <a:t>Povećanje broja izvoda iz transformatorskih stanica u cilju rasterećenja preopterećenih vodova</a:t>
            </a:r>
            <a:r>
              <a:rPr lang="hr-HR" sz="1400" b="1" dirty="0" smtClean="0">
                <a:solidFill>
                  <a:schemeClr val="accent5">
                    <a:lumMod val="75000"/>
                  </a:schemeClr>
                </a:solidFill>
                <a:latin typeface="Roboto Slab"/>
              </a:rPr>
              <a:t>.</a:t>
            </a:r>
            <a:endParaRPr lang="hr-HR" sz="1400" b="1" dirty="0" smtClean="0">
              <a:solidFill>
                <a:schemeClr val="accent5">
                  <a:lumMod val="75000"/>
                </a:schemeClr>
              </a:solidFill>
              <a:latin typeface="Roboto Slab"/>
            </a:endParaRPr>
          </a:p>
          <a:p>
            <a:pPr lvl="0" algn="l">
              <a:buFont typeface="Wingdings" pitchFamily="2" charset="2"/>
              <a:buChar char="q"/>
            </a:pPr>
            <a:r>
              <a:rPr lang="hr-HR" sz="1400" b="1" dirty="0" smtClean="0">
                <a:solidFill>
                  <a:schemeClr val="accent5">
                    <a:lumMod val="75000"/>
                  </a:schemeClr>
                </a:solidFill>
                <a:latin typeface="Roboto Slab"/>
              </a:rPr>
              <a:t>Zamjena stare opreme (transformatora) novom, sa smanjenim gubicima u eksploataciji</a:t>
            </a:r>
            <a:r>
              <a:rPr lang="hr-HR" sz="1400" b="1" dirty="0" smtClean="0">
                <a:solidFill>
                  <a:schemeClr val="accent5">
                    <a:lumMod val="75000"/>
                  </a:schemeClr>
                </a:solidFill>
                <a:latin typeface="Roboto Slab"/>
              </a:rPr>
              <a:t>.</a:t>
            </a:r>
            <a:endParaRPr lang="hr-HR" sz="1400" b="1" dirty="0" smtClean="0">
              <a:solidFill>
                <a:schemeClr val="accent5">
                  <a:lumMod val="75000"/>
                </a:schemeClr>
              </a:solidFill>
              <a:latin typeface="Roboto Slab"/>
            </a:endParaRPr>
          </a:p>
          <a:p>
            <a:pPr lvl="0" algn="l">
              <a:buFont typeface="Wingdings" pitchFamily="2" charset="2"/>
              <a:buChar char="q"/>
            </a:pPr>
            <a:r>
              <a:rPr lang="hr-HR" sz="1400" b="1" dirty="0" smtClean="0">
                <a:solidFill>
                  <a:schemeClr val="accent5">
                    <a:lumMod val="75000"/>
                  </a:schemeClr>
                </a:solidFill>
                <a:latin typeface="Roboto Slab"/>
              </a:rPr>
              <a:t>Kompenzacija reaktivne snage</a:t>
            </a:r>
            <a:r>
              <a:rPr lang="hr-HR" sz="1400" b="1" dirty="0" smtClean="0">
                <a:solidFill>
                  <a:schemeClr val="accent5">
                    <a:lumMod val="75000"/>
                  </a:schemeClr>
                </a:solidFill>
                <a:latin typeface="Roboto Slab"/>
              </a:rPr>
              <a:t>.</a:t>
            </a:r>
            <a:endParaRPr lang="hr-HR" sz="1400" b="1" dirty="0" smtClean="0">
              <a:solidFill>
                <a:schemeClr val="accent5">
                  <a:lumMod val="75000"/>
                </a:schemeClr>
              </a:solidFill>
              <a:latin typeface="Roboto Slab"/>
            </a:endParaRPr>
          </a:p>
          <a:p>
            <a:pPr lvl="0" algn="l">
              <a:buFont typeface="Wingdings" pitchFamily="2" charset="2"/>
              <a:buChar char="q"/>
            </a:pPr>
            <a:r>
              <a:rPr lang="hr-HR" sz="1400" b="1" dirty="0" smtClean="0">
                <a:solidFill>
                  <a:schemeClr val="accent5">
                    <a:lumMod val="75000"/>
                  </a:schemeClr>
                </a:solidFill>
                <a:latin typeface="Roboto Slab"/>
              </a:rPr>
              <a:t>Povećanje presjeka provodnika, njegovom zamjenom, i dovođenje u sklad s prenošenim </a:t>
            </a:r>
            <a:r>
              <a:rPr lang="hr-HR" sz="1400" b="1" dirty="0" smtClean="0">
                <a:solidFill>
                  <a:schemeClr val="accent5">
                    <a:lumMod val="75000"/>
                  </a:schemeClr>
                </a:solidFill>
                <a:latin typeface="Roboto Slab"/>
              </a:rPr>
              <a:t>snagama</a:t>
            </a:r>
            <a:endParaRPr lang="hr-HR" sz="1400" b="1" dirty="0" smtClean="0">
              <a:solidFill>
                <a:schemeClr val="accent5">
                  <a:lumMod val="75000"/>
                </a:schemeClr>
              </a:solidFill>
              <a:latin typeface="Roboto Slab"/>
            </a:endParaRPr>
          </a:p>
          <a:p>
            <a:pPr lvl="0" algn="l">
              <a:buFont typeface="Wingdings" pitchFamily="2" charset="2"/>
              <a:buChar char="q"/>
            </a:pPr>
            <a:r>
              <a:rPr lang="hr-HR" sz="1400" b="1" dirty="0" smtClean="0">
                <a:solidFill>
                  <a:schemeClr val="accent5">
                    <a:lumMod val="75000"/>
                  </a:schemeClr>
                </a:solidFill>
                <a:latin typeface="Roboto Slab"/>
              </a:rPr>
              <a:t>Korištenje trofaznih vodova</a:t>
            </a:r>
            <a:r>
              <a:rPr lang="hr-HR" sz="1400" b="1" dirty="0" smtClean="0">
                <a:solidFill>
                  <a:schemeClr val="accent5">
                    <a:lumMod val="75000"/>
                  </a:schemeClr>
                </a:solidFill>
                <a:latin typeface="Roboto Slab"/>
              </a:rPr>
              <a:t>.</a:t>
            </a:r>
            <a:endParaRPr lang="hr-HR" sz="1400" b="1" dirty="0" smtClean="0">
              <a:solidFill>
                <a:schemeClr val="accent5">
                  <a:lumMod val="75000"/>
                </a:schemeClr>
              </a:solidFill>
              <a:latin typeface="Roboto Slab"/>
            </a:endParaRPr>
          </a:p>
          <a:p>
            <a:pPr lvl="0" algn="l">
              <a:buFont typeface="Wingdings" pitchFamily="2" charset="2"/>
              <a:buChar char="q"/>
            </a:pPr>
            <a:r>
              <a:rPr lang="hr-HR" sz="1400" b="1" dirty="0" smtClean="0">
                <a:solidFill>
                  <a:schemeClr val="accent5">
                    <a:lumMod val="75000"/>
                  </a:schemeClr>
                </a:solidFill>
                <a:latin typeface="Roboto Slab"/>
              </a:rPr>
              <a:t>Prelazak </a:t>
            </a:r>
            <a:r>
              <a:rPr lang="hr-HR" sz="1400" b="1" dirty="0" smtClean="0">
                <a:solidFill>
                  <a:schemeClr val="accent5">
                    <a:lumMod val="75000"/>
                  </a:schemeClr>
                </a:solidFill>
                <a:latin typeface="Roboto Slab"/>
              </a:rPr>
              <a:t>na viši naponski nivo</a:t>
            </a:r>
            <a:endParaRPr lang="hr-HR" sz="1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7932" y="337943"/>
            <a:ext cx="8136467" cy="7445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hr-HR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MJERE ZA SMANJENJE TEHNIČKIH GUBITAKA</a:t>
            </a:r>
            <a:br>
              <a:rPr lang="hr-HR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endParaRPr lang="hr-HR" sz="28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1122614"/>
            <a:ext cx="4445000" cy="4832092"/>
          </a:xfrm>
          <a:prstGeom prst="rect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hr-HR" sz="1400" b="1" u="sng" dirty="0" smtClean="0">
                <a:solidFill>
                  <a:schemeClr val="accent5">
                    <a:lumMod val="75000"/>
                  </a:schemeClr>
                </a:solidFill>
                <a:latin typeface="Roboto Slab"/>
              </a:rPr>
              <a:t>U mjere za koje nisu potrebna posebna ili nikakva investiciona ulaganja </a:t>
            </a:r>
            <a:r>
              <a:rPr lang="hr-HR" sz="1400" b="1" u="sng" dirty="0" smtClean="0">
                <a:solidFill>
                  <a:schemeClr val="accent5">
                    <a:lumMod val="75000"/>
                  </a:schemeClr>
                </a:solidFill>
                <a:latin typeface="Roboto Slab"/>
              </a:rPr>
              <a:t>spadaju:</a:t>
            </a:r>
          </a:p>
          <a:p>
            <a:endParaRPr lang="hr-HR" sz="1400" b="1" dirty="0" smtClean="0">
              <a:solidFill>
                <a:schemeClr val="accent5">
                  <a:lumMod val="75000"/>
                </a:schemeClr>
              </a:solidFill>
              <a:latin typeface="Roboto Slab"/>
            </a:endParaRPr>
          </a:p>
          <a:p>
            <a:pPr lvl="0">
              <a:buFont typeface="Wingdings" pitchFamily="2" charset="2"/>
              <a:buChar char="q"/>
            </a:pPr>
            <a:r>
              <a:rPr lang="hr-HR" sz="1400" b="1" dirty="0" smtClean="0">
                <a:solidFill>
                  <a:schemeClr val="accent5">
                    <a:lumMod val="75000"/>
                  </a:schemeClr>
                </a:solidFill>
                <a:latin typeface="Roboto Slab"/>
              </a:rPr>
              <a:t>Kontrola dijagrama opterećenja radi ravnomjernog korištenja elektroenergetskih kapaciteta.</a:t>
            </a:r>
          </a:p>
          <a:p>
            <a:pPr lvl="0">
              <a:buFont typeface="Wingdings" pitchFamily="2" charset="2"/>
              <a:buChar char="q"/>
            </a:pPr>
            <a:endParaRPr lang="hr-HR" sz="1400" b="1" dirty="0" smtClean="0">
              <a:solidFill>
                <a:schemeClr val="accent5">
                  <a:lumMod val="75000"/>
                </a:schemeClr>
              </a:solidFill>
              <a:latin typeface="Roboto Slab"/>
            </a:endParaRPr>
          </a:p>
          <a:p>
            <a:pPr lvl="0">
              <a:buFont typeface="Wingdings" pitchFamily="2" charset="2"/>
              <a:buChar char="q"/>
            </a:pPr>
            <a:r>
              <a:rPr lang="hr-HR" sz="1400" b="1" dirty="0" smtClean="0">
                <a:solidFill>
                  <a:schemeClr val="accent5">
                    <a:lumMod val="75000"/>
                  </a:schemeClr>
                </a:solidFill>
                <a:latin typeface="Roboto Slab"/>
              </a:rPr>
              <a:t>Poboljšanje naponskih prilika.</a:t>
            </a:r>
          </a:p>
          <a:p>
            <a:pPr lvl="0">
              <a:buFont typeface="Wingdings" pitchFamily="2" charset="2"/>
              <a:buChar char="q"/>
            </a:pPr>
            <a:endParaRPr lang="hr-HR" sz="1400" b="1" dirty="0" smtClean="0">
              <a:solidFill>
                <a:schemeClr val="accent5">
                  <a:lumMod val="75000"/>
                </a:schemeClr>
              </a:solidFill>
              <a:latin typeface="Roboto Slab"/>
            </a:endParaRPr>
          </a:p>
          <a:p>
            <a:pPr lvl="0">
              <a:buFont typeface="Wingdings" pitchFamily="2" charset="2"/>
              <a:buChar char="q"/>
            </a:pPr>
            <a:r>
              <a:rPr lang="hr-HR" sz="1400" b="1" dirty="0" smtClean="0">
                <a:solidFill>
                  <a:schemeClr val="accent5">
                    <a:lumMod val="75000"/>
                  </a:schemeClr>
                </a:solidFill>
                <a:latin typeface="Roboto Slab"/>
              </a:rPr>
              <a:t>Simetriranje opterećenja i vođenja računa o rasporedu opterećenja po fazama.</a:t>
            </a:r>
          </a:p>
          <a:p>
            <a:pPr lvl="0">
              <a:buFont typeface="Wingdings" pitchFamily="2" charset="2"/>
              <a:buChar char="q"/>
            </a:pPr>
            <a:endParaRPr lang="hr-HR" sz="1400" b="1" dirty="0" smtClean="0">
              <a:solidFill>
                <a:schemeClr val="accent5">
                  <a:lumMod val="75000"/>
                </a:schemeClr>
              </a:solidFill>
              <a:latin typeface="Roboto Slab"/>
            </a:endParaRPr>
          </a:p>
          <a:p>
            <a:pPr lvl="0">
              <a:buFont typeface="Wingdings" pitchFamily="2" charset="2"/>
              <a:buChar char="q"/>
            </a:pPr>
            <a:r>
              <a:rPr lang="hr-HR" sz="1400" b="1" dirty="0" smtClean="0">
                <a:solidFill>
                  <a:schemeClr val="accent5">
                    <a:lumMod val="75000"/>
                  </a:schemeClr>
                </a:solidFill>
                <a:latin typeface="Roboto Slab"/>
              </a:rPr>
              <a:t>Vođenje računa o optimalnim snagama transformatora, kao i iznalaženje najboljih lokacija za trafostanice.</a:t>
            </a:r>
          </a:p>
          <a:p>
            <a:pPr lvl="0">
              <a:buFont typeface="Wingdings" pitchFamily="2" charset="2"/>
              <a:buChar char="q"/>
            </a:pPr>
            <a:endParaRPr lang="hr-HR" sz="1400" b="1" dirty="0" smtClean="0">
              <a:solidFill>
                <a:schemeClr val="accent5">
                  <a:lumMod val="75000"/>
                </a:schemeClr>
              </a:solidFill>
              <a:latin typeface="Roboto Slab"/>
            </a:endParaRPr>
          </a:p>
          <a:p>
            <a:pPr lvl="0">
              <a:buFont typeface="Wingdings" pitchFamily="2" charset="2"/>
              <a:buChar char="q"/>
            </a:pPr>
            <a:r>
              <a:rPr lang="hr-HR" sz="1400" b="1" dirty="0" smtClean="0">
                <a:solidFill>
                  <a:schemeClr val="accent5">
                    <a:lumMod val="75000"/>
                  </a:schemeClr>
                </a:solidFill>
                <a:latin typeface="Roboto Slab"/>
              </a:rPr>
              <a:t> Ravnomjernost pri raspodijeli opterećenja po pojedinim transformatorskim stanicama.</a:t>
            </a:r>
          </a:p>
          <a:p>
            <a:pPr lvl="0">
              <a:buFont typeface="Wingdings" pitchFamily="2" charset="2"/>
              <a:buChar char="q"/>
            </a:pPr>
            <a:endParaRPr lang="hr-HR" sz="1400" b="1" dirty="0" smtClean="0">
              <a:solidFill>
                <a:schemeClr val="accent5">
                  <a:lumMod val="75000"/>
                </a:schemeClr>
              </a:solidFill>
              <a:latin typeface="Roboto Slab"/>
            </a:endParaRPr>
          </a:p>
          <a:p>
            <a:pPr>
              <a:buFont typeface="Wingdings" pitchFamily="2" charset="2"/>
              <a:buChar char="q"/>
            </a:pPr>
            <a:r>
              <a:rPr lang="hr-HR" sz="1400" b="1" dirty="0" smtClean="0">
                <a:solidFill>
                  <a:schemeClr val="accent5">
                    <a:lumMod val="75000"/>
                  </a:schemeClr>
                </a:solidFill>
                <a:latin typeface="Roboto Slab"/>
              </a:rPr>
              <a:t>Vođenje računa o ekonomičnom paralelnom radu transformatora u jednoj transformatorskoj stanici </a:t>
            </a:r>
            <a:endParaRPr lang="hr-HR" sz="1400" b="1" dirty="0">
              <a:solidFill>
                <a:schemeClr val="accent5">
                  <a:lumMod val="75000"/>
                </a:schemeClr>
              </a:solidFill>
              <a:latin typeface="Roboto Slab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 smtClean="0"/>
              <a:t>Proračun i analiza gubitaka električne energije u elektrodistributivnom sistemu Općine Tešanj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340357" y="1236132"/>
            <a:ext cx="225797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 smtClean="0"/>
          </a:p>
          <a:p>
            <a:r>
              <a:rPr lang="hr-HR" sz="1600" b="1" dirty="0" smtClean="0">
                <a:solidFill>
                  <a:schemeClr val="bg1"/>
                </a:solidFill>
                <a:latin typeface="Roboto Slab"/>
              </a:rPr>
              <a:t>Analizirano područje</a:t>
            </a:r>
          </a:p>
          <a:p>
            <a:endParaRPr lang="hr-HR" dirty="0"/>
          </a:p>
        </p:txBody>
      </p:sp>
      <p:pic>
        <p:nvPicPr>
          <p:cNvPr id="4" name="Picture 3" descr="karta_opcin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30718" y="1959496"/>
            <a:ext cx="4166244" cy="370364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56465" y="5758933"/>
            <a:ext cx="37299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400" b="1" dirty="0" smtClean="0">
                <a:solidFill>
                  <a:schemeClr val="bg1"/>
                </a:solidFill>
                <a:latin typeface="Roboto Slab"/>
              </a:rPr>
              <a:t>Slika 1. Općina </a:t>
            </a:r>
            <a:r>
              <a:rPr lang="hr-HR" sz="1400" b="1" dirty="0" smtClean="0">
                <a:solidFill>
                  <a:schemeClr val="bg1"/>
                </a:solidFill>
                <a:latin typeface="Roboto Slab"/>
              </a:rPr>
              <a:t>Tešanj – mjesne zajednice</a:t>
            </a:r>
            <a:endParaRPr lang="hr-HR" sz="1400" b="1" dirty="0">
              <a:solidFill>
                <a:schemeClr val="bg1"/>
              </a:solidFill>
              <a:latin typeface="Roboto Slab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74464" y="2380735"/>
            <a:ext cx="446426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hr-HR" b="1" dirty="0" smtClean="0">
                <a:solidFill>
                  <a:schemeClr val="bg1"/>
                </a:solidFill>
                <a:latin typeface="Roboto Slab"/>
              </a:rPr>
              <a:t> Mreža je modelovana u softverskom paketu Matlab, u njegovom modulu PSAT</a:t>
            </a:r>
          </a:p>
          <a:p>
            <a:pPr>
              <a:buFontTx/>
              <a:buChar char="-"/>
            </a:pPr>
            <a:endParaRPr lang="hr-HR" b="1" dirty="0" smtClean="0">
              <a:solidFill>
                <a:schemeClr val="bg1"/>
              </a:solidFill>
              <a:latin typeface="Roboto Slab"/>
            </a:endParaRPr>
          </a:p>
          <a:p>
            <a:pPr>
              <a:buFontTx/>
              <a:buChar char="-"/>
            </a:pPr>
            <a:r>
              <a:rPr lang="hr-HR" b="1" dirty="0" smtClean="0">
                <a:solidFill>
                  <a:schemeClr val="bg1"/>
                </a:solidFill>
                <a:latin typeface="Roboto Slab"/>
              </a:rPr>
              <a:t> </a:t>
            </a:r>
            <a:r>
              <a:rPr lang="hr-HR" b="1" dirty="0" smtClean="0">
                <a:solidFill>
                  <a:schemeClr val="bg1"/>
                </a:solidFill>
                <a:latin typeface="Roboto Slab"/>
              </a:rPr>
              <a:t>Na osnovu dostupnih realnih podataka, proračunate su i unesene vrijendosti u p.u. za sve elemnte</a:t>
            </a:r>
          </a:p>
          <a:p>
            <a:pPr>
              <a:buFontTx/>
              <a:buChar char="-"/>
            </a:pPr>
            <a:endParaRPr lang="hr-HR" b="1" dirty="0" smtClean="0">
              <a:solidFill>
                <a:schemeClr val="bg1"/>
              </a:solidFill>
              <a:latin typeface="Roboto Slab"/>
            </a:endParaRPr>
          </a:p>
          <a:p>
            <a:pPr>
              <a:buFontTx/>
              <a:buChar char="-"/>
            </a:pPr>
            <a:r>
              <a:rPr lang="hr-HR" b="1" dirty="0" smtClean="0">
                <a:solidFill>
                  <a:schemeClr val="bg1"/>
                </a:solidFill>
                <a:latin typeface="Roboto Slab"/>
              </a:rPr>
              <a:t> Bazna snaga modela 100 MVA</a:t>
            </a:r>
            <a:endParaRPr lang="hr-HR" b="1" dirty="0">
              <a:solidFill>
                <a:schemeClr val="bg1"/>
              </a:solidFill>
              <a:latin typeface="Roboto Slab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89" y="717551"/>
            <a:ext cx="8223778" cy="673100"/>
          </a:xfrm>
        </p:spPr>
        <p:txBody>
          <a:bodyPr>
            <a:normAutofit fontScale="90000"/>
          </a:bodyPr>
          <a:lstStyle/>
          <a:p>
            <a:r>
              <a:rPr lang="hr-HR" sz="3100" dirty="0" smtClean="0"/>
              <a:t>Rezultati proračuna gubitaka po naponskim nivoima i komponentama posmatrane SN mreže</a:t>
            </a:r>
            <a:r>
              <a:rPr lang="hr-HR" b="1" dirty="0" smtClean="0">
                <a:solidFill>
                  <a:schemeClr val="accent5">
                    <a:lumMod val="75000"/>
                  </a:schemeClr>
                </a:solidFill>
                <a:latin typeface="Roboto Slab"/>
              </a:rPr>
              <a:t/>
            </a:r>
            <a:br>
              <a:rPr lang="hr-HR" b="1" dirty="0" smtClean="0">
                <a:solidFill>
                  <a:schemeClr val="accent5">
                    <a:lumMod val="75000"/>
                  </a:schemeClr>
                </a:solidFill>
                <a:latin typeface="Roboto Slab"/>
              </a:rPr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7000" y="1387273"/>
          <a:ext cx="8890001" cy="5470727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189436"/>
                <a:gridCol w="757566"/>
                <a:gridCol w="1150041"/>
                <a:gridCol w="1058769"/>
                <a:gridCol w="1734189"/>
              </a:tblGrid>
              <a:tr h="19112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200" baseline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PDJ Tešanj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</a:tr>
              <a:tr h="18995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Ukupni gubici  aktivne snage</a:t>
                      </a:r>
                      <a:endParaRPr lang="hr-H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MW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0.503</a:t>
                      </a:r>
                      <a:endParaRPr lang="hr-H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</a:tr>
              <a:tr h="189956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Gubici aktivne snage po naponskim nivoima</a:t>
                      </a:r>
                      <a:endParaRPr lang="hr-H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110kV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MW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0</a:t>
                      </a:r>
                      <a:endParaRPr lang="hr-H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</a:tr>
              <a:tr h="18995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35kV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MW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0.195</a:t>
                      </a:r>
                      <a:endParaRPr lang="hr-H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</a:tr>
              <a:tr h="18995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20kV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MW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0</a:t>
                      </a:r>
                      <a:endParaRPr lang="hr-H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</a:tr>
              <a:tr h="18995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10kV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MW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0.198</a:t>
                      </a:r>
                      <a:endParaRPr lang="hr-H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</a:tr>
              <a:tr h="18995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0.4kV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MW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0.11</a:t>
                      </a:r>
                      <a:endParaRPr lang="hr-H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</a:tr>
              <a:tr h="18995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Gubici aktivne snage po vodovima u mreži</a:t>
                      </a:r>
                      <a:endParaRPr lang="hr-H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35kV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MW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0.101</a:t>
                      </a:r>
                      <a:endParaRPr lang="hr-H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</a:tr>
              <a:tr h="18995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20kV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MW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0</a:t>
                      </a:r>
                      <a:endParaRPr lang="hr-H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</a:tr>
              <a:tr h="18995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10kV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MW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0.129</a:t>
                      </a:r>
                      <a:endParaRPr lang="hr-H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</a:tr>
              <a:tr h="18995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Ukupni gubici aktivne snage po transformatorima</a:t>
                      </a:r>
                      <a:endParaRPr lang="hr-H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MW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0.273</a:t>
                      </a:r>
                      <a:endParaRPr lang="hr-H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</a:tr>
              <a:tr h="18995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Fiksni gubici aktivne snage u transformatorima</a:t>
                      </a:r>
                      <a:endParaRPr lang="hr-H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P</a:t>
                      </a:r>
                      <a:r>
                        <a:rPr lang="hr-HR" sz="1200" baseline="-25000" dirty="0"/>
                        <a:t>0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MW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0.147</a:t>
                      </a:r>
                      <a:endParaRPr lang="hr-H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</a:tr>
              <a:tr h="19112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Pretpostavljena vrijednost konstante</a:t>
                      </a:r>
                      <a:endParaRPr lang="hr-H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a</a:t>
                      </a:r>
                      <a:r>
                        <a:rPr lang="hr-HR" sz="1200" baseline="-25000"/>
                        <a:t>0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0.17</a:t>
                      </a:r>
                      <a:endParaRPr lang="hr-H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</a:tr>
              <a:tr h="18995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Wpreuzeta</a:t>
                      </a:r>
                      <a:endParaRPr lang="hr-H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MWh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131851.155</a:t>
                      </a:r>
                      <a:endParaRPr lang="hr-H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</a:tr>
              <a:tr h="18995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Wpotrošnje</a:t>
                      </a:r>
                      <a:endParaRPr lang="hr-H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MWh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126658.134</a:t>
                      </a:r>
                      <a:endParaRPr lang="hr-H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</a:tr>
              <a:tr h="18995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Ostvareni gubici električne energije</a:t>
                      </a:r>
                      <a:endParaRPr lang="hr-H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MWh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6755.547</a:t>
                      </a:r>
                      <a:endParaRPr lang="hr-H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</a:tr>
              <a:tr h="18995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Pmax</a:t>
                      </a:r>
                      <a:endParaRPr lang="hr-H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MW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/>
                        <a:t>21.744</a:t>
                      </a:r>
                      <a:endParaRPr lang="hr-H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</a:tr>
              <a:tr h="18995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Upotrebno vrijeme-Tup</a:t>
                      </a:r>
                      <a:endParaRPr lang="hr-H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h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6063.65</a:t>
                      </a:r>
                      <a:endParaRPr lang="hr-H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</a:tr>
              <a:tr h="18995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Broj sati godišnje</a:t>
                      </a:r>
                      <a:endParaRPr lang="hr-H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h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8760</a:t>
                      </a:r>
                      <a:endParaRPr lang="hr-H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</a:tr>
              <a:tr h="18995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Upotrebno vrijeme gubitaka Tupg</a:t>
                      </a:r>
                      <a:endParaRPr lang="hr-H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h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4514.532</a:t>
                      </a:r>
                      <a:endParaRPr lang="hr-H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</a:tr>
              <a:tr h="18995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Varijabilni gubici električne energije u transformatorima</a:t>
                      </a:r>
                      <a:endParaRPr lang="hr-H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MWh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568.83</a:t>
                      </a:r>
                      <a:endParaRPr lang="hr-H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</a:tr>
              <a:tr h="26479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Fiksni gubici energije u transformatorima</a:t>
                      </a:r>
                      <a:endParaRPr lang="hr-H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51011" marR="51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MWh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1287.72</a:t>
                      </a:r>
                      <a:endParaRPr lang="hr-H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</a:tr>
              <a:tr h="26479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Ukupni gubici električne energije u transformatorima</a:t>
                      </a:r>
                      <a:endParaRPr lang="hr-H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51011" marR="51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MWh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1856.55</a:t>
                      </a:r>
                      <a:endParaRPr lang="hr-H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</a:tr>
              <a:tr h="189956">
                <a:tc rowSpan="3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Gubici energije po vodovima u mreži</a:t>
                      </a:r>
                      <a:endParaRPr lang="hr-H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35kV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MWh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455.967</a:t>
                      </a:r>
                      <a:endParaRPr lang="hr-H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</a:tr>
              <a:tr h="189956">
                <a:tc gridSpan="2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20kV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MWh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0</a:t>
                      </a:r>
                      <a:endParaRPr lang="hr-H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</a:tr>
              <a:tr h="189956">
                <a:tc gridSpan="2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10kV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MWh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582.374</a:t>
                      </a:r>
                      <a:endParaRPr lang="hr-H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</a:tr>
              <a:tr h="18995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Gubici  energije u NN mreži</a:t>
                      </a:r>
                      <a:endParaRPr lang="hr-H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MWh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3860.656</a:t>
                      </a:r>
                      <a:endParaRPr lang="hr-H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1" marR="51011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89" y="717551"/>
            <a:ext cx="8223778" cy="673100"/>
          </a:xfrm>
        </p:spPr>
        <p:txBody>
          <a:bodyPr>
            <a:normAutofit fontScale="90000"/>
          </a:bodyPr>
          <a:lstStyle/>
          <a:p>
            <a:r>
              <a:rPr lang="hr-HR" sz="3100" dirty="0" smtClean="0"/>
              <a:t>Rezultati proračuna gubitaka po naponskim nivoima i komponentama posmatrane SN mreže</a:t>
            </a:r>
            <a:r>
              <a:rPr lang="hr-HR" b="1" dirty="0" smtClean="0">
                <a:solidFill>
                  <a:schemeClr val="accent5">
                    <a:lumMod val="75000"/>
                  </a:schemeClr>
                </a:solidFill>
                <a:latin typeface="Roboto Slab"/>
              </a:rPr>
              <a:t/>
            </a:r>
            <a:br>
              <a:rPr lang="hr-HR" b="1" dirty="0" smtClean="0">
                <a:solidFill>
                  <a:schemeClr val="accent5">
                    <a:lumMod val="75000"/>
                  </a:schemeClr>
                </a:solidFill>
                <a:latin typeface="Roboto Slab"/>
              </a:rPr>
            </a:br>
            <a:endParaRPr lang="en-US" dirty="0"/>
          </a:p>
        </p:txBody>
      </p:sp>
      <p:pic>
        <p:nvPicPr>
          <p:cNvPr id="5" name="Picture 4" descr="slikaaa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921934" y="2014528"/>
            <a:ext cx="5477934" cy="340413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53066" y="5468036"/>
            <a:ext cx="73575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600" b="1" dirty="0" smtClean="0">
                <a:solidFill>
                  <a:schemeClr val="bg1"/>
                </a:solidFill>
                <a:latin typeface="Roboto Slab"/>
              </a:rPr>
              <a:t>Slika 2. Struktura </a:t>
            </a:r>
            <a:r>
              <a:rPr lang="hr-HR" sz="1600" b="1" dirty="0" smtClean="0">
                <a:solidFill>
                  <a:schemeClr val="bg1"/>
                </a:solidFill>
                <a:latin typeface="Roboto Slab"/>
              </a:rPr>
              <a:t>gubitaka električne energije u 2017. godini</a:t>
            </a:r>
            <a:endParaRPr lang="hr-HR" sz="1600" b="1" dirty="0">
              <a:solidFill>
                <a:schemeClr val="bg1"/>
              </a:solidFill>
              <a:latin typeface="Roboto Slab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T.png"/>
          <p:cNvPicPr/>
          <p:nvPr/>
        </p:nvPicPr>
        <p:blipFill>
          <a:blip r:embed="rId2"/>
          <a:srcRect t="2317" r="826" b="1930"/>
          <a:stretch>
            <a:fillRect/>
          </a:stretch>
        </p:blipFill>
        <p:spPr>
          <a:xfrm>
            <a:off x="1466300" y="1227126"/>
            <a:ext cx="5925099" cy="2252674"/>
          </a:xfrm>
          <a:prstGeom prst="rect">
            <a:avLst/>
          </a:prstGeom>
        </p:spPr>
      </p:pic>
      <p:pic>
        <p:nvPicPr>
          <p:cNvPr id="5" name="Picture 4" descr="QT.png"/>
          <p:cNvPicPr/>
          <p:nvPr/>
        </p:nvPicPr>
        <p:blipFill>
          <a:blip r:embed="rId3"/>
          <a:srcRect t="3814" r="-174"/>
          <a:stretch>
            <a:fillRect/>
          </a:stretch>
        </p:blipFill>
        <p:spPr>
          <a:xfrm>
            <a:off x="1473201" y="3454400"/>
            <a:ext cx="5918199" cy="22648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58564" y="5882235"/>
            <a:ext cx="36022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1600" b="1" dirty="0" smtClean="0">
                <a:solidFill>
                  <a:schemeClr val="bg1"/>
                </a:solidFill>
                <a:latin typeface="Roboto Slab"/>
              </a:rPr>
              <a:t>Slika 3. Godišnji </a:t>
            </a:r>
            <a:r>
              <a:rPr lang="hr-HR" sz="1600" b="1" dirty="0" smtClean="0">
                <a:solidFill>
                  <a:schemeClr val="bg1"/>
                </a:solidFill>
                <a:latin typeface="Roboto Slab"/>
              </a:rPr>
              <a:t>P-T i </a:t>
            </a:r>
            <a:r>
              <a:rPr lang="hr-HR" sz="1600" b="1" dirty="0" smtClean="0">
                <a:solidFill>
                  <a:schemeClr val="bg1"/>
                </a:solidFill>
                <a:latin typeface="Roboto Slab"/>
              </a:rPr>
              <a:t>Q</a:t>
            </a:r>
            <a:r>
              <a:rPr lang="hr-HR" sz="1600" b="1" dirty="0" smtClean="0">
                <a:solidFill>
                  <a:schemeClr val="bg1"/>
                </a:solidFill>
                <a:latin typeface="Roboto Slab"/>
              </a:rPr>
              <a:t>-T </a:t>
            </a:r>
            <a:r>
              <a:rPr lang="hr-HR" sz="1600" b="1" dirty="0" smtClean="0">
                <a:solidFill>
                  <a:schemeClr val="bg1"/>
                </a:solidFill>
                <a:latin typeface="Roboto Slab"/>
              </a:rPr>
              <a:t>dijagram</a:t>
            </a:r>
            <a:endParaRPr lang="hr-HR" sz="1600" b="1" dirty="0">
              <a:solidFill>
                <a:schemeClr val="bg1"/>
              </a:solidFill>
              <a:latin typeface="Roboto Slab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4865" y="345701"/>
            <a:ext cx="75776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Rezultati regresione i korelacione analize</a:t>
            </a:r>
            <a:endParaRPr lang="en-US" sz="2800" b="1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sesone.png"/>
          <p:cNvPicPr/>
          <p:nvPr/>
        </p:nvPicPr>
        <p:blipFill>
          <a:blip r:embed="rId2"/>
          <a:srcRect r="992" b="-83"/>
          <a:stretch>
            <a:fillRect/>
          </a:stretch>
        </p:blipFill>
        <p:spPr>
          <a:xfrm>
            <a:off x="0" y="905933"/>
            <a:ext cx="5164667" cy="301413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29641" y="4044949"/>
            <a:ext cx="45069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1600" b="1" dirty="0" smtClean="0">
                <a:solidFill>
                  <a:schemeClr val="bg1"/>
                </a:solidFill>
                <a:latin typeface="Roboto Slab"/>
              </a:rPr>
              <a:t>Slika 4. </a:t>
            </a:r>
            <a:r>
              <a:rPr lang="hr-HR" sz="1600" b="1" dirty="0" smtClean="0">
                <a:solidFill>
                  <a:schemeClr val="bg1"/>
                </a:solidFill>
                <a:latin typeface="Roboto Slab"/>
              </a:rPr>
              <a:t>Sezonski </a:t>
            </a:r>
            <a:r>
              <a:rPr lang="hr-HR" sz="1600" b="1" dirty="0" smtClean="0">
                <a:solidFill>
                  <a:schemeClr val="bg1"/>
                </a:solidFill>
                <a:latin typeface="Roboto Slab"/>
              </a:rPr>
              <a:t>P-T dijagram</a:t>
            </a:r>
            <a:endParaRPr lang="hr-HR" sz="1600" b="1" dirty="0">
              <a:solidFill>
                <a:schemeClr val="bg1"/>
              </a:solidFill>
              <a:latin typeface="Roboto Slab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4865" y="244101"/>
            <a:ext cx="75776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Rezultati regresione i korelacione analize</a:t>
            </a:r>
            <a:endParaRPr lang="en-US" sz="2800" b="1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Picture 7" descr="Qsesone.png"/>
          <p:cNvPicPr/>
          <p:nvPr/>
        </p:nvPicPr>
        <p:blipFill>
          <a:blip r:embed="rId3"/>
          <a:srcRect r="1818"/>
          <a:stretch>
            <a:fillRect/>
          </a:stretch>
        </p:blipFill>
        <p:spPr>
          <a:xfrm>
            <a:off x="3931920" y="3843866"/>
            <a:ext cx="5212080" cy="301413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545331" y="3371335"/>
            <a:ext cx="31069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600" b="1" dirty="0" smtClean="0">
                <a:solidFill>
                  <a:schemeClr val="bg1"/>
                </a:solidFill>
                <a:latin typeface="Roboto Slab"/>
              </a:rPr>
              <a:t>Slika 5. Sezonski </a:t>
            </a:r>
            <a:r>
              <a:rPr lang="hr-HR" sz="1600" b="1" dirty="0" smtClean="0">
                <a:solidFill>
                  <a:schemeClr val="bg1"/>
                </a:solidFill>
                <a:latin typeface="Roboto Slab"/>
              </a:rPr>
              <a:t>Q-Tdijagram</a:t>
            </a:r>
            <a:endParaRPr lang="hr-HR" sz="1600" b="1" dirty="0">
              <a:solidFill>
                <a:schemeClr val="bg1"/>
              </a:solidFill>
              <a:latin typeface="Roboto Slab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CIGREglobalEd1">
      <a:dk1>
        <a:sysClr val="windowText" lastClr="000000"/>
      </a:dk1>
      <a:lt1>
        <a:sysClr val="window" lastClr="FFFFFF"/>
      </a:lt1>
      <a:dk2>
        <a:srgbClr val="7F7F7F"/>
      </a:dk2>
      <a:lt2>
        <a:srgbClr val="DEDDD7"/>
      </a:lt2>
      <a:accent1>
        <a:srgbClr val="007E4F"/>
      </a:accent1>
      <a:accent2>
        <a:srgbClr val="41AD49"/>
      </a:accent2>
      <a:accent3>
        <a:srgbClr val="F2672D"/>
      </a:accent3>
      <a:accent4>
        <a:srgbClr val="523E6C"/>
      </a:accent4>
      <a:accent5>
        <a:srgbClr val="0FB3BD"/>
      </a:accent5>
      <a:accent6>
        <a:srgbClr val="DC1A5C"/>
      </a:accent6>
      <a:hlink>
        <a:srgbClr val="11668F"/>
      </a:hlink>
      <a:folHlink>
        <a:srgbClr val="11668F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GREglobal4_3_Ed1Aug18v2.1.potx" id="{B3074300-03B5-411B-B571-1A479F7BA1FD}" vid="{0199AF4D-BD84-46D3-8414-A7A921CD42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</TotalTime>
  <Words>768</Words>
  <Application>Microsoft Office PowerPoint</Application>
  <PresentationFormat>On-screen Show (4:3)</PresentationFormat>
  <Paragraphs>176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Thème Office</vt:lpstr>
      <vt:lpstr>LOKALIZACIJA GUBITAKA ELEKTRIČNE ENERGIJE U ELEKTRODISTRIBUTIVNOM SISTEMU</vt:lpstr>
      <vt:lpstr>CILJEVI</vt:lpstr>
      <vt:lpstr>Uvod</vt:lpstr>
      <vt:lpstr>Slide 4</vt:lpstr>
      <vt:lpstr>Proračun i analiza gubitaka električne energije u elektrodistributivnom sistemu Općine Tešanj</vt:lpstr>
      <vt:lpstr>Rezultati proračuna gubitaka po naponskim nivoima i komponentama posmatrane SN mreže </vt:lpstr>
      <vt:lpstr>Rezultati proračuna gubitaka po naponskim nivoima i komponentama posmatrane SN mreže 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Hakima ABDELLAOUI</dc:creator>
  <cp:lastModifiedBy>Windows User</cp:lastModifiedBy>
  <cp:revision>34</cp:revision>
  <dcterms:created xsi:type="dcterms:W3CDTF">2018-08-21T10:05:07Z</dcterms:created>
  <dcterms:modified xsi:type="dcterms:W3CDTF">2019-05-08T22:00:14Z</dcterms:modified>
</cp:coreProperties>
</file>