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8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27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 u="none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Modifiez le style du titre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800100" indent="-34290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Clr>
                <a:schemeClr val="accent1">
                  <a:lumMod val="20000"/>
                  <a:lumOff val="80000"/>
                </a:schemeClr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sr-Latn-ME" dirty="0" smtClean="0"/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VI Savjetovanje CG KO CIGRE, Budva maj 2019.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86942"/>
          </a:xfrm>
        </p:spPr>
        <p:txBody>
          <a:bodyPr>
            <a:normAutofit/>
          </a:bodyPr>
          <a:lstStyle>
            <a:lvl1pPr>
              <a:defRPr sz="2800" u="none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Modifiez le style du titre</a:t>
            </a:r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94926"/>
            <a:ext cx="7886700" cy="4591204"/>
          </a:xfrm>
        </p:spPr>
        <p:txBody>
          <a:bodyPr>
            <a:normAutofit/>
          </a:bodyPr>
          <a:lstStyle>
            <a:lvl1pPr marL="457200" indent="-45720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800100" indent="-34290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Clr>
                <a:schemeClr val="accent1">
                  <a:lumMod val="20000"/>
                  <a:lumOff val="80000"/>
                </a:schemeClr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sr-Latn-ME" dirty="0" smtClean="0"/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713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NZ" dirty="0" smtClean="0"/>
              <a:t>VI </a:t>
            </a:r>
            <a:r>
              <a:rPr lang="en-NZ" dirty="0" err="1" smtClean="0"/>
              <a:t>Savjetovanje</a:t>
            </a:r>
            <a:r>
              <a:rPr lang="en-NZ" dirty="0" smtClean="0"/>
              <a:t> CG KO CIGRE, </a:t>
            </a:r>
            <a:r>
              <a:rPr lang="en-NZ" dirty="0" err="1" smtClean="0"/>
              <a:t>Budva</a:t>
            </a:r>
            <a:r>
              <a:rPr lang="en-NZ" dirty="0" smtClean="0"/>
              <a:t> </a:t>
            </a:r>
            <a:r>
              <a:rPr lang="en-NZ" dirty="0" err="1" smtClean="0"/>
              <a:t>maj</a:t>
            </a:r>
            <a:r>
              <a:rPr lang="en-NZ" dirty="0" smtClean="0"/>
              <a:t> 2019.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60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8" r:id="rId6"/>
    <p:sldLayoutId id="2147483674" r:id="rId7"/>
    <p:sldLayoutId id="2147483660" r:id="rId8"/>
    <p:sldLayoutId id="2147483661" r:id="rId9"/>
    <p:sldLayoutId id="2147483654" r:id="rId10"/>
    <p:sldLayoutId id="2147483663" r:id="rId11"/>
    <p:sldLayoutId id="2147483664" r:id="rId12"/>
    <p:sldLayoutId id="2147483673" r:id="rId13"/>
    <p:sldLayoutId id="2147483655" r:id="rId14"/>
    <p:sldLayoutId id="2147483657" r:id="rId15"/>
    <p:sldLayoutId id="214748367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IZAZOVI RAZVOJA NAPREDNIH MODELA ZA REGULACIJU DISTRIBUTIVNE DJELATNOSTI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ME" dirty="0" smtClean="0"/>
              <a:t>Prof. </a:t>
            </a:r>
            <a:r>
              <a:rPr lang="sr-Latn-ME" dirty="0" err="1" smtClean="0"/>
              <a:t>emeritus</a:t>
            </a:r>
            <a:r>
              <a:rPr lang="sr-Latn-ME" dirty="0" smtClean="0"/>
              <a:t> Ilija Vujošević, Univerzitet Crne Gore, Elektrotehnički fakultet</a:t>
            </a:r>
          </a:p>
          <a:p>
            <a:r>
              <a:rPr lang="sr-Latn-ME" dirty="0" smtClean="0"/>
              <a:t>Prof. dr Zoran Miljanić , Univerzitet Crne Gore, Elektrotehnički fakultet</a:t>
            </a:r>
            <a:endParaRPr lang="en-NZ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 txBox="1">
            <a:spLocks/>
          </p:cNvSpPr>
          <p:nvPr/>
        </p:nvSpPr>
        <p:spPr>
          <a:xfrm>
            <a:off x="1139414" y="4966639"/>
            <a:ext cx="6858000" cy="53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ME" sz="1800" i="1" dirty="0" smtClean="0"/>
              <a:t>VI Savjetovanje CG KO CIGRE, Budva maj 2019</a:t>
            </a:r>
            <a:r>
              <a:rPr lang="sr-Latn-ME" i="1" dirty="0" smtClean="0"/>
              <a:t>.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VI Savjetovanje CG KO CIGRE, Budva maj 2019.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pPr/>
              <a:t>10</a:t>
            </a:fld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6603" y="380666"/>
            <a:ext cx="7886700" cy="52185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RIIO REGULATORNI KONCEPT</a:t>
            </a:r>
            <a:r>
              <a:rPr lang="sr-Latn-ME" sz="2400" dirty="0"/>
              <a:t> …</a:t>
            </a:r>
            <a:endParaRPr lang="hr-BA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648" y="1026790"/>
            <a:ext cx="7886700" cy="4898997"/>
          </a:xfrm>
        </p:spPr>
        <p:txBody>
          <a:bodyPr>
            <a:normAutofit/>
          </a:bodyPr>
          <a:lstStyle/>
          <a:p>
            <a:r>
              <a:rPr lang="sr-Latn-ME" dirty="0">
                <a:effectLst/>
              </a:rPr>
              <a:t>Maksimalni dozvoljeni prihod u bilo kojoj </a:t>
            </a:r>
            <a:r>
              <a:rPr lang="sr-Latn-ME" dirty="0" smtClean="0">
                <a:effectLst/>
              </a:rPr>
              <a:t>godini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određuje</a:t>
            </a:r>
            <a:r>
              <a:rPr lang="en-US" dirty="0" smtClean="0">
                <a:effectLst/>
              </a:rPr>
              <a:t> se </a:t>
            </a:r>
            <a:r>
              <a:rPr lang="en-US" dirty="0" err="1" smtClean="0">
                <a:effectLst/>
              </a:rPr>
              <a:t>ina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osnovu</a:t>
            </a:r>
            <a:r>
              <a:rPr lang="en-US" dirty="0" smtClean="0">
                <a:effectLst/>
              </a:rPr>
              <a:t>:</a:t>
            </a:r>
          </a:p>
          <a:p>
            <a:pPr lvl="1"/>
            <a:endParaRPr lang="en-US" i="1" dirty="0" smtClean="0"/>
          </a:p>
          <a:p>
            <a:pPr lvl="1"/>
            <a:r>
              <a:rPr lang="sr-Latn-ME" i="1" dirty="0" smtClean="0"/>
              <a:t>Bazni </a:t>
            </a:r>
            <a:r>
              <a:rPr lang="sr-Latn-ME" i="1" dirty="0"/>
              <a:t>dozvoljeni prihod </a:t>
            </a:r>
            <a:endParaRPr lang="en-US" i="1" dirty="0" smtClean="0"/>
          </a:p>
          <a:p>
            <a:pPr lvl="1"/>
            <a:r>
              <a:rPr lang="sr-Latn-ME" i="1" dirty="0" smtClean="0"/>
              <a:t>MOD</a:t>
            </a:r>
            <a:r>
              <a:rPr lang="en-US" i="1" dirty="0" smtClean="0"/>
              <a:t> -</a:t>
            </a:r>
            <a:r>
              <a:rPr lang="sr-Latn-ME" dirty="0" smtClean="0"/>
              <a:t> godišnji </a:t>
            </a:r>
            <a:r>
              <a:rPr lang="sr-Latn-ME" dirty="0"/>
              <a:t>faktor prilagođavanja koji se primjenjuje na bazni dozvoljeni prihod putem posebnog finansijskog modela kontrole cijena (Price Control Financial Model - PCFM)</a:t>
            </a:r>
            <a:r>
              <a:rPr lang="sr-Latn-ME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pPr lvl="1"/>
            <a:r>
              <a:rPr lang="sr-Latn-ME" i="1" dirty="0"/>
              <a:t>Prelazni troškovi </a:t>
            </a:r>
            <a:r>
              <a:rPr lang="sr-Latn-ME" dirty="0"/>
              <a:t>su nekontrolisane varijacije u troškovima koje se direktno prenose na kupce</a:t>
            </a:r>
            <a:r>
              <a:rPr lang="sr-Latn-ME" dirty="0" smtClean="0"/>
              <a:t>.</a:t>
            </a:r>
            <a:endParaRPr lang="en-US" dirty="0" smtClean="0"/>
          </a:p>
          <a:p>
            <a:pPr lvl="1"/>
            <a:r>
              <a:rPr lang="sr-Latn-ME" i="1" dirty="0"/>
              <a:t>Podsticajna prilagođavanja</a:t>
            </a:r>
            <a:r>
              <a:rPr lang="sr-Latn-ME" dirty="0"/>
              <a:t>: dozvoljeni prihod se godišnje ažurira na osnovu performanse kompanije po specificiranim izlazima.</a:t>
            </a:r>
            <a:endParaRPr lang="hr-BA" dirty="0"/>
          </a:p>
          <a:p>
            <a:pPr lvl="1"/>
            <a:r>
              <a:rPr lang="sr-Latn-ME" i="1" dirty="0"/>
              <a:t>Korekcioni faktor</a:t>
            </a:r>
            <a:r>
              <a:rPr lang="sr-Latn-ME" dirty="0"/>
              <a:t> (iz prethodne kontrole cijena): to su troškovi koji pripadaju prethodnom periodu pregleda koji će se nadoknaditi kroz dozvoljeni prihod </a:t>
            </a:r>
            <a:r>
              <a:rPr lang="sr-Latn-ME" dirty="0" smtClean="0"/>
              <a:t>kod </a:t>
            </a:r>
            <a:r>
              <a:rPr lang="sr-Latn-ME" dirty="0"/>
              <a:t>tekućeg pregleda kontrole cijena</a:t>
            </a:r>
            <a:r>
              <a:rPr lang="sr-Latn-ME" dirty="0" smtClean="0"/>
              <a:t>.</a:t>
            </a:r>
            <a:endParaRPr lang="hr-BA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76887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VI Savjetovanje CG KO CIGRE, Budva maj 2019.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pPr/>
              <a:t>11</a:t>
            </a:fld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6603" y="273789"/>
            <a:ext cx="7886700" cy="65248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ZAKLJUČAK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5523" y="926274"/>
            <a:ext cx="7886700" cy="5189517"/>
          </a:xfrm>
        </p:spPr>
        <p:txBody>
          <a:bodyPr>
            <a:normAutofit fontScale="92500"/>
          </a:bodyPr>
          <a:lstStyle/>
          <a:p>
            <a:r>
              <a:rPr lang="sr-Latn-RS" dirty="0" smtClean="0"/>
              <a:t>Energetski miks se danas značajno </a:t>
            </a:r>
            <a:r>
              <a:rPr lang="sr-Latn-RS" dirty="0" err="1" smtClean="0"/>
              <a:t>mijenja</a:t>
            </a:r>
            <a:endParaRPr lang="sr-Latn-RS" dirty="0" smtClean="0"/>
          </a:p>
          <a:p>
            <a:r>
              <a:rPr lang="sr-Latn-RS" dirty="0" smtClean="0"/>
              <a:t>Postojeći regulatorni okviri često ne pružaju odgovarajuće alate ODS-ima da aktivno upravljaju svojim </a:t>
            </a:r>
            <a:r>
              <a:rPr lang="sr-Latn-RS" dirty="0" smtClean="0"/>
              <a:t>mrežama</a:t>
            </a:r>
            <a:endParaRPr lang="en-US" dirty="0" smtClean="0"/>
          </a:p>
          <a:p>
            <a:pPr marL="457200" lvl="1" indent="-457200">
              <a:spcBef>
                <a:spcPts val="1000"/>
              </a:spcBef>
              <a:buSzPct val="100000"/>
            </a:pPr>
            <a:r>
              <a:rPr lang="en-US" dirty="0" smtClean="0"/>
              <a:t>ODS-</a:t>
            </a:r>
            <a:r>
              <a:rPr lang="en-US" dirty="0" err="1" smtClean="0"/>
              <a:t>i</a:t>
            </a:r>
            <a:r>
              <a:rPr lang="hr-BA" dirty="0" smtClean="0"/>
              <a:t> </a:t>
            </a:r>
            <a:r>
              <a:rPr lang="hr-BA" dirty="0"/>
              <a:t>moraju držati korak s novim načinima generi</a:t>
            </a:r>
            <a:r>
              <a:rPr lang="en-US" dirty="0"/>
              <a:t>s</a:t>
            </a:r>
            <a:r>
              <a:rPr lang="hr-BA" dirty="0"/>
              <a:t>anja, distribucije i potrošnje energije… i postati katalizatori tih promjena</a:t>
            </a:r>
            <a:r>
              <a:rPr lang="en-US" dirty="0" smtClean="0"/>
              <a:t>!</a:t>
            </a:r>
            <a:endParaRPr lang="sr-Latn-RS" dirty="0" smtClean="0"/>
          </a:p>
          <a:p>
            <a:r>
              <a:rPr lang="sr-Latn-RS" dirty="0" smtClean="0"/>
              <a:t>Jedan od naprednijih modela je RIIO-ED1 okvir </a:t>
            </a:r>
            <a:r>
              <a:rPr lang="en-US" dirty="0" smtClean="0"/>
              <a:t>- </a:t>
            </a:r>
            <a:r>
              <a:rPr lang="sr-Latn-RS" dirty="0" smtClean="0"/>
              <a:t>Velik</a:t>
            </a:r>
            <a:r>
              <a:rPr lang="en-US" dirty="0" smtClean="0"/>
              <a:t>a</a:t>
            </a:r>
            <a:r>
              <a:rPr lang="sr-Latn-RS" dirty="0" smtClean="0"/>
              <a:t> Britanij</a:t>
            </a:r>
            <a:r>
              <a:rPr lang="en-US" dirty="0" smtClean="0"/>
              <a:t>a</a:t>
            </a:r>
            <a:endParaRPr lang="sr-Latn-RS" dirty="0" smtClean="0"/>
          </a:p>
          <a:p>
            <a:pPr lvl="1"/>
            <a:r>
              <a:rPr lang="sr-Latn-RS" dirty="0" smtClean="0"/>
              <a:t>učiniti mrežu pametnijom</a:t>
            </a:r>
          </a:p>
          <a:p>
            <a:pPr lvl="1"/>
            <a:r>
              <a:rPr lang="sr-Latn-RS" dirty="0" smtClean="0"/>
              <a:t>bržu integraciju proizvodnje </a:t>
            </a:r>
            <a:r>
              <a:rPr lang="sr-Latn-RS" dirty="0" err="1" smtClean="0"/>
              <a:t>niskokarbonske</a:t>
            </a:r>
            <a:r>
              <a:rPr lang="sr-Latn-RS" dirty="0" smtClean="0"/>
              <a:t>  emisije </a:t>
            </a:r>
          </a:p>
          <a:p>
            <a:pPr lvl="1"/>
            <a:r>
              <a:rPr lang="sr-Latn-RS" dirty="0" smtClean="0"/>
              <a:t>pomoći kupcima da smanje račune za isporučene usluge</a:t>
            </a:r>
          </a:p>
          <a:p>
            <a:r>
              <a:rPr lang="sr-Latn-RS" dirty="0" smtClean="0"/>
              <a:t>Glavne komponente</a:t>
            </a:r>
          </a:p>
          <a:p>
            <a:pPr lvl="1"/>
            <a:r>
              <a:rPr lang="sr-Latn-RS" dirty="0" err="1" smtClean="0"/>
              <a:t>Ex-ante</a:t>
            </a:r>
            <a:r>
              <a:rPr lang="sr-Latn-RS" dirty="0" smtClean="0"/>
              <a:t> određivanje dozvoljenih prihoda;</a:t>
            </a:r>
          </a:p>
          <a:p>
            <a:pPr lvl="1"/>
            <a:r>
              <a:rPr lang="sr-Latn-RS" dirty="0" smtClean="0"/>
              <a:t>Podsticanje troškova koji se zasnivaju na </a:t>
            </a:r>
            <a:r>
              <a:rPr lang="sr-Latn-RS" dirty="0" err="1" smtClean="0"/>
              <a:t>Totex</a:t>
            </a:r>
            <a:r>
              <a:rPr lang="sr-Latn-RS" dirty="0" smtClean="0"/>
              <a:t>-u, kako bi se uklonile distorzije između odluka za </a:t>
            </a:r>
            <a:r>
              <a:rPr lang="sr-Latn-RS" dirty="0" err="1" smtClean="0"/>
              <a:t>Opex</a:t>
            </a:r>
            <a:r>
              <a:rPr lang="sr-Latn-RS" dirty="0" smtClean="0"/>
              <a:t> i </a:t>
            </a:r>
            <a:r>
              <a:rPr lang="sr-Latn-RS" dirty="0" err="1" smtClean="0"/>
              <a:t>Capex</a:t>
            </a:r>
            <a:r>
              <a:rPr lang="sr-Latn-RS" dirty="0" smtClean="0"/>
              <a:t> i</a:t>
            </a:r>
          </a:p>
          <a:p>
            <a:pPr lvl="1"/>
            <a:r>
              <a:rPr lang="sr-Latn-RS" dirty="0" smtClean="0"/>
              <a:t>Uvođenje podsticajnih šema zasnovanih na isporučenim uslugama kako bi se prihodi jasno doveli u vezu sa postavljenim ciljnim parametrima i uporedivim performansama.</a:t>
            </a:r>
          </a:p>
          <a:p>
            <a:pPr lvl="1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5354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VI Savjetovanje CG KO CIGRE, Budva maj 2019.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pPr/>
              <a:t>12</a:t>
            </a:fld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RECENZENTSKA PITANJA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Koliki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uticaj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izbora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benchmarking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studija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pravilno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definisanje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ciljeva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pogledu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efikasnosti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poslovanja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koje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moraju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ispuniti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operatori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distributivnih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mreža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? Da li se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iste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benchmarking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studije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mogu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koristiti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sve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operatore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distributivne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mreže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bez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obzira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njihovu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veličinu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tehničke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karakteristike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  <a:endParaRPr lang="sr-Latn-M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Koliki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vremenski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okvir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pokrivaju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mehanizmi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neizvjesnosti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koji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primjenjuju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kod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određivanja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dozvoljenog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prihoda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? U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kolikoj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mjeri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oni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ublažavaju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rizik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poslovanja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operatere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distributivne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mreže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  <a:endParaRPr lang="sr-Latn-M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 li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mehanizmi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koji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promovišu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inovacije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imperativni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ili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samo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predstavljaju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mogućnost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koju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operatori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distributivnih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mreža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mogu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koristiti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?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Tačnije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da li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postoji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penalizacija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ukoliko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inovacije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izostanu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077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VI Savjetovanje CG KO CIGRE, Budva maj 2019.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pPr/>
              <a:t>2</a:t>
            </a:fld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Sadržaj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UVOD</a:t>
            </a:r>
            <a:endParaRPr lang="sr-Latn-ME" dirty="0"/>
          </a:p>
          <a:p>
            <a:r>
              <a:rPr lang="en-US" dirty="0"/>
              <a:t>VODEĆI PRINCIPI BUDUĆIH ODS</a:t>
            </a:r>
            <a:endParaRPr lang="sr-Latn-ME" dirty="0"/>
          </a:p>
          <a:p>
            <a:r>
              <a:rPr lang="en-US" dirty="0"/>
              <a:t>NOVI REGULATORNI OKVIRI</a:t>
            </a:r>
            <a:endParaRPr lang="sr-Latn-ME" dirty="0"/>
          </a:p>
          <a:p>
            <a:r>
              <a:rPr lang="en-US" dirty="0"/>
              <a:t>RIIO REGULATORNI KONCEPT</a:t>
            </a:r>
            <a:endParaRPr lang="sr-Latn-ME" dirty="0"/>
          </a:p>
          <a:p>
            <a:pPr lvl="1"/>
            <a:r>
              <a:rPr lang="sr-Latn-ME" dirty="0"/>
              <a:t>Ključne karakteristike</a:t>
            </a:r>
          </a:p>
          <a:p>
            <a:pPr lvl="1"/>
            <a:r>
              <a:rPr lang="sr-Latn-ME" dirty="0"/>
              <a:t>Podsticaji za inovacije</a:t>
            </a:r>
          </a:p>
          <a:p>
            <a:pPr lvl="1"/>
            <a:r>
              <a:rPr lang="sr-Latn-ME" dirty="0"/>
              <a:t>Utvrđivanje regulatornog prihoda</a:t>
            </a:r>
          </a:p>
          <a:p>
            <a:r>
              <a:rPr lang="en-US" dirty="0" smtClean="0"/>
              <a:t>ZAKLJUČAK</a:t>
            </a:r>
            <a:endParaRPr lang="sr-Latn-ME" dirty="0" smtClean="0"/>
          </a:p>
          <a:p>
            <a:r>
              <a:rPr lang="sr-Latn-ME" dirty="0" smtClean="0"/>
              <a:t>PITANJA RECENZENATA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9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VI Savjetovanje CG KO CIGRE, Budva maj 2019.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pPr/>
              <a:t>3</a:t>
            </a:fld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Uvod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Dinamičan razvoj elektroenergetskog sektora</a:t>
            </a:r>
          </a:p>
          <a:p>
            <a:pPr lvl="1"/>
            <a:r>
              <a:rPr lang="sr-Latn-RS" dirty="0" smtClean="0"/>
              <a:t>obnovljiva proizvodnja preuzima primat</a:t>
            </a:r>
          </a:p>
          <a:p>
            <a:pPr lvl="1"/>
            <a:r>
              <a:rPr lang="sr-Latn-RS" dirty="0" smtClean="0"/>
              <a:t>veći fokus na energetsku efikasnost </a:t>
            </a:r>
          </a:p>
          <a:p>
            <a:pPr lvl="1"/>
            <a:r>
              <a:rPr lang="sr-Latn-RS" dirty="0" smtClean="0"/>
              <a:t>snažniji </a:t>
            </a:r>
            <a:r>
              <a:rPr lang="sr-Latn-RS" dirty="0" err="1" smtClean="0"/>
              <a:t>pomjeraj</a:t>
            </a:r>
            <a:r>
              <a:rPr lang="sr-Latn-RS" dirty="0" smtClean="0"/>
              <a:t> prema elektrifikaciji  transporta, zgrada i industrije</a:t>
            </a:r>
          </a:p>
          <a:p>
            <a:pPr lvl="1"/>
            <a:r>
              <a:rPr lang="sr-Latn-RS" dirty="0" smtClean="0"/>
              <a:t>pametni sistemi omogućavaju kupcima da igraju aktivniju ulogu u isporuci energije i </a:t>
            </a:r>
            <a:r>
              <a:rPr lang="sr-Latn-RS" dirty="0" err="1" smtClean="0"/>
              <a:t>snabdijevanju</a:t>
            </a:r>
            <a:endParaRPr lang="sr-Latn-RS" dirty="0" smtClean="0"/>
          </a:p>
          <a:p>
            <a:r>
              <a:rPr lang="sr-Latn-RS" dirty="0" smtClean="0"/>
              <a:t>Paket za čistu energiju (</a:t>
            </a:r>
            <a:r>
              <a:rPr lang="sr-Latn-RS" dirty="0" err="1" smtClean="0"/>
              <a:t>Clean</a:t>
            </a:r>
            <a:r>
              <a:rPr lang="sr-Latn-RS" dirty="0" smtClean="0"/>
              <a:t> </a:t>
            </a:r>
            <a:r>
              <a:rPr lang="sr-Latn-RS" dirty="0" err="1" smtClean="0"/>
              <a:t>Energy</a:t>
            </a:r>
            <a:r>
              <a:rPr lang="sr-Latn-RS" dirty="0" smtClean="0"/>
              <a:t> </a:t>
            </a:r>
            <a:r>
              <a:rPr lang="sr-Latn-RS" dirty="0" err="1" smtClean="0"/>
              <a:t>Package</a:t>
            </a:r>
            <a:r>
              <a:rPr lang="sr-Latn-RS" dirty="0" smtClean="0"/>
              <a:t> - CEP)</a:t>
            </a:r>
          </a:p>
          <a:p>
            <a:r>
              <a:rPr lang="sr-Latn-RS" dirty="0" smtClean="0"/>
              <a:t>Raznolikost u pogledu broja ODS u svakoj državi članici EU</a:t>
            </a:r>
          </a:p>
          <a:p>
            <a:r>
              <a:rPr lang="sr-Latn-RS" dirty="0" smtClean="0"/>
              <a:t>Velika ulaganja u </a:t>
            </a:r>
            <a:r>
              <a:rPr lang="sr-Latn-RS" dirty="0" err="1" smtClean="0"/>
              <a:t>dekarbonizaciju</a:t>
            </a:r>
            <a:r>
              <a:rPr lang="sr-Latn-RS" dirty="0" smtClean="0"/>
              <a:t> proizvodnje</a:t>
            </a:r>
          </a:p>
          <a:p>
            <a:r>
              <a:rPr lang="sr-Latn-RS" dirty="0" smtClean="0"/>
              <a:t>Stvarni pokretači energetske tranzicije biće korisnici</a:t>
            </a:r>
          </a:p>
          <a:p>
            <a:r>
              <a:rPr lang="sr-Latn-RS" dirty="0" smtClean="0"/>
              <a:t>Regulatorni koncept „troškovi plus“ nije efikasno sredstvo za postizanje navedenih ciljeva</a:t>
            </a:r>
          </a:p>
          <a:p>
            <a:r>
              <a:rPr lang="sr-Latn-RS" dirty="0" smtClean="0"/>
              <a:t>Novi fleksibilni regulatorni okviri su neophodni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9176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VI Savjetovanje CG KO CIGRE, Budva maj 2019.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pPr/>
              <a:t>4</a:t>
            </a:fld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72181"/>
            <a:ext cx="7886700" cy="50998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VODEĆI PRINCIPI BUDUĆIH </a:t>
            </a:r>
            <a:r>
              <a:rPr lang="en-US" sz="2400" dirty="0" smtClean="0"/>
              <a:t>ODS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888" y="1394926"/>
            <a:ext cx="3681351" cy="4591204"/>
          </a:xfrm>
        </p:spPr>
        <p:txBody>
          <a:bodyPr/>
          <a:lstStyle/>
          <a:p>
            <a:r>
              <a:rPr lang="sr-Latn-RS" u="sng" dirty="0" smtClean="0"/>
              <a:t>Izazov za buduće ODS </a:t>
            </a:r>
            <a:r>
              <a:rPr lang="sr-Latn-RS" dirty="0" smtClean="0"/>
              <a:t>- </a:t>
            </a:r>
            <a:r>
              <a:rPr lang="sr-Latn-RS" i="1" dirty="0" smtClean="0"/>
              <a:t>Razvoj i upravljanje mrežom na pouzdan i održiv način, pružajući korisnicima pravedan i ekonomičan pristup distributivnoj mreži.</a:t>
            </a:r>
          </a:p>
          <a:p>
            <a:r>
              <a:rPr lang="sr-Latn-RS" i="1" dirty="0" smtClean="0"/>
              <a:t>Cilj je dostižan ako se ispune dva ključna uslova: </a:t>
            </a:r>
          </a:p>
          <a:p>
            <a:pPr lvl="1"/>
            <a:r>
              <a:rPr lang="sr-Latn-RS" i="1" dirty="0" smtClean="0"/>
              <a:t>optimizacija </a:t>
            </a:r>
            <a:r>
              <a:rPr lang="sr-Latn-RS" i="1" dirty="0" err="1" smtClean="0"/>
              <a:t>cjelokupnog</a:t>
            </a:r>
            <a:r>
              <a:rPr lang="sr-Latn-RS" i="1" dirty="0" smtClean="0"/>
              <a:t> energetskog sistema i</a:t>
            </a:r>
          </a:p>
          <a:p>
            <a:pPr lvl="1"/>
            <a:r>
              <a:rPr lang="sr-Latn-RS" i="1" dirty="0" err="1" smtClean="0"/>
              <a:t>obezbjeđenje</a:t>
            </a:r>
            <a:r>
              <a:rPr lang="sr-Latn-RS" i="1" dirty="0" smtClean="0"/>
              <a:t> </a:t>
            </a:r>
            <a:r>
              <a:rPr lang="sr-Latn-RS" i="1" dirty="0" err="1" smtClean="0"/>
              <a:t>benefita</a:t>
            </a:r>
            <a:r>
              <a:rPr lang="sr-Latn-RS" i="1" dirty="0" smtClean="0"/>
              <a:t> svim društvenim subjektima.</a:t>
            </a:r>
          </a:p>
          <a:p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240" y="1116281"/>
            <a:ext cx="4887210" cy="47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9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VI Savjetovanje CG KO CIGRE, Budva maj 2019.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pPr/>
              <a:t>5</a:t>
            </a:fld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52333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NOVI REGULATORNI </a:t>
            </a:r>
            <a:r>
              <a:rPr lang="en-US" sz="2400" dirty="0" smtClean="0"/>
              <a:t>OKVIRI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153387"/>
            <a:ext cx="7886700" cy="498615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Z</a:t>
            </a:r>
            <a:r>
              <a:rPr lang="en-US" dirty="0" err="1" smtClean="0"/>
              <a:t>astarjele</a:t>
            </a:r>
            <a:r>
              <a:rPr lang="en-US" dirty="0" smtClean="0"/>
              <a:t> </a:t>
            </a:r>
            <a:r>
              <a:rPr lang="en-US" dirty="0" err="1" smtClean="0"/>
              <a:t>regulatorne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trošak</a:t>
            </a:r>
            <a:r>
              <a:rPr lang="en-US" dirty="0"/>
              <a:t> plus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povrata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EU </a:t>
            </a:r>
            <a:r>
              <a:rPr lang="en-US" sz="1800" dirty="0" err="1" smtClean="0"/>
              <a:t>fokusirana</a:t>
            </a:r>
            <a:r>
              <a:rPr lang="en-US" sz="1800" dirty="0" smtClean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smanjenje</a:t>
            </a:r>
            <a:r>
              <a:rPr lang="en-US" sz="1800" dirty="0"/>
              <a:t> </a:t>
            </a:r>
            <a:r>
              <a:rPr lang="en-US" sz="1800" dirty="0" err="1"/>
              <a:t>troškova</a:t>
            </a:r>
            <a:r>
              <a:rPr lang="en-US" sz="1800" dirty="0"/>
              <a:t>, a ne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ulaganja</a:t>
            </a:r>
            <a:r>
              <a:rPr lang="en-US" sz="1800" dirty="0"/>
              <a:t> u </a:t>
            </a:r>
            <a:r>
              <a:rPr lang="en-US" sz="1800" dirty="0" err="1"/>
              <a:t>podsticaje</a:t>
            </a:r>
            <a:endParaRPr lang="en-US" sz="1800" dirty="0" smtClean="0"/>
          </a:p>
          <a:p>
            <a:r>
              <a:rPr lang="en-US" sz="1800" dirty="0" err="1" smtClean="0"/>
              <a:t>Neophodno</a:t>
            </a:r>
            <a:r>
              <a:rPr lang="en-US" sz="1800" dirty="0" smtClean="0"/>
              <a:t> </a:t>
            </a:r>
            <a:r>
              <a:rPr lang="en-US" sz="1800" dirty="0" err="1"/>
              <a:t>dati</a:t>
            </a:r>
            <a:r>
              <a:rPr lang="en-US" sz="1800" dirty="0"/>
              <a:t> </a:t>
            </a:r>
            <a:r>
              <a:rPr lang="en-US" sz="1800" dirty="0" err="1"/>
              <a:t>prioritet</a:t>
            </a:r>
            <a:r>
              <a:rPr lang="en-US" sz="1800" dirty="0"/>
              <a:t> </a:t>
            </a:r>
            <a:r>
              <a:rPr lang="en-US" sz="1800" dirty="0" err="1"/>
              <a:t>regulatornim</a:t>
            </a:r>
            <a:r>
              <a:rPr lang="en-US" sz="1800" dirty="0"/>
              <a:t> </a:t>
            </a:r>
            <a:r>
              <a:rPr lang="en-US" sz="1800" dirty="0" err="1"/>
              <a:t>ciljevima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 smtClean="0"/>
              <a:t>podsticajima</a:t>
            </a:r>
            <a:endParaRPr lang="en-US" sz="1800" dirty="0" smtClean="0"/>
          </a:p>
          <a:p>
            <a:r>
              <a:rPr lang="en-US" sz="1800" dirty="0" err="1" smtClean="0"/>
              <a:t>Samo</a:t>
            </a:r>
            <a:r>
              <a:rPr lang="en-US" sz="1800" dirty="0" smtClean="0"/>
              <a:t> </a:t>
            </a:r>
            <a:r>
              <a:rPr lang="en-US" sz="1800" dirty="0" err="1"/>
              <a:t>Velika</a:t>
            </a:r>
            <a:r>
              <a:rPr lang="en-US" sz="1800" dirty="0"/>
              <a:t> </a:t>
            </a:r>
            <a:r>
              <a:rPr lang="en-US" sz="1800" dirty="0" err="1"/>
              <a:t>Britanija</a:t>
            </a:r>
            <a:r>
              <a:rPr lang="en-US" sz="1800" dirty="0"/>
              <a:t> </a:t>
            </a:r>
            <a:r>
              <a:rPr lang="en-US" sz="1800" dirty="0" err="1"/>
              <a:t>primijenila</a:t>
            </a:r>
            <a:r>
              <a:rPr lang="en-US" sz="1800" dirty="0"/>
              <a:t> </a:t>
            </a:r>
            <a:r>
              <a:rPr lang="en-US" sz="1800" dirty="0" err="1"/>
              <a:t>novi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regulacije</a:t>
            </a:r>
            <a:r>
              <a:rPr lang="en-US" sz="1800" dirty="0"/>
              <a:t>, </a:t>
            </a:r>
            <a:r>
              <a:rPr lang="en-US" sz="1800" dirty="0" err="1"/>
              <a:t>zasnovan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izlaznim</a:t>
            </a:r>
            <a:r>
              <a:rPr lang="en-US" sz="1800" dirty="0"/>
              <a:t> </a:t>
            </a:r>
            <a:r>
              <a:rPr lang="en-US" sz="1800" dirty="0" err="1"/>
              <a:t>rezultatima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217" t="19535" r="68993" b="34805"/>
          <a:stretch/>
        </p:blipFill>
        <p:spPr bwMode="auto">
          <a:xfrm>
            <a:off x="402024" y="1552035"/>
            <a:ext cx="4021550" cy="2936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947" y="1552034"/>
            <a:ext cx="4947053" cy="32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0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VI Savjetovanje CG KO CIGRE, Budva maj 2019.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pPr/>
              <a:t>6</a:t>
            </a:fld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95003"/>
            <a:ext cx="7886700" cy="59311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RIIO REGULATORNI </a:t>
            </a:r>
            <a:r>
              <a:rPr lang="en-US" sz="2400" dirty="0" smtClean="0"/>
              <a:t>KONCEPT</a:t>
            </a:r>
            <a:r>
              <a:rPr lang="sr-Latn-ME" sz="2400" dirty="0" smtClean="0"/>
              <a:t> …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6603" y="1064878"/>
            <a:ext cx="7886700" cy="5050914"/>
          </a:xfrm>
        </p:spPr>
        <p:txBody>
          <a:bodyPr>
            <a:normAutofit/>
          </a:bodyPr>
          <a:lstStyle/>
          <a:p>
            <a:r>
              <a:rPr lang="en-US" i="1" dirty="0" smtClean="0"/>
              <a:t>Revenue = Incentives + Innovation + </a:t>
            </a:r>
            <a:r>
              <a:rPr lang="en-US" i="1" dirty="0" smtClean="0"/>
              <a:t>Outputs</a:t>
            </a:r>
          </a:p>
          <a:p>
            <a:r>
              <a:rPr lang="en-US" b="1" dirty="0" err="1" smtClean="0">
                <a:effectLst/>
              </a:rPr>
              <a:t>Ofgem</a:t>
            </a:r>
            <a:r>
              <a:rPr lang="en-US" b="1" dirty="0" smtClean="0">
                <a:effectLst/>
              </a:rPr>
              <a:t> (</a:t>
            </a: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Office of Gas and Electricity </a:t>
            </a:r>
            <a:r>
              <a:rPr lang="en-US" dirty="0" smtClean="0">
                <a:effectLst/>
              </a:rPr>
              <a:t>Markets) – 760 </a:t>
            </a:r>
            <a:r>
              <a:rPr lang="en-US" dirty="0" err="1" smtClean="0">
                <a:effectLst/>
              </a:rPr>
              <a:t>zapos</a:t>
            </a:r>
            <a:r>
              <a:rPr lang="en-US" dirty="0" smtClean="0">
                <a:effectLst/>
              </a:rPr>
              <a:t>.</a:t>
            </a:r>
            <a:endParaRPr lang="en-US" i="1" dirty="0" smtClean="0"/>
          </a:p>
          <a:p>
            <a:r>
              <a:rPr lang="en-US" dirty="0" err="1" smtClean="0">
                <a:effectLst/>
              </a:rPr>
              <a:t>Pristekao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iz</a:t>
            </a:r>
            <a:r>
              <a:rPr lang="en-US" dirty="0" smtClean="0">
                <a:effectLst/>
              </a:rPr>
              <a:t> </a:t>
            </a:r>
            <a:r>
              <a:rPr lang="sr-Latn-ME" dirty="0" smtClean="0">
                <a:effectLst/>
              </a:rPr>
              <a:t>RPI-X </a:t>
            </a:r>
            <a:r>
              <a:rPr lang="sr-Latn-ME" dirty="0">
                <a:effectLst/>
              </a:rPr>
              <a:t>(</a:t>
            </a:r>
            <a:r>
              <a:rPr lang="sr-Latn-ME" i="1" dirty="0">
                <a:effectLst/>
              </a:rPr>
              <a:t>Retail Prices Index</a:t>
            </a:r>
            <a:r>
              <a:rPr lang="sr-Latn-ME" dirty="0">
                <a:effectLst/>
              </a:rPr>
              <a:t>) 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Za</a:t>
            </a:r>
            <a:r>
              <a:rPr lang="en-US" dirty="0" smtClean="0">
                <a:effectLst/>
              </a:rPr>
              <a:t> ODS u </a:t>
            </a:r>
            <a:r>
              <a:rPr lang="en-US" dirty="0" err="1" smtClean="0">
                <a:effectLst/>
              </a:rPr>
              <a:t>regulatrnom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periodu</a:t>
            </a:r>
            <a:r>
              <a:rPr lang="en-US" dirty="0" smtClean="0">
                <a:effectLst/>
              </a:rPr>
              <a:t> 2015-2023. </a:t>
            </a:r>
            <a:r>
              <a:rPr lang="en-US" dirty="0" err="1" smtClean="0">
                <a:effectLst/>
              </a:rPr>
              <a:t>ima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naziv</a:t>
            </a:r>
            <a:r>
              <a:rPr lang="en-US" dirty="0" smtClean="0">
                <a:effectLst/>
              </a:rPr>
              <a:t> </a:t>
            </a:r>
            <a:r>
              <a:rPr lang="sr-Latn-ME" b="1" dirty="0" smtClean="0">
                <a:effectLst/>
              </a:rPr>
              <a:t>RIIO-ED1</a:t>
            </a:r>
            <a:r>
              <a:rPr lang="sr-Latn-ME" dirty="0" smtClean="0">
                <a:effectLst/>
              </a:rPr>
              <a:t> </a:t>
            </a:r>
            <a:endParaRPr lang="en-US" dirty="0" smtClean="0"/>
          </a:p>
          <a:p>
            <a:r>
              <a:rPr lang="sr-Latn-RS" dirty="0" smtClean="0"/>
              <a:t>Sadrži </a:t>
            </a:r>
            <a:r>
              <a:rPr lang="sr-Latn-RS" dirty="0" smtClean="0"/>
              <a:t>paket dodatnih podsticaja inovacija ODS-ima </a:t>
            </a:r>
            <a:endParaRPr lang="en-US" dirty="0" smtClean="0"/>
          </a:p>
          <a:p>
            <a:r>
              <a:rPr lang="sr-Latn-RS" dirty="0" smtClean="0"/>
              <a:t>Podsticanje </a:t>
            </a:r>
            <a:r>
              <a:rPr lang="sr-Latn-RS" dirty="0" smtClean="0"/>
              <a:t>pružanja usluga</a:t>
            </a:r>
          </a:p>
          <a:p>
            <a:r>
              <a:rPr lang="sr-Latn-RS" dirty="0" smtClean="0"/>
              <a:t>Pristup </a:t>
            </a:r>
            <a:r>
              <a:rPr lang="sr-Latn-RS" dirty="0"/>
              <a:t>ukupnih izdataka (</a:t>
            </a:r>
            <a:r>
              <a:rPr lang="sr-Latn-RS" b="1" dirty="0" smtClean="0"/>
              <a:t>Totex</a:t>
            </a:r>
            <a:r>
              <a:rPr lang="en-US" dirty="0" smtClean="0"/>
              <a:t>=</a:t>
            </a:r>
            <a:r>
              <a:rPr lang="en-US" dirty="0" err="1" smtClean="0"/>
              <a:t>Opex+Capex</a:t>
            </a:r>
            <a:r>
              <a:rPr lang="sr-Latn-RS" dirty="0" smtClean="0"/>
              <a:t>)</a:t>
            </a:r>
            <a:endParaRPr lang="sr-Latn-RS" dirty="0" smtClean="0"/>
          </a:p>
          <a:p>
            <a:r>
              <a:rPr lang="sr-Latn-RS" dirty="0" smtClean="0"/>
              <a:t>Ključne komponente:</a:t>
            </a:r>
          </a:p>
          <a:p>
            <a:pPr lvl="1"/>
            <a:r>
              <a:rPr lang="sr-Latn-RS" dirty="0" smtClean="0"/>
              <a:t>izlazne </a:t>
            </a:r>
            <a:r>
              <a:rPr lang="sr-Latn-RS" dirty="0" err="1"/>
              <a:t>vrijednosti</a:t>
            </a:r>
            <a:r>
              <a:rPr lang="sr-Latn-RS" dirty="0"/>
              <a:t> </a:t>
            </a:r>
            <a:r>
              <a:rPr lang="sr-Latn-RS" dirty="0" smtClean="0"/>
              <a:t>mreža;</a:t>
            </a:r>
            <a:endParaRPr lang="sr-Latn-RS" dirty="0"/>
          </a:p>
          <a:p>
            <a:pPr lvl="1"/>
            <a:r>
              <a:rPr lang="sr-Latn-RS" dirty="0" smtClean="0"/>
              <a:t>dobro </a:t>
            </a:r>
            <a:r>
              <a:rPr lang="sr-Latn-RS" dirty="0"/>
              <a:t>obrazloženi poslovni </a:t>
            </a:r>
            <a:r>
              <a:rPr lang="sr-Latn-RS" dirty="0" smtClean="0"/>
              <a:t>planovi;</a:t>
            </a:r>
            <a:endParaRPr lang="sr-Latn-RS" dirty="0"/>
          </a:p>
          <a:p>
            <a:pPr lvl="1"/>
            <a:r>
              <a:rPr lang="sr-Latn-RS" dirty="0" smtClean="0"/>
              <a:t>8 </a:t>
            </a:r>
            <a:r>
              <a:rPr lang="sr-Latn-RS" dirty="0"/>
              <a:t>godina </a:t>
            </a:r>
            <a:r>
              <a:rPr lang="sr-Latn-RS" b="1" dirty="0" err="1"/>
              <a:t>ex</a:t>
            </a:r>
            <a:r>
              <a:rPr lang="sr-Latn-RS" b="1" dirty="0"/>
              <a:t> </a:t>
            </a:r>
            <a:r>
              <a:rPr lang="sr-Latn-RS" b="1" dirty="0" err="1"/>
              <a:t>ante</a:t>
            </a:r>
            <a:r>
              <a:rPr lang="sr-Latn-RS" b="1" dirty="0"/>
              <a:t> </a:t>
            </a:r>
            <a:r>
              <a:rPr lang="sr-Latn-RS" dirty="0"/>
              <a:t>kontrole </a:t>
            </a:r>
            <a:r>
              <a:rPr lang="sr-Latn-RS" dirty="0" err="1" smtClean="0"/>
              <a:t>cijena</a:t>
            </a:r>
            <a:r>
              <a:rPr lang="sr-Latn-RS" dirty="0" smtClean="0"/>
              <a:t>;</a:t>
            </a:r>
            <a:endParaRPr lang="sr-Latn-RS" dirty="0"/>
          </a:p>
          <a:p>
            <a:pPr lvl="1"/>
            <a:r>
              <a:rPr lang="sr-Latn-RS" dirty="0" smtClean="0"/>
              <a:t>mehanizmi </a:t>
            </a:r>
            <a:r>
              <a:rPr lang="sr-Latn-RS" dirty="0"/>
              <a:t>podsticaja i </a:t>
            </a:r>
            <a:r>
              <a:rPr lang="sr-Latn-RS" dirty="0" smtClean="0"/>
              <a:t>nesigurnosti </a:t>
            </a:r>
            <a:r>
              <a:rPr lang="sr-Latn-RS" dirty="0"/>
              <a:t>i</a:t>
            </a:r>
          </a:p>
          <a:p>
            <a:pPr lvl="1"/>
            <a:r>
              <a:rPr lang="sr-Latn-RS" dirty="0" smtClean="0"/>
              <a:t>posebni </a:t>
            </a:r>
            <a:r>
              <a:rPr lang="sr-Latn-RS" dirty="0"/>
              <a:t>podsticaji za </a:t>
            </a:r>
            <a:r>
              <a:rPr lang="sr-Latn-RS" dirty="0" smtClean="0"/>
              <a:t>inovacije.</a:t>
            </a:r>
          </a:p>
          <a:p>
            <a:pPr lvl="1"/>
            <a:endParaRPr lang="sr-Latn-RS" dirty="0"/>
          </a:p>
          <a:p>
            <a:pPr lvl="1"/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473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VI Savjetovanje CG KO CIGRE, Budva maj 2019.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pPr/>
              <a:t>7</a:t>
            </a:fld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66436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RIIO REGULATORNI KONCEPT</a:t>
            </a:r>
            <a:r>
              <a:rPr lang="sr-Latn-ME" sz="2400" dirty="0"/>
              <a:t> …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697116"/>
          </a:xfrm>
        </p:spPr>
        <p:txBody>
          <a:bodyPr>
            <a:normAutofit/>
          </a:bodyPr>
          <a:lstStyle/>
          <a:p>
            <a:r>
              <a:rPr lang="sr-Latn-RS" dirty="0" smtClean="0"/>
              <a:t>Usluge:</a:t>
            </a:r>
          </a:p>
          <a:p>
            <a:pPr lvl="1"/>
            <a:r>
              <a:rPr lang="en-US" dirty="0" err="1" smtClean="0"/>
              <a:t>Sigurnost</a:t>
            </a:r>
            <a:r>
              <a:rPr lang="en-US" dirty="0" smtClean="0"/>
              <a:t> (</a:t>
            </a:r>
            <a:r>
              <a:rPr lang="sr-Latn-ME" dirty="0" smtClean="0"/>
              <a:t>Health </a:t>
            </a:r>
            <a:r>
              <a:rPr lang="sr-Latn-ME" dirty="0"/>
              <a:t>and Safety </a:t>
            </a:r>
            <a:r>
              <a:rPr lang="sr-Latn-ME" dirty="0" smtClean="0"/>
              <a:t>Executive</a:t>
            </a:r>
            <a:r>
              <a:rPr lang="en-US" dirty="0" smtClean="0"/>
              <a:t>)</a:t>
            </a:r>
            <a:r>
              <a:rPr lang="sr-Latn-ME" dirty="0" smtClean="0"/>
              <a:t> </a:t>
            </a:r>
            <a:endParaRPr lang="en-US" dirty="0"/>
          </a:p>
          <a:p>
            <a:pPr lvl="1"/>
            <a:r>
              <a:rPr lang="en-US" dirty="0" err="1" smtClean="0"/>
              <a:t>Ekološki</a:t>
            </a:r>
            <a:r>
              <a:rPr lang="en-US" dirty="0" smtClean="0"/>
              <a:t> </a:t>
            </a:r>
            <a:r>
              <a:rPr lang="en-US" dirty="0" err="1" smtClean="0"/>
              <a:t>uticaj</a:t>
            </a:r>
            <a:endParaRPr lang="en-US" dirty="0"/>
          </a:p>
          <a:p>
            <a:pPr lvl="1"/>
            <a:r>
              <a:rPr lang="en-US" dirty="0" err="1" smtClean="0"/>
              <a:t>Zadovoljstvo</a:t>
            </a:r>
            <a:r>
              <a:rPr lang="en-US" dirty="0" smtClean="0"/>
              <a:t> </a:t>
            </a:r>
            <a:r>
              <a:rPr lang="en-US" dirty="0" err="1" smtClean="0"/>
              <a:t>kupaca</a:t>
            </a:r>
            <a:endParaRPr lang="en-US" dirty="0"/>
          </a:p>
          <a:p>
            <a:pPr lvl="1"/>
            <a:r>
              <a:rPr lang="en-US" dirty="0" err="1" smtClean="0"/>
              <a:t>Socijalne</a:t>
            </a:r>
            <a:r>
              <a:rPr lang="en-US" dirty="0" smtClean="0"/>
              <a:t> </a:t>
            </a:r>
            <a:r>
              <a:rPr lang="en-US" dirty="0" err="1" smtClean="0"/>
              <a:t>obaveze</a:t>
            </a:r>
            <a:r>
              <a:rPr lang="en-US" dirty="0" smtClean="0"/>
              <a:t> (</a:t>
            </a:r>
            <a:r>
              <a:rPr lang="sr-Latn-ME" dirty="0" smtClean="0"/>
              <a:t>Ofgem</a:t>
            </a:r>
            <a:r>
              <a:rPr lang="en-US" dirty="0" smtClean="0"/>
              <a:t> </a:t>
            </a:r>
            <a:r>
              <a:rPr lang="sr-Latn-ME" dirty="0" smtClean="0"/>
              <a:t>"Strategije </a:t>
            </a:r>
            <a:r>
              <a:rPr lang="sr-Latn-ME" dirty="0"/>
              <a:t>ranjivosti klijenata</a:t>
            </a:r>
            <a:r>
              <a:rPr lang="sr-Latn-ME" dirty="0" smtClean="0"/>
              <a:t>“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sr-Latn-RS" dirty="0" smtClean="0"/>
              <a:t>Povezanost</a:t>
            </a:r>
            <a:endParaRPr lang="en-US" dirty="0"/>
          </a:p>
          <a:p>
            <a:pPr lvl="1"/>
            <a:r>
              <a:rPr lang="en-US" dirty="0" err="1" smtClean="0"/>
              <a:t>Pouzdanost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dostupnost</a:t>
            </a:r>
            <a:r>
              <a:rPr lang="en-US" dirty="0" smtClean="0"/>
              <a:t> (</a:t>
            </a:r>
            <a:r>
              <a:rPr lang="en-US" dirty="0" err="1" smtClean="0"/>
              <a:t>kontinuirao</a:t>
            </a:r>
            <a:r>
              <a:rPr lang="en-US" dirty="0" smtClean="0"/>
              <a:t> </a:t>
            </a:r>
            <a:r>
              <a:rPr lang="en-US" dirty="0" err="1" smtClean="0"/>
              <a:t>praćenje</a:t>
            </a:r>
            <a:r>
              <a:rPr lang="en-US" dirty="0" smtClean="0"/>
              <a:t> SAIDI </a:t>
            </a:r>
            <a:r>
              <a:rPr lang="en-US" dirty="0" err="1" smtClean="0"/>
              <a:t>i</a:t>
            </a:r>
            <a:r>
              <a:rPr lang="en-US" dirty="0" smtClean="0"/>
              <a:t> SAIFI)</a:t>
            </a:r>
            <a:endParaRPr lang="sr-Latn-RS" dirty="0" smtClean="0"/>
          </a:p>
          <a:p>
            <a:r>
              <a:rPr lang="en-US" dirty="0" err="1" smtClean="0"/>
              <a:t>Izlazi</a:t>
            </a:r>
            <a:r>
              <a:rPr lang="en-US" dirty="0" smtClean="0"/>
              <a:t>: </a:t>
            </a:r>
            <a:r>
              <a:rPr lang="en-US" dirty="0" err="1" smtClean="0"/>
              <a:t>primarne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sekundarne</a:t>
            </a:r>
            <a:r>
              <a:rPr lang="en-US" dirty="0"/>
              <a:t> </a:t>
            </a:r>
            <a:r>
              <a:rPr lang="sr-Latn-RS" dirty="0" smtClean="0"/>
              <a:t>usluge</a:t>
            </a:r>
          </a:p>
          <a:p>
            <a:r>
              <a:rPr lang="sr-Latn-RS" dirty="0" smtClean="0"/>
              <a:t>Zaštita klijenata – značajna uloga ODS</a:t>
            </a:r>
          </a:p>
          <a:p>
            <a:r>
              <a:rPr lang="sr-Latn-RS" dirty="0" smtClean="0"/>
              <a:t>Tradicionalna uloga biznis plana</a:t>
            </a:r>
          </a:p>
          <a:p>
            <a:r>
              <a:rPr lang="en-US" dirty="0" err="1" smtClean="0"/>
              <a:t>Mehanizmi</a:t>
            </a:r>
            <a:r>
              <a:rPr lang="sr-Latn-RS" dirty="0" smtClean="0"/>
              <a:t> </a:t>
            </a:r>
            <a:r>
              <a:rPr lang="sr-Latn-RS" dirty="0"/>
              <a:t>nesigurnosti - nedovoljna predvidljivost </a:t>
            </a:r>
            <a:r>
              <a:rPr lang="sr-Latn-RS" dirty="0" smtClean="0"/>
              <a:t>tržišnih </a:t>
            </a:r>
            <a:r>
              <a:rPr lang="sr-Latn-RS" dirty="0"/>
              <a:t>uslova </a:t>
            </a:r>
            <a:endParaRPr lang="en-US" dirty="0"/>
          </a:p>
          <a:p>
            <a:r>
              <a:rPr lang="sr-Latn-ME" dirty="0" smtClean="0">
                <a:effectLst/>
              </a:rPr>
              <a:t>Grup</a:t>
            </a:r>
            <a:r>
              <a:rPr lang="en-US" dirty="0" smtClean="0">
                <a:effectLst/>
              </a:rPr>
              <a:t>a</a:t>
            </a:r>
            <a:r>
              <a:rPr lang="sr-Latn-ME" dirty="0" smtClean="0">
                <a:effectLst/>
              </a:rPr>
              <a:t> </a:t>
            </a:r>
            <a:r>
              <a:rPr lang="sr-Latn-ME" dirty="0">
                <a:effectLst/>
              </a:rPr>
              <a:t>za izazove korisnika (Consumer Challenge Group - CCG)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4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VI Savjetovanje CG KO CIGRE, Budva maj 2019.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pPr/>
              <a:t>8</a:t>
            </a:fld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3866"/>
            <a:ext cx="7886700" cy="58123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RIIO REGULATORNI KONCEPT</a:t>
            </a:r>
            <a:r>
              <a:rPr lang="sr-Latn-ME" sz="2400" dirty="0"/>
              <a:t> …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024705"/>
            <a:ext cx="8218467" cy="5221716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</a:t>
            </a:r>
            <a:r>
              <a:rPr lang="sr-Latn-RS" b="1" dirty="0" smtClean="0"/>
              <a:t>aket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sr-Latn-RS" b="1" dirty="0" smtClean="0"/>
              <a:t> </a:t>
            </a:r>
            <a:r>
              <a:rPr lang="en-US" b="1" dirty="0" smtClean="0"/>
              <a:t>p</a:t>
            </a:r>
            <a:r>
              <a:rPr lang="sr-Latn-RS" b="1" dirty="0" smtClean="0"/>
              <a:t>odsticanje </a:t>
            </a:r>
            <a:r>
              <a:rPr lang="sr-Latn-RS" b="1" dirty="0" smtClean="0"/>
              <a:t>inovacija </a:t>
            </a:r>
            <a:r>
              <a:rPr lang="sr-Latn-ME" dirty="0" smtClean="0">
                <a:effectLst/>
              </a:rPr>
              <a:t>(</a:t>
            </a:r>
            <a:r>
              <a:rPr lang="sr-Latn-ME" dirty="0">
                <a:effectLst/>
              </a:rPr>
              <a:t>Innovation Stimulus Package - ISP) </a:t>
            </a:r>
            <a:r>
              <a:rPr lang="en-US" dirty="0" smtClean="0">
                <a:effectLst/>
              </a:rPr>
              <a:t> </a:t>
            </a:r>
            <a:endParaRPr lang="sr-Latn-RS" dirty="0" smtClean="0"/>
          </a:p>
          <a:p>
            <a:pPr lvl="1"/>
            <a:r>
              <a:rPr lang="en-US" dirty="0" smtClean="0"/>
              <a:t>Tri </a:t>
            </a:r>
            <a:r>
              <a:rPr lang="en-US" dirty="0" err="1" smtClean="0"/>
              <a:t>specifična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sr-Latn-RS" dirty="0" smtClean="0"/>
              <a:t>ehanizm</a:t>
            </a:r>
            <a:r>
              <a:rPr lang="en-US" dirty="0" smtClean="0"/>
              <a:t>a</a:t>
            </a:r>
            <a:r>
              <a:rPr lang="sr-Latn-RS" dirty="0" smtClean="0"/>
              <a:t> </a:t>
            </a:r>
            <a:r>
              <a:rPr lang="en-US" dirty="0" err="1" smtClean="0"/>
              <a:t>podsticaja</a:t>
            </a:r>
            <a:r>
              <a:rPr lang="en-US" dirty="0" smtClean="0"/>
              <a:t> </a:t>
            </a:r>
            <a:r>
              <a:rPr lang="en-US" dirty="0" err="1" smtClean="0"/>
              <a:t>mrežnih</a:t>
            </a:r>
            <a:r>
              <a:rPr lang="en-US" dirty="0" smtClean="0"/>
              <a:t> </a:t>
            </a:r>
            <a:r>
              <a:rPr lang="sr-Latn-RS" dirty="0" smtClean="0"/>
              <a:t>inovacija</a:t>
            </a:r>
            <a:r>
              <a:rPr lang="sr-Latn-RS" dirty="0" smtClean="0"/>
              <a:t>:</a:t>
            </a:r>
          </a:p>
          <a:p>
            <a:pPr lvl="2"/>
            <a:r>
              <a:rPr lang="sr-Latn-RS" dirty="0" smtClean="0"/>
              <a:t>Dodatak za </a:t>
            </a:r>
            <a:r>
              <a:rPr lang="sr-Latn-RS" dirty="0" smtClean="0"/>
              <a:t>inovacije</a:t>
            </a:r>
            <a:r>
              <a:rPr lang="en-US" dirty="0" smtClean="0"/>
              <a:t> (</a:t>
            </a:r>
            <a:r>
              <a:rPr lang="sr-Latn-ME" dirty="0" smtClean="0"/>
              <a:t>NIA</a:t>
            </a:r>
            <a:r>
              <a:rPr lang="sr-Latn-ME" dirty="0"/>
              <a:t>)</a:t>
            </a:r>
            <a:endParaRPr lang="sr-Latn-RS" dirty="0" smtClean="0"/>
          </a:p>
          <a:p>
            <a:pPr lvl="2"/>
            <a:r>
              <a:rPr lang="sr-Latn-RS" dirty="0" smtClean="0"/>
              <a:t>Konkurencija za inovacije </a:t>
            </a:r>
            <a:r>
              <a:rPr lang="sr-Latn-ME" dirty="0" smtClean="0"/>
              <a:t>(NIC</a:t>
            </a:r>
            <a:r>
              <a:rPr lang="sr-Latn-ME" dirty="0"/>
              <a:t>)</a:t>
            </a:r>
            <a:endParaRPr lang="en-US" dirty="0" smtClean="0"/>
          </a:p>
          <a:p>
            <a:pPr lvl="2"/>
            <a:r>
              <a:rPr lang="sr-Latn-RS" dirty="0" smtClean="0"/>
              <a:t>Mehanizam </a:t>
            </a:r>
            <a:r>
              <a:rPr lang="sr-Latn-RS" dirty="0" smtClean="0"/>
              <a:t>uvođenja inovacija </a:t>
            </a:r>
            <a:r>
              <a:rPr lang="sr-Latn-ME" dirty="0" smtClean="0"/>
              <a:t>( </a:t>
            </a:r>
            <a:r>
              <a:rPr lang="sr-Latn-ME" dirty="0"/>
              <a:t>IRM</a:t>
            </a:r>
            <a:r>
              <a:rPr lang="sr-Latn-ME" dirty="0" smtClean="0"/>
              <a:t>)</a:t>
            </a:r>
            <a:endParaRPr lang="sr-Latn-RS" dirty="0" smtClean="0"/>
          </a:p>
          <a:p>
            <a:pPr lvl="1"/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sr-Latn-RS" dirty="0" smtClean="0"/>
              <a:t>Totex </a:t>
            </a:r>
            <a:r>
              <a:rPr lang="sr-Latn-RS" dirty="0" smtClean="0"/>
              <a:t>podsticajni mehanizam </a:t>
            </a:r>
            <a:r>
              <a:rPr lang="en-US" dirty="0" smtClean="0"/>
              <a:t>(TIM)</a:t>
            </a:r>
            <a:r>
              <a:rPr lang="sr-Latn-RS" dirty="0" smtClean="0"/>
              <a:t>– </a:t>
            </a:r>
            <a:r>
              <a:rPr lang="sr-Latn-RS" dirty="0" smtClean="0"/>
              <a:t>Za smanjene troškove nagrađuju se i ODS (kroz veći povrat na prihod) i korisnici (manji troškovi transponovani u tarife)</a:t>
            </a:r>
          </a:p>
          <a:p>
            <a:r>
              <a:rPr lang="sr-Latn-RS" dirty="0" smtClean="0"/>
              <a:t>Utvrđivanje regulatornog prihoda</a:t>
            </a:r>
          </a:p>
          <a:p>
            <a:pPr lvl="1"/>
            <a:r>
              <a:rPr lang="en-US" dirty="0"/>
              <a:t>P</a:t>
            </a:r>
            <a:r>
              <a:rPr lang="sr-Latn-RS" dirty="0" smtClean="0"/>
              <a:t>oslovni plan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sr-Latn-ME" b="1" dirty="0" smtClean="0"/>
              <a:t>ex </a:t>
            </a:r>
            <a:r>
              <a:rPr lang="sr-Latn-ME" b="1" dirty="0"/>
              <a:t>ante </a:t>
            </a:r>
            <a:r>
              <a:rPr lang="sr-Latn-ME" dirty="0"/>
              <a:t>odluka o kontroli cijena </a:t>
            </a:r>
            <a:r>
              <a:rPr lang="en-US" dirty="0" err="1" smtClean="0"/>
              <a:t>sa</a:t>
            </a:r>
            <a:r>
              <a:rPr lang="en-US" dirty="0" smtClean="0"/>
              <a:t>  </a:t>
            </a:r>
            <a:r>
              <a:rPr lang="en-US" dirty="0" err="1" smtClean="0"/>
              <a:t>komponentama</a:t>
            </a:r>
            <a:r>
              <a:rPr lang="sr-Latn-RS" dirty="0" smtClean="0"/>
              <a:t>:</a:t>
            </a:r>
          </a:p>
          <a:p>
            <a:pPr lvl="2"/>
            <a:r>
              <a:rPr lang="sr-Latn-RS" dirty="0" smtClean="0"/>
              <a:t>Osnovni dozvoljeni prihod koji kompanija može ostvariti u svakoj godini kontrole;</a:t>
            </a:r>
          </a:p>
          <a:p>
            <a:pPr lvl="2"/>
            <a:r>
              <a:rPr lang="sr-Latn-RS" dirty="0" smtClean="0"/>
              <a:t>Snaga </a:t>
            </a:r>
            <a:r>
              <a:rPr lang="sr-Latn-RS" dirty="0" smtClean="0"/>
              <a:t>tekućeg podsticaja efikasnosti na poslovanje;</a:t>
            </a:r>
          </a:p>
          <a:p>
            <a:pPr lvl="2"/>
            <a:r>
              <a:rPr lang="sr-Latn-RS" dirty="0" smtClean="0"/>
              <a:t>Priroda i oblik bilo kakvih posebnih nagrada/podsticaja vezanih za izlazne rezultate; </a:t>
            </a:r>
          </a:p>
          <a:p>
            <a:pPr lvl="2"/>
            <a:r>
              <a:rPr lang="sr-Latn-RS" dirty="0" smtClean="0"/>
              <a:t>Priroda i oblik mehanizama neizvjesnosti </a:t>
            </a:r>
          </a:p>
          <a:p>
            <a:pPr lvl="2"/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167194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VI Savjetovanje CG KO CIGRE, Budva maj 2019.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pPr/>
              <a:t>9</a:t>
            </a:fld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7826" y="258279"/>
            <a:ext cx="7886700" cy="3946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RIIO REGULATORNI KONCEPT</a:t>
            </a:r>
            <a:r>
              <a:rPr lang="sr-Latn-ME" sz="2400" dirty="0"/>
              <a:t> …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5693" y="736953"/>
            <a:ext cx="8397673" cy="5619398"/>
          </a:xfrm>
        </p:spPr>
        <p:txBody>
          <a:bodyPr/>
          <a:lstStyle/>
          <a:p>
            <a:r>
              <a:rPr lang="sr-Latn-RS" dirty="0" smtClean="0"/>
              <a:t>Specifikacija gradivnih blokova modela RIIO-ED1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 smtClean="0"/>
          </a:p>
          <a:p>
            <a:r>
              <a:rPr lang="sr-Latn-ME" dirty="0" smtClean="0">
                <a:effectLst/>
              </a:rPr>
              <a:t>Glavna </a:t>
            </a:r>
            <a:r>
              <a:rPr lang="sr-Latn-ME" dirty="0">
                <a:effectLst/>
              </a:rPr>
              <a:t>razlika </a:t>
            </a:r>
            <a:r>
              <a:rPr lang="en-US" dirty="0" smtClean="0">
                <a:effectLst/>
              </a:rPr>
              <a:t>u </a:t>
            </a:r>
            <a:r>
              <a:rPr lang="en-US" dirty="0" err="1" smtClean="0">
                <a:effectLst/>
              </a:rPr>
              <a:t>odnosu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na</a:t>
            </a:r>
            <a:r>
              <a:rPr lang="en-US" dirty="0" smtClean="0">
                <a:effectLst/>
              </a:rPr>
              <a:t> RPI-X </a:t>
            </a:r>
            <a:r>
              <a:rPr lang="sr-Latn-ME" dirty="0" smtClean="0">
                <a:effectLst/>
              </a:rPr>
              <a:t>je </a:t>
            </a:r>
            <a:r>
              <a:rPr lang="sr-Latn-ME" dirty="0">
                <a:effectLst/>
              </a:rPr>
              <a:t>u određivanju bazne  imovine </a:t>
            </a:r>
            <a:r>
              <a:rPr lang="en-US" dirty="0" smtClean="0">
                <a:effectLst/>
              </a:rPr>
              <a:t>(ne </a:t>
            </a:r>
            <a:r>
              <a:rPr lang="en-US" dirty="0" err="1" smtClean="0">
                <a:effectLst/>
              </a:rPr>
              <a:t>prema</a:t>
            </a:r>
            <a:r>
              <a:rPr lang="en-US" dirty="0" smtClean="0">
                <a:effectLst/>
              </a:rPr>
              <a:t> Capex-u </a:t>
            </a:r>
            <a:r>
              <a:rPr lang="en-US" dirty="0" err="1" smtClean="0">
                <a:effectLst/>
              </a:rPr>
              <a:t>nego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prema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Totexu</a:t>
            </a:r>
            <a:r>
              <a:rPr lang="en-US" dirty="0" smtClean="0">
                <a:effectLst/>
              </a:rPr>
              <a:t>)  “</a:t>
            </a:r>
            <a:r>
              <a:rPr lang="en-US" dirty="0" err="1" smtClean="0">
                <a:effectLst/>
              </a:rPr>
              <a:t>spori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novac</a:t>
            </a:r>
            <a:r>
              <a:rPr lang="en-US" dirty="0" smtClean="0">
                <a:effectLst/>
              </a:rPr>
              <a:t>” </a:t>
            </a:r>
            <a:r>
              <a:rPr lang="en-US" dirty="0" err="1" smtClean="0">
                <a:effectLst/>
              </a:rPr>
              <a:t>i</a:t>
            </a:r>
            <a:r>
              <a:rPr lang="en-US" dirty="0" smtClean="0">
                <a:effectLst/>
              </a:rPr>
              <a:t> “</a:t>
            </a:r>
            <a:r>
              <a:rPr lang="en-US" dirty="0" err="1" smtClean="0">
                <a:effectLst/>
              </a:rPr>
              <a:t>brzi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novac</a:t>
            </a:r>
            <a:r>
              <a:rPr lang="en-US" dirty="0" smtClean="0">
                <a:effectLst/>
              </a:rPr>
              <a:t>”</a:t>
            </a:r>
            <a:endParaRPr lang="en-US" dirty="0" smtClean="0"/>
          </a:p>
          <a:p>
            <a:r>
              <a:rPr lang="sr-Latn-RS" dirty="0" smtClean="0"/>
              <a:t>Dozvoljeni </a:t>
            </a:r>
            <a:r>
              <a:rPr lang="sr-Latn-RS" dirty="0" smtClean="0"/>
              <a:t>prihodi ODS-a prilagođeni su njihovim stvarnim performansama kroz godišnja ažuriranja u tzv. godišnjem </a:t>
            </a:r>
            <a:r>
              <a:rPr lang="sr-Latn-RS" dirty="0" err="1" smtClean="0"/>
              <a:t>iteracionom</a:t>
            </a:r>
            <a:r>
              <a:rPr lang="sr-Latn-RS" dirty="0" smtClean="0"/>
              <a:t> procesu 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695" t="20480" r="62171" b="14642"/>
          <a:stretch/>
        </p:blipFill>
        <p:spPr bwMode="auto">
          <a:xfrm>
            <a:off x="425693" y="1235068"/>
            <a:ext cx="4124564" cy="3408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988" t="25210" r="61108" b="9603"/>
          <a:stretch/>
        </p:blipFill>
        <p:spPr bwMode="auto">
          <a:xfrm>
            <a:off x="4572000" y="1235068"/>
            <a:ext cx="4383841" cy="3408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58677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1034</Words>
  <Application>Microsoft Office PowerPoint</Application>
  <PresentationFormat>On-screen Show (4:3)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Thème Office</vt:lpstr>
      <vt:lpstr>IZAZOVI RAZVOJA NAPREDNIH MODELA ZA REGULACIJU DISTRIBUTIVNE DJELATNOSTI</vt:lpstr>
      <vt:lpstr>Sadržaj</vt:lpstr>
      <vt:lpstr>Uvod</vt:lpstr>
      <vt:lpstr>VODEĆI PRINCIPI BUDUĆIH ODS</vt:lpstr>
      <vt:lpstr>NOVI REGULATORNI OKVIRI</vt:lpstr>
      <vt:lpstr>RIIO REGULATORNI KONCEPT …</vt:lpstr>
      <vt:lpstr>RIIO REGULATORNI KONCEPT …</vt:lpstr>
      <vt:lpstr>RIIO REGULATORNI KONCEPT …</vt:lpstr>
      <vt:lpstr>RIIO REGULATORNI KONCEPT …</vt:lpstr>
      <vt:lpstr>RIIO REGULATORNI KONCEPT …</vt:lpstr>
      <vt:lpstr>ZAKLJUČAK</vt:lpstr>
      <vt:lpstr>RECENZENTSKA PITANJA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Ilija Vujosevic</cp:lastModifiedBy>
  <cp:revision>70</cp:revision>
  <dcterms:created xsi:type="dcterms:W3CDTF">2018-08-21T10:05:07Z</dcterms:created>
  <dcterms:modified xsi:type="dcterms:W3CDTF">2019-05-16T09:49:26Z</dcterms:modified>
</cp:coreProperties>
</file>