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8" r:id="rId9"/>
    <p:sldId id="269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4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166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51C40-205C-44C6-AA9F-430CC49D61A5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DA5F-66A8-43A5-A6F1-B02C16069121}">
      <dgm:prSet phldrT="[Text]"/>
      <dgm:spPr/>
      <dgm:t>
        <a:bodyPr/>
        <a:lstStyle/>
        <a:p>
          <a:r>
            <a:rPr lang="sr-Latn-ME" b="1" dirty="0"/>
            <a:t>KVALITET</a:t>
          </a:r>
          <a:endParaRPr lang="en-US" b="1" dirty="0"/>
        </a:p>
      </dgm:t>
    </dgm:pt>
    <dgm:pt modelId="{DFF9B88B-00BC-45F1-9875-1CDA77F02398}" type="sibTrans" cxnId="{D4ACAE65-D411-4B37-893E-E41617E3DF3B}">
      <dgm:prSet/>
      <dgm:spPr/>
      <dgm:t>
        <a:bodyPr/>
        <a:lstStyle/>
        <a:p>
          <a:endParaRPr lang="en-US"/>
        </a:p>
      </dgm:t>
    </dgm:pt>
    <dgm:pt modelId="{2C395C33-3499-418E-9A36-D989D3928D49}" type="parTrans" cxnId="{D4ACAE65-D411-4B37-893E-E41617E3DF3B}">
      <dgm:prSet/>
      <dgm:spPr/>
      <dgm:t>
        <a:bodyPr/>
        <a:lstStyle/>
        <a:p>
          <a:endParaRPr lang="en-US"/>
        </a:p>
      </dgm:t>
    </dgm:pt>
    <dgm:pt modelId="{B0FF6B86-06F1-4198-B1B9-60153332E83B}">
      <dgm:prSet phldrT="[Text]"/>
      <dgm:spPr/>
      <dgm:t>
        <a:bodyPr/>
        <a:lstStyle/>
        <a:p>
          <a:r>
            <a:rPr lang="sr-Latn-ME" b="1" dirty="0"/>
            <a:t>POVEĆANjE EFIKASNOSTI ELEKTROENERGETSKIH KOMPANIJA</a:t>
          </a:r>
          <a:endParaRPr lang="en-US" b="1" dirty="0"/>
        </a:p>
      </dgm:t>
    </dgm:pt>
    <dgm:pt modelId="{D5B35CFD-B91E-4710-81D3-EBAEB9FFCC24}" type="sibTrans" cxnId="{A063383A-EDAD-4472-83A7-A9ACD24A1052}">
      <dgm:prSet/>
      <dgm:spPr/>
      <dgm:t>
        <a:bodyPr/>
        <a:lstStyle/>
        <a:p>
          <a:endParaRPr lang="en-US"/>
        </a:p>
      </dgm:t>
    </dgm:pt>
    <dgm:pt modelId="{555AE74E-F287-4BEF-82A0-7516C14530A8}" type="parTrans" cxnId="{A063383A-EDAD-4472-83A7-A9ACD24A1052}">
      <dgm:prSet/>
      <dgm:spPr/>
      <dgm:t>
        <a:bodyPr/>
        <a:lstStyle/>
        <a:p>
          <a:endParaRPr lang="en-US"/>
        </a:p>
      </dgm:t>
    </dgm:pt>
    <dgm:pt modelId="{5A3299B8-376D-4A47-8BC6-A710DAC02836}" type="pres">
      <dgm:prSet presAssocID="{AA751C40-205C-44C6-AA9F-430CC49D61A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D7BF1F5-F21B-47C2-9242-123C446775C4}" type="pres">
      <dgm:prSet presAssocID="{AA751C40-205C-44C6-AA9F-430CC49D61A5}" presName="dummyMaxCanvas" presStyleCnt="0"/>
      <dgm:spPr/>
    </dgm:pt>
    <dgm:pt modelId="{2C69E6D8-2B32-43B7-8D47-B57D0114D642}" type="pres">
      <dgm:prSet presAssocID="{AA751C40-205C-44C6-AA9F-430CC49D61A5}" presName="parentComposite" presStyleCnt="0"/>
      <dgm:spPr/>
    </dgm:pt>
    <dgm:pt modelId="{64CE227C-960D-49D5-947F-BC08C98FEFCF}" type="pres">
      <dgm:prSet presAssocID="{AA751C40-205C-44C6-AA9F-430CC49D61A5}" presName="parent1" presStyleLbl="alignAccFollowNode1" presStyleIdx="0" presStyleCnt="4" custScaleX="129250" custScaleY="120940" custLinFactY="100000" custLinFactNeighborX="78049" custLinFactNeighborY="132161">
        <dgm:presLayoutVars>
          <dgm:chMax val="4"/>
        </dgm:presLayoutVars>
      </dgm:prSet>
      <dgm:spPr/>
    </dgm:pt>
    <dgm:pt modelId="{7C04BCDC-C814-4316-89D2-931E7BC63201}" type="pres">
      <dgm:prSet presAssocID="{AA751C40-205C-44C6-AA9F-430CC49D61A5}" presName="parent2" presStyleLbl="alignAccFollowNode1" presStyleIdx="1" presStyleCnt="4" custScaleX="129250" custScaleY="120940" custLinFactY="100000" custLinFactNeighborX="99088" custLinFactNeighborY="149269">
        <dgm:presLayoutVars>
          <dgm:chMax val="4"/>
        </dgm:presLayoutVars>
      </dgm:prSet>
      <dgm:spPr/>
    </dgm:pt>
    <dgm:pt modelId="{C9D39D03-26FA-4B0D-A03E-0731A265A46C}" type="pres">
      <dgm:prSet presAssocID="{AA751C40-205C-44C6-AA9F-430CC49D61A5}" presName="childrenComposite" presStyleCnt="0"/>
      <dgm:spPr/>
    </dgm:pt>
    <dgm:pt modelId="{34070F51-253E-4B45-B2E1-EA8964B8499B}" type="pres">
      <dgm:prSet presAssocID="{AA751C40-205C-44C6-AA9F-430CC49D61A5}" presName="dummyMaxCanvas_ChildArea" presStyleCnt="0"/>
      <dgm:spPr/>
    </dgm:pt>
    <dgm:pt modelId="{90B36465-E0E7-43BD-A0EC-DA257A356D7C}" type="pres">
      <dgm:prSet presAssocID="{AA751C40-205C-44C6-AA9F-430CC49D61A5}" presName="fulcrum" presStyleLbl="alignAccFollowNode1" presStyleIdx="2" presStyleCnt="4" custScaleX="129249" custScaleY="120940" custLinFactX="100000" custLinFactNeighborX="113371" custLinFactNeighborY="-12687"/>
      <dgm:spPr/>
    </dgm:pt>
    <dgm:pt modelId="{B3489BDC-65CC-4790-B40B-01990A3EAC05}" type="pres">
      <dgm:prSet presAssocID="{AA751C40-205C-44C6-AA9F-430CC49D61A5}" presName="balance_00" presStyleLbl="alignAccFollowNode1" presStyleIdx="3" presStyleCnt="4" custAng="196717" custScaleX="129250" custScaleY="120939" custLinFactNeighborX="35567" custLinFactNeighborY="-87567">
        <dgm:presLayoutVars>
          <dgm:bulletEnabled val="1"/>
        </dgm:presLayoutVars>
      </dgm:prSet>
      <dgm:spPr/>
    </dgm:pt>
  </dgm:ptLst>
  <dgm:cxnLst>
    <dgm:cxn modelId="{A25B1626-8D2D-4B1E-B0F6-6F6EFF99356B}" type="presOf" srcId="{B0FF6B86-06F1-4198-B1B9-60153332E83B}" destId="{64CE227C-960D-49D5-947F-BC08C98FEFCF}" srcOrd="0" destOrd="0" presId="urn:microsoft.com/office/officeart/2005/8/layout/balance1"/>
    <dgm:cxn modelId="{218BDB31-AA9A-4956-914F-8E421563D732}" type="presOf" srcId="{9126DA5F-66A8-43A5-A6F1-B02C16069121}" destId="{7C04BCDC-C814-4316-89D2-931E7BC63201}" srcOrd="0" destOrd="0" presId="urn:microsoft.com/office/officeart/2005/8/layout/balance1"/>
    <dgm:cxn modelId="{A063383A-EDAD-4472-83A7-A9ACD24A1052}" srcId="{AA751C40-205C-44C6-AA9F-430CC49D61A5}" destId="{B0FF6B86-06F1-4198-B1B9-60153332E83B}" srcOrd="0" destOrd="0" parTransId="{555AE74E-F287-4BEF-82A0-7516C14530A8}" sibTransId="{D5B35CFD-B91E-4710-81D3-EBAEB9FFCC24}"/>
    <dgm:cxn modelId="{D4ACAE65-D411-4B37-893E-E41617E3DF3B}" srcId="{AA751C40-205C-44C6-AA9F-430CC49D61A5}" destId="{9126DA5F-66A8-43A5-A6F1-B02C16069121}" srcOrd="1" destOrd="0" parTransId="{2C395C33-3499-418E-9A36-D989D3928D49}" sibTransId="{DFF9B88B-00BC-45F1-9875-1CDA77F02398}"/>
    <dgm:cxn modelId="{30DFC0F9-DE61-4457-BD9B-43E911CC3C00}" type="presOf" srcId="{AA751C40-205C-44C6-AA9F-430CC49D61A5}" destId="{5A3299B8-376D-4A47-8BC6-A710DAC02836}" srcOrd="0" destOrd="0" presId="urn:microsoft.com/office/officeart/2005/8/layout/balance1"/>
    <dgm:cxn modelId="{3E683C78-E61E-4E84-B176-CF65BDDFE456}" type="presParOf" srcId="{5A3299B8-376D-4A47-8BC6-A710DAC02836}" destId="{7D7BF1F5-F21B-47C2-9242-123C446775C4}" srcOrd="0" destOrd="0" presId="urn:microsoft.com/office/officeart/2005/8/layout/balance1"/>
    <dgm:cxn modelId="{159C8F36-129A-4BC0-9197-9FD4FD26EC2F}" type="presParOf" srcId="{5A3299B8-376D-4A47-8BC6-A710DAC02836}" destId="{2C69E6D8-2B32-43B7-8D47-B57D0114D642}" srcOrd="1" destOrd="0" presId="urn:microsoft.com/office/officeart/2005/8/layout/balance1"/>
    <dgm:cxn modelId="{64B2EC0F-48BA-4767-8F4B-BA2829415D3E}" type="presParOf" srcId="{2C69E6D8-2B32-43B7-8D47-B57D0114D642}" destId="{64CE227C-960D-49D5-947F-BC08C98FEFCF}" srcOrd="0" destOrd="0" presId="urn:microsoft.com/office/officeart/2005/8/layout/balance1"/>
    <dgm:cxn modelId="{AA1B6076-471F-41E7-A097-63778501AB96}" type="presParOf" srcId="{2C69E6D8-2B32-43B7-8D47-B57D0114D642}" destId="{7C04BCDC-C814-4316-89D2-931E7BC63201}" srcOrd="1" destOrd="0" presId="urn:microsoft.com/office/officeart/2005/8/layout/balance1"/>
    <dgm:cxn modelId="{9A336D68-540A-41AE-917D-E9FA68E93401}" type="presParOf" srcId="{5A3299B8-376D-4A47-8BC6-A710DAC02836}" destId="{C9D39D03-26FA-4B0D-A03E-0731A265A46C}" srcOrd="2" destOrd="0" presId="urn:microsoft.com/office/officeart/2005/8/layout/balance1"/>
    <dgm:cxn modelId="{A74C526B-7922-48B2-8C68-119AF429D1EC}" type="presParOf" srcId="{C9D39D03-26FA-4B0D-A03E-0731A265A46C}" destId="{34070F51-253E-4B45-B2E1-EA8964B8499B}" srcOrd="0" destOrd="0" presId="urn:microsoft.com/office/officeart/2005/8/layout/balance1"/>
    <dgm:cxn modelId="{3BDBA34F-F1A9-4E6D-AF32-8724C0DEE0B0}" type="presParOf" srcId="{C9D39D03-26FA-4B0D-A03E-0731A265A46C}" destId="{90B36465-E0E7-43BD-A0EC-DA257A356D7C}" srcOrd="1" destOrd="0" presId="urn:microsoft.com/office/officeart/2005/8/layout/balance1"/>
    <dgm:cxn modelId="{862ED712-A472-4CC9-87B5-9C9E3C3DB9E2}" type="presParOf" srcId="{C9D39D03-26FA-4B0D-A03E-0731A265A46C}" destId="{B3489BDC-65CC-4790-B40B-01990A3EAC05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566C4-F4CE-43EF-8C9E-3194CF87A58A}" type="doc">
      <dgm:prSet loTypeId="urn:microsoft.com/office/officeart/2008/layout/RadialCluster" loCatId="cycle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1652C0FA-6C18-4542-B139-3369A8A745F0}">
      <dgm:prSet phldrT="[Text]"/>
      <dgm:spPr/>
      <dgm:t>
        <a:bodyPr/>
        <a:lstStyle/>
        <a:p>
          <a:r>
            <a:rPr lang="en-US" dirty="0"/>
            <a:t>KVALITET</a:t>
          </a:r>
        </a:p>
      </dgm:t>
    </dgm:pt>
    <dgm:pt modelId="{1BE7ADBD-0CFE-416E-B0D2-2C4AD919649E}" type="parTrans" cxnId="{789B6A7C-F74C-47EA-8909-0CD9FDB790CC}">
      <dgm:prSet/>
      <dgm:spPr/>
      <dgm:t>
        <a:bodyPr/>
        <a:lstStyle/>
        <a:p>
          <a:endParaRPr lang="en-US"/>
        </a:p>
      </dgm:t>
    </dgm:pt>
    <dgm:pt modelId="{E7AADB45-DCEF-431E-BFDD-5B276A2A1E37}" type="sibTrans" cxnId="{789B6A7C-F74C-47EA-8909-0CD9FDB790CC}">
      <dgm:prSet/>
      <dgm:spPr/>
      <dgm:t>
        <a:bodyPr/>
        <a:lstStyle/>
        <a:p>
          <a:endParaRPr lang="en-US"/>
        </a:p>
      </dgm:t>
    </dgm:pt>
    <dgm:pt modelId="{AD6372D1-2B1B-40DD-865A-B79A0294CFE6}">
      <dgm:prSet phldrT="[Text]"/>
      <dgm:spPr/>
      <dgm:t>
        <a:bodyPr/>
        <a:lstStyle/>
        <a:p>
          <a:r>
            <a:rPr lang="en-US" dirty="0"/>
            <a:t>KVALITET NAPONA</a:t>
          </a:r>
        </a:p>
      </dgm:t>
    </dgm:pt>
    <dgm:pt modelId="{3781E450-550E-4325-B7FA-01853D58A75F}" type="parTrans" cxnId="{099A5DBC-BBCE-4A43-A834-73B956A624FB}">
      <dgm:prSet/>
      <dgm:spPr/>
      <dgm:t>
        <a:bodyPr/>
        <a:lstStyle/>
        <a:p>
          <a:endParaRPr lang="en-US"/>
        </a:p>
      </dgm:t>
    </dgm:pt>
    <dgm:pt modelId="{090A26E0-08A3-4EEE-A3CD-261F450ADF36}" type="sibTrans" cxnId="{099A5DBC-BBCE-4A43-A834-73B956A624FB}">
      <dgm:prSet/>
      <dgm:spPr/>
      <dgm:t>
        <a:bodyPr/>
        <a:lstStyle/>
        <a:p>
          <a:endParaRPr lang="en-US"/>
        </a:p>
      </dgm:t>
    </dgm:pt>
    <dgm:pt modelId="{9DD42139-F104-4BE5-A289-713A64ABEB3E}">
      <dgm:prSet phldrT="[Text]"/>
      <dgm:spPr/>
      <dgm:t>
        <a:bodyPr/>
        <a:lstStyle/>
        <a:p>
          <a:r>
            <a:rPr lang="en-US" dirty="0"/>
            <a:t>KVALITET USLUGA</a:t>
          </a:r>
        </a:p>
      </dgm:t>
    </dgm:pt>
    <dgm:pt modelId="{1BCF7B28-5445-4EE3-A53E-A3E733ADC0CF}" type="parTrans" cxnId="{A9125B5D-B6E8-4A79-80B7-5BD8593EBCFA}">
      <dgm:prSet/>
      <dgm:spPr/>
      <dgm:t>
        <a:bodyPr/>
        <a:lstStyle/>
        <a:p>
          <a:endParaRPr lang="en-US"/>
        </a:p>
      </dgm:t>
    </dgm:pt>
    <dgm:pt modelId="{59699968-01D8-44FF-A321-9FB0D5114F78}" type="sibTrans" cxnId="{A9125B5D-B6E8-4A79-80B7-5BD8593EBCFA}">
      <dgm:prSet/>
      <dgm:spPr/>
      <dgm:t>
        <a:bodyPr/>
        <a:lstStyle/>
        <a:p>
          <a:endParaRPr lang="en-US"/>
        </a:p>
      </dgm:t>
    </dgm:pt>
    <dgm:pt modelId="{07D97C5F-A3D9-4554-BED4-250BAA40C280}">
      <dgm:prSet phldrT="[Text]"/>
      <dgm:spPr/>
      <dgm:t>
        <a:bodyPr/>
        <a:lstStyle/>
        <a:p>
          <a:r>
            <a:rPr lang="en-US" dirty="0"/>
            <a:t>PREKIDI U NAPAJANjU</a:t>
          </a:r>
        </a:p>
      </dgm:t>
    </dgm:pt>
    <dgm:pt modelId="{B3D4ED23-CA88-4FE0-AB80-5FA79AE14133}" type="parTrans" cxnId="{0E6BE03A-38D9-4106-8566-0EDD64DC4F0F}">
      <dgm:prSet/>
      <dgm:spPr/>
      <dgm:t>
        <a:bodyPr/>
        <a:lstStyle/>
        <a:p>
          <a:endParaRPr lang="en-US"/>
        </a:p>
      </dgm:t>
    </dgm:pt>
    <dgm:pt modelId="{AEB1F69A-6B48-4446-A32F-18825E3EDD9F}" type="sibTrans" cxnId="{0E6BE03A-38D9-4106-8566-0EDD64DC4F0F}">
      <dgm:prSet/>
      <dgm:spPr/>
      <dgm:t>
        <a:bodyPr/>
        <a:lstStyle/>
        <a:p>
          <a:endParaRPr lang="en-US"/>
        </a:p>
      </dgm:t>
    </dgm:pt>
    <dgm:pt modelId="{FF325AF5-0826-468C-9D86-C8DB290CD58E}" type="pres">
      <dgm:prSet presAssocID="{2A7566C4-F4CE-43EF-8C9E-3194CF87A58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716CF6C-83CF-43B0-BE66-EA51710ACB36}" type="pres">
      <dgm:prSet presAssocID="{1652C0FA-6C18-4542-B139-3369A8A745F0}" presName="singleCycle" presStyleCnt="0"/>
      <dgm:spPr/>
    </dgm:pt>
    <dgm:pt modelId="{9CD93705-6C02-4CC1-A701-ADF4F9681269}" type="pres">
      <dgm:prSet presAssocID="{1652C0FA-6C18-4542-B139-3369A8A745F0}" presName="singleCenter" presStyleLbl="node1" presStyleIdx="0" presStyleCnt="4">
        <dgm:presLayoutVars>
          <dgm:chMax val="7"/>
          <dgm:chPref val="7"/>
        </dgm:presLayoutVars>
      </dgm:prSet>
      <dgm:spPr/>
    </dgm:pt>
    <dgm:pt modelId="{D16A6CB8-EF12-432E-AD73-155A4387E105}" type="pres">
      <dgm:prSet presAssocID="{3781E450-550E-4325-B7FA-01853D58A75F}" presName="Name56" presStyleLbl="parChTrans1D2" presStyleIdx="0" presStyleCnt="3"/>
      <dgm:spPr/>
    </dgm:pt>
    <dgm:pt modelId="{A964FA8D-622A-431B-AFFF-CC3D9CD39973}" type="pres">
      <dgm:prSet presAssocID="{AD6372D1-2B1B-40DD-865A-B79A0294CFE6}" presName="text0" presStyleLbl="node1" presStyleIdx="1" presStyleCnt="4">
        <dgm:presLayoutVars>
          <dgm:bulletEnabled val="1"/>
        </dgm:presLayoutVars>
      </dgm:prSet>
      <dgm:spPr/>
    </dgm:pt>
    <dgm:pt modelId="{84F805FD-DF48-4B78-B002-9C5809180FA7}" type="pres">
      <dgm:prSet presAssocID="{1BCF7B28-5445-4EE3-A53E-A3E733ADC0CF}" presName="Name56" presStyleLbl="parChTrans1D2" presStyleIdx="1" presStyleCnt="3"/>
      <dgm:spPr/>
    </dgm:pt>
    <dgm:pt modelId="{8276ECA2-7846-4CC3-9837-64EB978E43CD}" type="pres">
      <dgm:prSet presAssocID="{9DD42139-F104-4BE5-A289-713A64ABEB3E}" presName="text0" presStyleLbl="node1" presStyleIdx="2" presStyleCnt="4">
        <dgm:presLayoutVars>
          <dgm:bulletEnabled val="1"/>
        </dgm:presLayoutVars>
      </dgm:prSet>
      <dgm:spPr/>
    </dgm:pt>
    <dgm:pt modelId="{80F61785-43DC-4F75-9DE3-3EB3F1C6B3B5}" type="pres">
      <dgm:prSet presAssocID="{B3D4ED23-CA88-4FE0-AB80-5FA79AE14133}" presName="Name56" presStyleLbl="parChTrans1D2" presStyleIdx="2" presStyleCnt="3"/>
      <dgm:spPr/>
    </dgm:pt>
    <dgm:pt modelId="{FF08F769-D4F9-42A7-A564-A43B88A6A447}" type="pres">
      <dgm:prSet presAssocID="{07D97C5F-A3D9-4554-BED4-250BAA40C280}" presName="text0" presStyleLbl="node1" presStyleIdx="3" presStyleCnt="4">
        <dgm:presLayoutVars>
          <dgm:bulletEnabled val="1"/>
        </dgm:presLayoutVars>
      </dgm:prSet>
      <dgm:spPr/>
    </dgm:pt>
  </dgm:ptLst>
  <dgm:cxnLst>
    <dgm:cxn modelId="{0E6BE03A-38D9-4106-8566-0EDD64DC4F0F}" srcId="{1652C0FA-6C18-4542-B139-3369A8A745F0}" destId="{07D97C5F-A3D9-4554-BED4-250BAA40C280}" srcOrd="2" destOrd="0" parTransId="{B3D4ED23-CA88-4FE0-AB80-5FA79AE14133}" sibTransId="{AEB1F69A-6B48-4446-A32F-18825E3EDD9F}"/>
    <dgm:cxn modelId="{136D6A3B-45D6-49FC-AF5A-9E2AF41DE40C}" type="presOf" srcId="{1652C0FA-6C18-4542-B139-3369A8A745F0}" destId="{9CD93705-6C02-4CC1-A701-ADF4F9681269}" srcOrd="0" destOrd="0" presId="urn:microsoft.com/office/officeart/2008/layout/RadialCluster"/>
    <dgm:cxn modelId="{A9125B5D-B6E8-4A79-80B7-5BD8593EBCFA}" srcId="{1652C0FA-6C18-4542-B139-3369A8A745F0}" destId="{9DD42139-F104-4BE5-A289-713A64ABEB3E}" srcOrd="1" destOrd="0" parTransId="{1BCF7B28-5445-4EE3-A53E-A3E733ADC0CF}" sibTransId="{59699968-01D8-44FF-A321-9FB0D5114F78}"/>
    <dgm:cxn modelId="{83A2F663-ABCB-4BF3-8A07-3514AF152281}" type="presOf" srcId="{9DD42139-F104-4BE5-A289-713A64ABEB3E}" destId="{8276ECA2-7846-4CC3-9837-64EB978E43CD}" srcOrd="0" destOrd="0" presId="urn:microsoft.com/office/officeart/2008/layout/RadialCluster"/>
    <dgm:cxn modelId="{FBBBFD4C-4F35-4B25-85DF-FA95E5CC8181}" type="presOf" srcId="{2A7566C4-F4CE-43EF-8C9E-3194CF87A58A}" destId="{FF325AF5-0826-468C-9D86-C8DB290CD58E}" srcOrd="0" destOrd="0" presId="urn:microsoft.com/office/officeart/2008/layout/RadialCluster"/>
    <dgm:cxn modelId="{2EE74157-DB53-4E08-9DD9-EE1B94BB7D20}" type="presOf" srcId="{1BCF7B28-5445-4EE3-A53E-A3E733ADC0CF}" destId="{84F805FD-DF48-4B78-B002-9C5809180FA7}" srcOrd="0" destOrd="0" presId="urn:microsoft.com/office/officeart/2008/layout/RadialCluster"/>
    <dgm:cxn modelId="{789B6A7C-F74C-47EA-8909-0CD9FDB790CC}" srcId="{2A7566C4-F4CE-43EF-8C9E-3194CF87A58A}" destId="{1652C0FA-6C18-4542-B139-3369A8A745F0}" srcOrd="0" destOrd="0" parTransId="{1BE7ADBD-0CFE-416E-B0D2-2C4AD919649E}" sibTransId="{E7AADB45-DCEF-431E-BFDD-5B276A2A1E37}"/>
    <dgm:cxn modelId="{85B7857D-7513-472A-9491-95EE559E7FD5}" type="presOf" srcId="{B3D4ED23-CA88-4FE0-AB80-5FA79AE14133}" destId="{80F61785-43DC-4F75-9DE3-3EB3F1C6B3B5}" srcOrd="0" destOrd="0" presId="urn:microsoft.com/office/officeart/2008/layout/RadialCluster"/>
    <dgm:cxn modelId="{099A5DBC-BBCE-4A43-A834-73B956A624FB}" srcId="{1652C0FA-6C18-4542-B139-3369A8A745F0}" destId="{AD6372D1-2B1B-40DD-865A-B79A0294CFE6}" srcOrd="0" destOrd="0" parTransId="{3781E450-550E-4325-B7FA-01853D58A75F}" sibTransId="{090A26E0-08A3-4EEE-A3CD-261F450ADF36}"/>
    <dgm:cxn modelId="{7FF5AAC5-204A-40F3-92B9-F2A543B05036}" type="presOf" srcId="{3781E450-550E-4325-B7FA-01853D58A75F}" destId="{D16A6CB8-EF12-432E-AD73-155A4387E105}" srcOrd="0" destOrd="0" presId="urn:microsoft.com/office/officeart/2008/layout/RadialCluster"/>
    <dgm:cxn modelId="{BC4A9CDC-004B-4FEE-A0B6-7CF03B303E89}" type="presOf" srcId="{AD6372D1-2B1B-40DD-865A-B79A0294CFE6}" destId="{A964FA8D-622A-431B-AFFF-CC3D9CD39973}" srcOrd="0" destOrd="0" presId="urn:microsoft.com/office/officeart/2008/layout/RadialCluster"/>
    <dgm:cxn modelId="{8C5962F1-8CC4-4B33-BACC-D1A1982D66E6}" type="presOf" srcId="{07D97C5F-A3D9-4554-BED4-250BAA40C280}" destId="{FF08F769-D4F9-42A7-A564-A43B88A6A447}" srcOrd="0" destOrd="0" presId="urn:microsoft.com/office/officeart/2008/layout/RadialCluster"/>
    <dgm:cxn modelId="{FEADDEE4-7C00-4652-86A4-4D3579C784BA}" type="presParOf" srcId="{FF325AF5-0826-468C-9D86-C8DB290CD58E}" destId="{7716CF6C-83CF-43B0-BE66-EA51710ACB36}" srcOrd="0" destOrd="0" presId="urn:microsoft.com/office/officeart/2008/layout/RadialCluster"/>
    <dgm:cxn modelId="{4F49BFFE-8296-4056-BC1C-5199FCBB9FA7}" type="presParOf" srcId="{7716CF6C-83CF-43B0-BE66-EA51710ACB36}" destId="{9CD93705-6C02-4CC1-A701-ADF4F9681269}" srcOrd="0" destOrd="0" presId="urn:microsoft.com/office/officeart/2008/layout/RadialCluster"/>
    <dgm:cxn modelId="{57385921-7843-4F5D-9433-8E2901E7D50C}" type="presParOf" srcId="{7716CF6C-83CF-43B0-BE66-EA51710ACB36}" destId="{D16A6CB8-EF12-432E-AD73-155A4387E105}" srcOrd="1" destOrd="0" presId="urn:microsoft.com/office/officeart/2008/layout/RadialCluster"/>
    <dgm:cxn modelId="{71293B64-4306-45CE-9B13-0224A9F5972A}" type="presParOf" srcId="{7716CF6C-83CF-43B0-BE66-EA51710ACB36}" destId="{A964FA8D-622A-431B-AFFF-CC3D9CD39973}" srcOrd="2" destOrd="0" presId="urn:microsoft.com/office/officeart/2008/layout/RadialCluster"/>
    <dgm:cxn modelId="{C2558469-2BCE-448A-BCDF-86EA2E3AF148}" type="presParOf" srcId="{7716CF6C-83CF-43B0-BE66-EA51710ACB36}" destId="{84F805FD-DF48-4B78-B002-9C5809180FA7}" srcOrd="3" destOrd="0" presId="urn:microsoft.com/office/officeart/2008/layout/RadialCluster"/>
    <dgm:cxn modelId="{93890001-FE26-4795-BD3F-EA4DD52BF5EF}" type="presParOf" srcId="{7716CF6C-83CF-43B0-BE66-EA51710ACB36}" destId="{8276ECA2-7846-4CC3-9837-64EB978E43CD}" srcOrd="4" destOrd="0" presId="urn:microsoft.com/office/officeart/2008/layout/RadialCluster"/>
    <dgm:cxn modelId="{A70C17FB-DBD5-4FEC-AC6D-421410E28437}" type="presParOf" srcId="{7716CF6C-83CF-43B0-BE66-EA51710ACB36}" destId="{80F61785-43DC-4F75-9DE3-3EB3F1C6B3B5}" srcOrd="5" destOrd="0" presId="urn:microsoft.com/office/officeart/2008/layout/RadialCluster"/>
    <dgm:cxn modelId="{04B05F40-50DB-4BBC-9553-FBD9011F6C5B}" type="presParOf" srcId="{7716CF6C-83CF-43B0-BE66-EA51710ACB36}" destId="{FF08F769-D4F9-42A7-A564-A43B88A6A44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A8196-B9E9-414E-B243-34A68FDBBF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A8E03-14A5-4044-82B5-46CBBA687410}">
      <dgm:prSet phldrT="[Text]"/>
      <dgm:spPr/>
      <dgm:t>
        <a:bodyPr/>
        <a:lstStyle/>
        <a:p>
          <a:r>
            <a:rPr lang="sr-Latn-ME" dirty="0"/>
            <a:t>OBJAVLjIVANjE PODATAKA</a:t>
          </a:r>
          <a:endParaRPr lang="en-US" dirty="0"/>
        </a:p>
      </dgm:t>
    </dgm:pt>
    <dgm:pt modelId="{20944457-5250-4DF8-9866-D68DBF000110}" type="parTrans" cxnId="{097839D9-7785-4043-B37A-F73DE6BA7ED3}">
      <dgm:prSet/>
      <dgm:spPr/>
      <dgm:t>
        <a:bodyPr/>
        <a:lstStyle/>
        <a:p>
          <a:endParaRPr lang="en-US"/>
        </a:p>
      </dgm:t>
    </dgm:pt>
    <dgm:pt modelId="{99DC2F3A-1ACE-4BAC-B93B-281040BA5984}" type="sibTrans" cxnId="{097839D9-7785-4043-B37A-F73DE6BA7ED3}">
      <dgm:prSet/>
      <dgm:spPr/>
      <dgm:t>
        <a:bodyPr/>
        <a:lstStyle/>
        <a:p>
          <a:endParaRPr lang="en-US"/>
        </a:p>
      </dgm:t>
    </dgm:pt>
    <dgm:pt modelId="{94CAE9BF-7173-4051-9349-F0164A254E55}">
      <dgm:prSet phldrT="[Text]"/>
      <dgm:spPr/>
      <dgm:t>
        <a:bodyPr/>
        <a:lstStyle/>
        <a:p>
          <a:r>
            <a:rPr lang="sr-Latn-ME" dirty="0"/>
            <a:t>MINIMALNI STANDARDI KVALITETA</a:t>
          </a:r>
          <a:endParaRPr lang="en-US" dirty="0"/>
        </a:p>
      </dgm:t>
    </dgm:pt>
    <dgm:pt modelId="{6A622DA3-2C7E-4BBE-8A73-0E2C59A208D2}" type="parTrans" cxnId="{4782C54C-14D8-474A-BAD3-C58EBDFB6065}">
      <dgm:prSet/>
      <dgm:spPr/>
      <dgm:t>
        <a:bodyPr/>
        <a:lstStyle/>
        <a:p>
          <a:endParaRPr lang="en-US"/>
        </a:p>
      </dgm:t>
    </dgm:pt>
    <dgm:pt modelId="{4A972983-5832-47AB-B795-11C5B4EFE532}" type="sibTrans" cxnId="{4782C54C-14D8-474A-BAD3-C58EBDFB6065}">
      <dgm:prSet/>
      <dgm:spPr/>
      <dgm:t>
        <a:bodyPr/>
        <a:lstStyle/>
        <a:p>
          <a:endParaRPr lang="en-US"/>
        </a:p>
      </dgm:t>
    </dgm:pt>
    <dgm:pt modelId="{1075E9C7-588B-4499-800A-902A92D5A6F0}">
      <dgm:prSet phldrT="[Text]"/>
      <dgm:spPr/>
      <dgm:t>
        <a:bodyPr/>
        <a:lstStyle/>
        <a:p>
          <a:r>
            <a:rPr lang="sr-Latn-ME" dirty="0"/>
            <a:t>UGOVARANjE VRHUNSKOG KVALITETA</a:t>
          </a:r>
          <a:endParaRPr lang="en-US" dirty="0"/>
        </a:p>
      </dgm:t>
    </dgm:pt>
    <dgm:pt modelId="{43826ED9-3C38-4F45-93A3-433DAA7769BA}" type="parTrans" cxnId="{CB326471-EB1E-462E-95E0-411E09605448}">
      <dgm:prSet/>
      <dgm:spPr/>
      <dgm:t>
        <a:bodyPr/>
        <a:lstStyle/>
        <a:p>
          <a:endParaRPr lang="en-US"/>
        </a:p>
      </dgm:t>
    </dgm:pt>
    <dgm:pt modelId="{F82AA9B3-0514-450D-B8BF-60F0B78338A1}" type="sibTrans" cxnId="{CB326471-EB1E-462E-95E0-411E09605448}">
      <dgm:prSet/>
      <dgm:spPr/>
      <dgm:t>
        <a:bodyPr/>
        <a:lstStyle/>
        <a:p>
          <a:endParaRPr lang="en-US"/>
        </a:p>
      </dgm:t>
    </dgm:pt>
    <dgm:pt modelId="{9C7270F5-B984-4F8E-8A23-107BCA1D6E42}">
      <dgm:prSet phldrT="[Text]"/>
      <dgm:spPr/>
      <dgm:t>
        <a:bodyPr/>
        <a:lstStyle/>
        <a:p>
          <a:r>
            <a:rPr lang="sr-Latn-ME" dirty="0"/>
            <a:t>PODSTICAJNA REGULACIJA NA BAZI UČINKA</a:t>
          </a:r>
          <a:endParaRPr lang="en-US" dirty="0"/>
        </a:p>
      </dgm:t>
    </dgm:pt>
    <dgm:pt modelId="{E4A6C4CD-25FE-498B-9920-862919D2EDAF}" type="parTrans" cxnId="{4A3EB4D0-B620-4E82-8F43-355625E95985}">
      <dgm:prSet/>
      <dgm:spPr/>
      <dgm:t>
        <a:bodyPr/>
        <a:lstStyle/>
        <a:p>
          <a:endParaRPr lang="en-US"/>
        </a:p>
      </dgm:t>
    </dgm:pt>
    <dgm:pt modelId="{F699FD6D-D89F-4218-BAF2-22082712230E}" type="sibTrans" cxnId="{4A3EB4D0-B620-4E82-8F43-355625E95985}">
      <dgm:prSet/>
      <dgm:spPr/>
      <dgm:t>
        <a:bodyPr/>
        <a:lstStyle/>
        <a:p>
          <a:endParaRPr lang="en-US"/>
        </a:p>
      </dgm:t>
    </dgm:pt>
    <dgm:pt modelId="{ADBFEA25-0DD3-485B-B837-C745514D58E2}" type="pres">
      <dgm:prSet presAssocID="{9F3A8196-B9E9-414E-B243-34A68FDBBF98}" presName="Name0" presStyleCnt="0">
        <dgm:presLayoutVars>
          <dgm:chMax val="7"/>
          <dgm:chPref val="7"/>
          <dgm:dir/>
        </dgm:presLayoutVars>
      </dgm:prSet>
      <dgm:spPr/>
    </dgm:pt>
    <dgm:pt modelId="{074323D7-0B0C-4FB4-B7D2-CA85865BA7D7}" type="pres">
      <dgm:prSet presAssocID="{9F3A8196-B9E9-414E-B243-34A68FDBBF98}" presName="Name1" presStyleCnt="0"/>
      <dgm:spPr/>
    </dgm:pt>
    <dgm:pt modelId="{070104EC-D474-48C7-BA1B-56E5C8D6F865}" type="pres">
      <dgm:prSet presAssocID="{9F3A8196-B9E9-414E-B243-34A68FDBBF98}" presName="cycle" presStyleCnt="0"/>
      <dgm:spPr/>
    </dgm:pt>
    <dgm:pt modelId="{0BB55A9D-1B76-40D8-BF5F-6B67B99D33FE}" type="pres">
      <dgm:prSet presAssocID="{9F3A8196-B9E9-414E-B243-34A68FDBBF98}" presName="srcNode" presStyleLbl="node1" presStyleIdx="0" presStyleCnt="4"/>
      <dgm:spPr/>
    </dgm:pt>
    <dgm:pt modelId="{3663FF3A-8357-48D8-9638-7616A363D091}" type="pres">
      <dgm:prSet presAssocID="{9F3A8196-B9E9-414E-B243-34A68FDBBF98}" presName="conn" presStyleLbl="parChTrans1D2" presStyleIdx="0" presStyleCnt="1"/>
      <dgm:spPr/>
    </dgm:pt>
    <dgm:pt modelId="{7E77E436-E3B8-4726-86B7-B843E121FCB3}" type="pres">
      <dgm:prSet presAssocID="{9F3A8196-B9E9-414E-B243-34A68FDBBF98}" presName="extraNode" presStyleLbl="node1" presStyleIdx="0" presStyleCnt="4"/>
      <dgm:spPr/>
    </dgm:pt>
    <dgm:pt modelId="{7862A2BD-76F3-4499-839C-30BC64997DCE}" type="pres">
      <dgm:prSet presAssocID="{9F3A8196-B9E9-414E-B243-34A68FDBBF98}" presName="dstNode" presStyleLbl="node1" presStyleIdx="0" presStyleCnt="4"/>
      <dgm:spPr/>
    </dgm:pt>
    <dgm:pt modelId="{126DEF69-1A9A-492A-8CE5-7B79BCBF1906}" type="pres">
      <dgm:prSet presAssocID="{1C8A8E03-14A5-4044-82B5-46CBBA687410}" presName="text_1" presStyleLbl="node1" presStyleIdx="0" presStyleCnt="4">
        <dgm:presLayoutVars>
          <dgm:bulletEnabled val="1"/>
        </dgm:presLayoutVars>
      </dgm:prSet>
      <dgm:spPr/>
    </dgm:pt>
    <dgm:pt modelId="{5D9D9FE5-58A9-442D-9F89-B40C1ADA7AEC}" type="pres">
      <dgm:prSet presAssocID="{1C8A8E03-14A5-4044-82B5-46CBBA687410}" presName="accent_1" presStyleCnt="0"/>
      <dgm:spPr/>
    </dgm:pt>
    <dgm:pt modelId="{9749FDD4-192E-4EEC-A81C-1E6D0507B056}" type="pres">
      <dgm:prSet presAssocID="{1C8A8E03-14A5-4044-82B5-46CBBA687410}" presName="accentRepeatNode" presStyleLbl="solidFgAcc1" presStyleIdx="0" presStyleCnt="4"/>
      <dgm:spPr/>
    </dgm:pt>
    <dgm:pt modelId="{FB7417E2-0093-4EB0-BFC1-44A9395C31B9}" type="pres">
      <dgm:prSet presAssocID="{94CAE9BF-7173-4051-9349-F0164A254E55}" presName="text_2" presStyleLbl="node1" presStyleIdx="1" presStyleCnt="4">
        <dgm:presLayoutVars>
          <dgm:bulletEnabled val="1"/>
        </dgm:presLayoutVars>
      </dgm:prSet>
      <dgm:spPr/>
    </dgm:pt>
    <dgm:pt modelId="{23CDE88E-2877-42A3-A73D-9E380CFAF46B}" type="pres">
      <dgm:prSet presAssocID="{94CAE9BF-7173-4051-9349-F0164A254E55}" presName="accent_2" presStyleCnt="0"/>
      <dgm:spPr/>
    </dgm:pt>
    <dgm:pt modelId="{C9F32A62-AC5A-41BB-A635-8C6ACC7950BF}" type="pres">
      <dgm:prSet presAssocID="{94CAE9BF-7173-4051-9349-F0164A254E55}" presName="accentRepeatNode" presStyleLbl="solidFgAcc1" presStyleIdx="1" presStyleCnt="4"/>
      <dgm:spPr/>
    </dgm:pt>
    <dgm:pt modelId="{8611D360-41E0-4976-B0CA-E58289F2FB7F}" type="pres">
      <dgm:prSet presAssocID="{9C7270F5-B984-4F8E-8A23-107BCA1D6E42}" presName="text_3" presStyleLbl="node1" presStyleIdx="2" presStyleCnt="4">
        <dgm:presLayoutVars>
          <dgm:bulletEnabled val="1"/>
        </dgm:presLayoutVars>
      </dgm:prSet>
      <dgm:spPr/>
    </dgm:pt>
    <dgm:pt modelId="{981450B2-6EF2-455C-939C-65231F7FFD24}" type="pres">
      <dgm:prSet presAssocID="{9C7270F5-B984-4F8E-8A23-107BCA1D6E42}" presName="accent_3" presStyleCnt="0"/>
      <dgm:spPr/>
    </dgm:pt>
    <dgm:pt modelId="{8BDD15D5-E53A-4CA1-B54A-F35E4FA2E12D}" type="pres">
      <dgm:prSet presAssocID="{9C7270F5-B984-4F8E-8A23-107BCA1D6E42}" presName="accentRepeatNode" presStyleLbl="solidFgAcc1" presStyleIdx="2" presStyleCnt="4"/>
      <dgm:spPr/>
    </dgm:pt>
    <dgm:pt modelId="{9A621BE2-914D-40C6-B796-1E6EC14A6616}" type="pres">
      <dgm:prSet presAssocID="{1075E9C7-588B-4499-800A-902A92D5A6F0}" presName="text_4" presStyleLbl="node1" presStyleIdx="3" presStyleCnt="4">
        <dgm:presLayoutVars>
          <dgm:bulletEnabled val="1"/>
        </dgm:presLayoutVars>
      </dgm:prSet>
      <dgm:spPr/>
    </dgm:pt>
    <dgm:pt modelId="{D010B8D6-41B2-4715-9B2C-C9DC093EAB0B}" type="pres">
      <dgm:prSet presAssocID="{1075E9C7-588B-4499-800A-902A92D5A6F0}" presName="accent_4" presStyleCnt="0"/>
      <dgm:spPr/>
    </dgm:pt>
    <dgm:pt modelId="{B076985D-310C-466B-B0E2-B0939B2EED9A}" type="pres">
      <dgm:prSet presAssocID="{1075E9C7-588B-4499-800A-902A92D5A6F0}" presName="accentRepeatNode" presStyleLbl="solidFgAcc1" presStyleIdx="3" presStyleCnt="4"/>
      <dgm:spPr/>
    </dgm:pt>
  </dgm:ptLst>
  <dgm:cxnLst>
    <dgm:cxn modelId="{E1EC1A0F-862F-4E06-8465-0C1BA47B0776}" type="presOf" srcId="{9F3A8196-B9E9-414E-B243-34A68FDBBF98}" destId="{ADBFEA25-0DD3-485B-B837-C745514D58E2}" srcOrd="0" destOrd="0" presId="urn:microsoft.com/office/officeart/2008/layout/VerticalCurvedList"/>
    <dgm:cxn modelId="{94D61013-F9C9-4513-AB48-AA3129838C65}" type="presOf" srcId="{94CAE9BF-7173-4051-9349-F0164A254E55}" destId="{FB7417E2-0093-4EB0-BFC1-44A9395C31B9}" srcOrd="0" destOrd="0" presId="urn:microsoft.com/office/officeart/2008/layout/VerticalCurvedList"/>
    <dgm:cxn modelId="{A5BC9537-077D-4FC9-A177-B87F58042EA1}" type="presOf" srcId="{1075E9C7-588B-4499-800A-902A92D5A6F0}" destId="{9A621BE2-914D-40C6-B796-1E6EC14A6616}" srcOrd="0" destOrd="0" presId="urn:microsoft.com/office/officeart/2008/layout/VerticalCurvedList"/>
    <dgm:cxn modelId="{4782C54C-14D8-474A-BAD3-C58EBDFB6065}" srcId="{9F3A8196-B9E9-414E-B243-34A68FDBBF98}" destId="{94CAE9BF-7173-4051-9349-F0164A254E55}" srcOrd="1" destOrd="0" parTransId="{6A622DA3-2C7E-4BBE-8A73-0E2C59A208D2}" sibTransId="{4A972983-5832-47AB-B795-11C5B4EFE532}"/>
    <dgm:cxn modelId="{7F8A286D-69E2-4D88-8EF0-5D372860B02F}" type="presOf" srcId="{99DC2F3A-1ACE-4BAC-B93B-281040BA5984}" destId="{3663FF3A-8357-48D8-9638-7616A363D091}" srcOrd="0" destOrd="0" presId="urn:microsoft.com/office/officeart/2008/layout/VerticalCurvedList"/>
    <dgm:cxn modelId="{CB326471-EB1E-462E-95E0-411E09605448}" srcId="{9F3A8196-B9E9-414E-B243-34A68FDBBF98}" destId="{1075E9C7-588B-4499-800A-902A92D5A6F0}" srcOrd="3" destOrd="0" parTransId="{43826ED9-3C38-4F45-93A3-433DAA7769BA}" sibTransId="{F82AA9B3-0514-450D-B8BF-60F0B78338A1}"/>
    <dgm:cxn modelId="{00E0FB57-5FDE-4A77-BB44-F6033215D63D}" type="presOf" srcId="{1C8A8E03-14A5-4044-82B5-46CBBA687410}" destId="{126DEF69-1A9A-492A-8CE5-7B79BCBF1906}" srcOrd="0" destOrd="0" presId="urn:microsoft.com/office/officeart/2008/layout/VerticalCurvedList"/>
    <dgm:cxn modelId="{CE8B3B90-0DEC-4ADD-AE71-0F4377519607}" type="presOf" srcId="{9C7270F5-B984-4F8E-8A23-107BCA1D6E42}" destId="{8611D360-41E0-4976-B0CA-E58289F2FB7F}" srcOrd="0" destOrd="0" presId="urn:microsoft.com/office/officeart/2008/layout/VerticalCurvedList"/>
    <dgm:cxn modelId="{4A3EB4D0-B620-4E82-8F43-355625E95985}" srcId="{9F3A8196-B9E9-414E-B243-34A68FDBBF98}" destId="{9C7270F5-B984-4F8E-8A23-107BCA1D6E42}" srcOrd="2" destOrd="0" parTransId="{E4A6C4CD-25FE-498B-9920-862919D2EDAF}" sibTransId="{F699FD6D-D89F-4218-BAF2-22082712230E}"/>
    <dgm:cxn modelId="{097839D9-7785-4043-B37A-F73DE6BA7ED3}" srcId="{9F3A8196-B9E9-414E-B243-34A68FDBBF98}" destId="{1C8A8E03-14A5-4044-82B5-46CBBA687410}" srcOrd="0" destOrd="0" parTransId="{20944457-5250-4DF8-9866-D68DBF000110}" sibTransId="{99DC2F3A-1ACE-4BAC-B93B-281040BA5984}"/>
    <dgm:cxn modelId="{DFD4469B-C492-4605-8060-440CBAF85DB2}" type="presParOf" srcId="{ADBFEA25-0DD3-485B-B837-C745514D58E2}" destId="{074323D7-0B0C-4FB4-B7D2-CA85865BA7D7}" srcOrd="0" destOrd="0" presId="urn:microsoft.com/office/officeart/2008/layout/VerticalCurvedList"/>
    <dgm:cxn modelId="{E55ADDAB-0428-4B0C-825A-CDB0FFD64FF1}" type="presParOf" srcId="{074323D7-0B0C-4FB4-B7D2-CA85865BA7D7}" destId="{070104EC-D474-48C7-BA1B-56E5C8D6F865}" srcOrd="0" destOrd="0" presId="urn:microsoft.com/office/officeart/2008/layout/VerticalCurvedList"/>
    <dgm:cxn modelId="{FE6B144E-86A5-48D3-9D52-209400B9EB26}" type="presParOf" srcId="{070104EC-D474-48C7-BA1B-56E5C8D6F865}" destId="{0BB55A9D-1B76-40D8-BF5F-6B67B99D33FE}" srcOrd="0" destOrd="0" presId="urn:microsoft.com/office/officeart/2008/layout/VerticalCurvedList"/>
    <dgm:cxn modelId="{333C9579-5BEB-44B6-81D6-EC4722EBF994}" type="presParOf" srcId="{070104EC-D474-48C7-BA1B-56E5C8D6F865}" destId="{3663FF3A-8357-48D8-9638-7616A363D091}" srcOrd="1" destOrd="0" presId="urn:microsoft.com/office/officeart/2008/layout/VerticalCurvedList"/>
    <dgm:cxn modelId="{EC9C5534-3899-4D13-B8A6-150691D65CE7}" type="presParOf" srcId="{070104EC-D474-48C7-BA1B-56E5C8D6F865}" destId="{7E77E436-E3B8-4726-86B7-B843E121FCB3}" srcOrd="2" destOrd="0" presId="urn:microsoft.com/office/officeart/2008/layout/VerticalCurvedList"/>
    <dgm:cxn modelId="{3644FD2B-0B90-4007-A626-4BD7353F22F4}" type="presParOf" srcId="{070104EC-D474-48C7-BA1B-56E5C8D6F865}" destId="{7862A2BD-76F3-4499-839C-30BC64997DCE}" srcOrd="3" destOrd="0" presId="urn:microsoft.com/office/officeart/2008/layout/VerticalCurvedList"/>
    <dgm:cxn modelId="{54968EE1-9243-4BB8-9655-3E573FD1B3E3}" type="presParOf" srcId="{074323D7-0B0C-4FB4-B7D2-CA85865BA7D7}" destId="{126DEF69-1A9A-492A-8CE5-7B79BCBF1906}" srcOrd="1" destOrd="0" presId="urn:microsoft.com/office/officeart/2008/layout/VerticalCurvedList"/>
    <dgm:cxn modelId="{63C857CF-2A3B-49A1-9A2F-B11E86236457}" type="presParOf" srcId="{074323D7-0B0C-4FB4-B7D2-CA85865BA7D7}" destId="{5D9D9FE5-58A9-442D-9F89-B40C1ADA7AEC}" srcOrd="2" destOrd="0" presId="urn:microsoft.com/office/officeart/2008/layout/VerticalCurvedList"/>
    <dgm:cxn modelId="{0D4D6252-203C-49EF-B712-47A4DA3148A5}" type="presParOf" srcId="{5D9D9FE5-58A9-442D-9F89-B40C1ADA7AEC}" destId="{9749FDD4-192E-4EEC-A81C-1E6D0507B056}" srcOrd="0" destOrd="0" presId="urn:microsoft.com/office/officeart/2008/layout/VerticalCurvedList"/>
    <dgm:cxn modelId="{A485116F-233D-432E-9ABD-380CD4E7972C}" type="presParOf" srcId="{074323D7-0B0C-4FB4-B7D2-CA85865BA7D7}" destId="{FB7417E2-0093-4EB0-BFC1-44A9395C31B9}" srcOrd="3" destOrd="0" presId="urn:microsoft.com/office/officeart/2008/layout/VerticalCurvedList"/>
    <dgm:cxn modelId="{3B3511B2-7776-45F5-8B7F-0123B4CA8E38}" type="presParOf" srcId="{074323D7-0B0C-4FB4-B7D2-CA85865BA7D7}" destId="{23CDE88E-2877-42A3-A73D-9E380CFAF46B}" srcOrd="4" destOrd="0" presId="urn:microsoft.com/office/officeart/2008/layout/VerticalCurvedList"/>
    <dgm:cxn modelId="{9825CA9B-65AF-4061-B860-E9E9FB9A358B}" type="presParOf" srcId="{23CDE88E-2877-42A3-A73D-9E380CFAF46B}" destId="{C9F32A62-AC5A-41BB-A635-8C6ACC7950BF}" srcOrd="0" destOrd="0" presId="urn:microsoft.com/office/officeart/2008/layout/VerticalCurvedList"/>
    <dgm:cxn modelId="{2153B711-C6C5-45AD-BE4D-FF49BC2D041C}" type="presParOf" srcId="{074323D7-0B0C-4FB4-B7D2-CA85865BA7D7}" destId="{8611D360-41E0-4976-B0CA-E58289F2FB7F}" srcOrd="5" destOrd="0" presId="urn:microsoft.com/office/officeart/2008/layout/VerticalCurvedList"/>
    <dgm:cxn modelId="{C1073EFE-3A3C-4889-9B8F-14F0796689C3}" type="presParOf" srcId="{074323D7-0B0C-4FB4-B7D2-CA85865BA7D7}" destId="{981450B2-6EF2-455C-939C-65231F7FFD24}" srcOrd="6" destOrd="0" presId="urn:microsoft.com/office/officeart/2008/layout/VerticalCurvedList"/>
    <dgm:cxn modelId="{50317D5F-E65A-45F7-B279-E559055F813B}" type="presParOf" srcId="{981450B2-6EF2-455C-939C-65231F7FFD24}" destId="{8BDD15D5-E53A-4CA1-B54A-F35E4FA2E12D}" srcOrd="0" destOrd="0" presId="urn:microsoft.com/office/officeart/2008/layout/VerticalCurvedList"/>
    <dgm:cxn modelId="{A2003CCD-A937-4CA7-B397-449FF28AA0F7}" type="presParOf" srcId="{074323D7-0B0C-4FB4-B7D2-CA85865BA7D7}" destId="{9A621BE2-914D-40C6-B796-1E6EC14A6616}" srcOrd="7" destOrd="0" presId="urn:microsoft.com/office/officeart/2008/layout/VerticalCurvedList"/>
    <dgm:cxn modelId="{51DA297A-FA8F-4F90-A0B1-45254C0C3494}" type="presParOf" srcId="{074323D7-0B0C-4FB4-B7D2-CA85865BA7D7}" destId="{D010B8D6-41B2-4715-9B2C-C9DC093EAB0B}" srcOrd="8" destOrd="0" presId="urn:microsoft.com/office/officeart/2008/layout/VerticalCurvedList"/>
    <dgm:cxn modelId="{D27FBC4B-AF62-4C37-BD27-D08D8A6947D4}" type="presParOf" srcId="{D010B8D6-41B2-4715-9B2C-C9DC093EAB0B}" destId="{B076985D-310C-466B-B0E2-B0939B2EED9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E227C-960D-49D5-947F-BC08C98FEFCF}">
      <dsp:nvSpPr>
        <dsp:cNvPr id="0" name=""/>
        <dsp:cNvSpPr/>
      </dsp:nvSpPr>
      <dsp:spPr>
        <a:xfrm>
          <a:off x="3022286" y="1957778"/>
          <a:ext cx="2024677" cy="10525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200" b="1" kern="1200" dirty="0"/>
            <a:t>POVEĆANjE EFIKASNOSTI ELEKTROENERGETSKIH KOMPANIJA</a:t>
          </a:r>
          <a:endParaRPr lang="en-US" sz="1200" b="1" kern="1200" dirty="0"/>
        </a:p>
      </dsp:txBody>
      <dsp:txXfrm>
        <a:off x="3053113" y="1988605"/>
        <a:ext cx="1963023" cy="990847"/>
      </dsp:txXfrm>
    </dsp:sp>
    <dsp:sp modelId="{7C04BCDC-C814-4316-89D2-931E7BC63201}">
      <dsp:nvSpPr>
        <dsp:cNvPr id="0" name=""/>
        <dsp:cNvSpPr/>
      </dsp:nvSpPr>
      <dsp:spPr>
        <a:xfrm>
          <a:off x="5614554" y="2106663"/>
          <a:ext cx="2024677" cy="105250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200" b="1" kern="1200" dirty="0"/>
            <a:t>KVALITET</a:t>
          </a:r>
          <a:endParaRPr lang="en-US" sz="1200" b="1" kern="1200" dirty="0"/>
        </a:p>
      </dsp:txBody>
      <dsp:txXfrm>
        <a:off x="5645381" y="2137490"/>
        <a:ext cx="1963023" cy="990847"/>
      </dsp:txXfrm>
    </dsp:sp>
    <dsp:sp modelId="{90B36465-E0E7-43BD-A0EC-DA257A356D7C}">
      <dsp:nvSpPr>
        <dsp:cNvPr id="0" name=""/>
        <dsp:cNvSpPr/>
      </dsp:nvSpPr>
      <dsp:spPr>
        <a:xfrm>
          <a:off x="4914219" y="3541795"/>
          <a:ext cx="843608" cy="789376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489BDC-65CC-4790-B40B-01990A3EAC05}">
      <dsp:nvSpPr>
        <dsp:cNvPr id="0" name=""/>
        <dsp:cNvSpPr/>
      </dsp:nvSpPr>
      <dsp:spPr>
        <a:xfrm rot="196717">
          <a:off x="2805379" y="3160311"/>
          <a:ext cx="5061692" cy="31995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93705-6C02-4CC1-A701-ADF4F9681269}">
      <dsp:nvSpPr>
        <dsp:cNvPr id="0" name=""/>
        <dsp:cNvSpPr/>
      </dsp:nvSpPr>
      <dsp:spPr>
        <a:xfrm>
          <a:off x="3290649" y="2024391"/>
          <a:ext cx="1305401" cy="1305401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KVALITET</a:t>
          </a:r>
        </a:p>
      </dsp:txBody>
      <dsp:txXfrm>
        <a:off x="3354373" y="2088115"/>
        <a:ext cx="1177953" cy="1177953"/>
      </dsp:txXfrm>
    </dsp:sp>
    <dsp:sp modelId="{D16A6CB8-EF12-432E-AD73-155A4387E105}">
      <dsp:nvSpPr>
        <dsp:cNvPr id="0" name=""/>
        <dsp:cNvSpPr/>
      </dsp:nvSpPr>
      <dsp:spPr>
        <a:xfrm rot="16200000">
          <a:off x="3485507" y="1566549"/>
          <a:ext cx="915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15684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4FA8D-622A-431B-AFFF-CC3D9CD39973}">
      <dsp:nvSpPr>
        <dsp:cNvPr id="0" name=""/>
        <dsp:cNvSpPr/>
      </dsp:nvSpPr>
      <dsp:spPr>
        <a:xfrm>
          <a:off x="3506040" y="234088"/>
          <a:ext cx="874618" cy="8746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99694"/>
                <a:satOff val="-42809"/>
                <a:lumOff val="280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399694"/>
                <a:satOff val="-42809"/>
                <a:lumOff val="280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399694"/>
                <a:satOff val="-42809"/>
                <a:lumOff val="280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KVALITET NAPONA</a:t>
          </a:r>
        </a:p>
      </dsp:txBody>
      <dsp:txXfrm>
        <a:off x="3548735" y="276783"/>
        <a:ext cx="789228" cy="789228"/>
      </dsp:txXfrm>
    </dsp:sp>
    <dsp:sp modelId="{84F805FD-DF48-4B78-B002-9C5809180FA7}">
      <dsp:nvSpPr>
        <dsp:cNvPr id="0" name=""/>
        <dsp:cNvSpPr/>
      </dsp:nvSpPr>
      <dsp:spPr>
        <a:xfrm rot="1800000">
          <a:off x="4546007" y="3240693"/>
          <a:ext cx="747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05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6ECA2-7846-4CC3-9837-64EB978E43CD}">
      <dsp:nvSpPr>
        <dsp:cNvPr id="0" name=""/>
        <dsp:cNvSpPr/>
      </dsp:nvSpPr>
      <dsp:spPr>
        <a:xfrm>
          <a:off x="5243022" y="3242629"/>
          <a:ext cx="874618" cy="8746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799387"/>
                <a:satOff val="-85619"/>
                <a:lumOff val="560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799387"/>
                <a:satOff val="-85619"/>
                <a:lumOff val="560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799387"/>
                <a:satOff val="-85619"/>
                <a:lumOff val="560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KVALITET USLUGA</a:t>
          </a:r>
        </a:p>
      </dsp:txBody>
      <dsp:txXfrm>
        <a:off x="5285717" y="3285324"/>
        <a:ext cx="789228" cy="789228"/>
      </dsp:txXfrm>
    </dsp:sp>
    <dsp:sp modelId="{80F61785-43DC-4F75-9DE3-3EB3F1C6B3B5}">
      <dsp:nvSpPr>
        <dsp:cNvPr id="0" name=""/>
        <dsp:cNvSpPr/>
      </dsp:nvSpPr>
      <dsp:spPr>
        <a:xfrm rot="9000000">
          <a:off x="2593633" y="3240693"/>
          <a:ext cx="7470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05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8F769-D4F9-42A7-A564-A43B88A6A447}">
      <dsp:nvSpPr>
        <dsp:cNvPr id="0" name=""/>
        <dsp:cNvSpPr/>
      </dsp:nvSpPr>
      <dsp:spPr>
        <a:xfrm>
          <a:off x="1769058" y="3242629"/>
          <a:ext cx="874618" cy="8746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99694"/>
                <a:satOff val="-42809"/>
                <a:lumOff val="280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-399694"/>
                <a:satOff val="-42809"/>
                <a:lumOff val="280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-399694"/>
                <a:satOff val="-42809"/>
                <a:lumOff val="280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PREKIDI U NAPAJANjU</a:t>
          </a:r>
        </a:p>
      </dsp:txBody>
      <dsp:txXfrm>
        <a:off x="1811753" y="3285324"/>
        <a:ext cx="789228" cy="7892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3FF3A-8357-48D8-9638-7616A363D091}">
      <dsp:nvSpPr>
        <dsp:cNvPr id="0" name=""/>
        <dsp:cNvSpPr/>
      </dsp:nvSpPr>
      <dsp:spPr>
        <a:xfrm>
          <a:off x="-4919423" y="-753829"/>
          <a:ext cx="5858996" cy="585899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DEF69-1A9A-492A-8CE5-7B79BCBF1906}">
      <dsp:nvSpPr>
        <dsp:cNvPr id="0" name=""/>
        <dsp:cNvSpPr/>
      </dsp:nvSpPr>
      <dsp:spPr>
        <a:xfrm>
          <a:off x="492024" y="334530"/>
          <a:ext cx="73349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300" kern="1200" dirty="0"/>
            <a:t>OBJAVLjIVANjE PODATAKA</a:t>
          </a:r>
          <a:endParaRPr lang="en-US" sz="2300" kern="1200" dirty="0"/>
        </a:p>
      </dsp:txBody>
      <dsp:txXfrm>
        <a:off x="492024" y="334530"/>
        <a:ext cx="7334950" cy="669409"/>
      </dsp:txXfrm>
    </dsp:sp>
    <dsp:sp modelId="{9749FDD4-192E-4EEC-A81C-1E6D0507B056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417E2-0093-4EB0-BFC1-44A9395C31B9}">
      <dsp:nvSpPr>
        <dsp:cNvPr id="0" name=""/>
        <dsp:cNvSpPr/>
      </dsp:nvSpPr>
      <dsp:spPr>
        <a:xfrm>
          <a:off x="875812" y="1338819"/>
          <a:ext cx="69511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300" kern="1200" dirty="0"/>
            <a:t>MINIMALNI STANDARDI KVALITETA</a:t>
          </a:r>
          <a:endParaRPr lang="en-US" sz="2300" kern="1200" dirty="0"/>
        </a:p>
      </dsp:txBody>
      <dsp:txXfrm>
        <a:off x="875812" y="1338819"/>
        <a:ext cx="6951162" cy="669409"/>
      </dsp:txXfrm>
    </dsp:sp>
    <dsp:sp modelId="{C9F32A62-AC5A-41BB-A635-8C6ACC7950BF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1D360-41E0-4976-B0CA-E58289F2FB7F}">
      <dsp:nvSpPr>
        <dsp:cNvPr id="0" name=""/>
        <dsp:cNvSpPr/>
      </dsp:nvSpPr>
      <dsp:spPr>
        <a:xfrm>
          <a:off x="875812" y="2343107"/>
          <a:ext cx="6951162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300" kern="1200" dirty="0"/>
            <a:t>PODSTICAJNA REGULACIJA NA BAZI UČINKA</a:t>
          </a:r>
          <a:endParaRPr lang="en-US" sz="2300" kern="1200" dirty="0"/>
        </a:p>
      </dsp:txBody>
      <dsp:txXfrm>
        <a:off x="875812" y="2343107"/>
        <a:ext cx="6951162" cy="669409"/>
      </dsp:txXfrm>
    </dsp:sp>
    <dsp:sp modelId="{8BDD15D5-E53A-4CA1-B54A-F35E4FA2E12D}">
      <dsp:nvSpPr>
        <dsp:cNvPr id="0" name=""/>
        <dsp:cNvSpPr/>
      </dsp:nvSpPr>
      <dsp:spPr>
        <a:xfrm>
          <a:off x="457431" y="225943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21BE2-914D-40C6-B796-1E6EC14A6616}">
      <dsp:nvSpPr>
        <dsp:cNvPr id="0" name=""/>
        <dsp:cNvSpPr/>
      </dsp:nvSpPr>
      <dsp:spPr>
        <a:xfrm>
          <a:off x="492024" y="3347396"/>
          <a:ext cx="7334950" cy="669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2300" kern="1200" dirty="0"/>
            <a:t>UGOVARANjE VRHUNSKOG KVALITETA</a:t>
          </a:r>
          <a:endParaRPr lang="en-US" sz="2300" kern="1200" dirty="0"/>
        </a:p>
      </dsp:txBody>
      <dsp:txXfrm>
        <a:off x="492024" y="3347396"/>
        <a:ext cx="7334950" cy="669409"/>
      </dsp:txXfrm>
    </dsp:sp>
    <dsp:sp modelId="{B076985D-310C-466B-B0E2-B0939B2EED9A}">
      <dsp:nvSpPr>
        <dsp:cNvPr id="0" name=""/>
        <dsp:cNvSpPr/>
      </dsp:nvSpPr>
      <dsp:spPr>
        <a:xfrm>
          <a:off x="73643" y="3263720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F0158E-0BEA-4BFF-AA61-7914394B3C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11DA1-6698-4392-B84F-664E2A344A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192300-EA15-4B15-A783-6E65AD991BC8}" type="datetimeFigureOut">
              <a:rPr lang="en-NZ" smtClean="0"/>
              <a:t>16/05/2019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15D29F-AD7A-40A3-90D1-5C7D45458A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F1443-A053-47AC-962C-46D85BEC8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E16929-A883-446E-B000-A06150AF9A4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28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614211-E28D-4196-8F23-467118673D5D}" type="datetimeFigureOut">
              <a:rPr lang="en-NZ" smtClean="0"/>
              <a:t>16/05/2019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14C6E0-D6AA-4C96-836C-B12EBD6499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55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352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745" y="404910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4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E3D5B-2D16-4C5E-B51C-927C485EC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37" y="91586"/>
            <a:ext cx="1422535" cy="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06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68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1756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caption smal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2BDAB-8C03-49FE-9EAA-8162E4BB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3EFB5-8611-4301-81A0-65A7898C0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95327-1C22-4CDC-A9AC-3BB81D16E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DE470-EB93-4C4F-AD5E-539B9F353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44" y="431562"/>
            <a:ext cx="1113250" cy="53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1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8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61729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2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C7B2-556D-46CD-83ED-99A884FB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42833"/>
            <a:ext cx="6858000" cy="852221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F1AF1-96C1-4AD2-BC34-4BA79B45D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0303"/>
            <a:ext cx="6858000" cy="53869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NZ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AB894-3DB9-43E6-854A-5B9B32AAA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756" y="5440619"/>
            <a:ext cx="1931569" cy="1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 marL="457200" indent="-457200">
              <a:buClr>
                <a:schemeClr val="accent1"/>
              </a:buClr>
              <a:buSzPct val="100000"/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6CB0CC-D317-482F-846B-3814D19307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44" y="6034114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Heading and bulle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897B4-FAF4-4141-B970-C51951F85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4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587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E9B7-F6A0-44A7-887A-A1EC309E9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5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Heading and bullet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1C35-F502-4AFC-BCE0-17E75CA47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0048"/>
            <a:ext cx="7886700" cy="74582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0835-02B5-4CC1-BD49-B80EFA9C4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4926"/>
            <a:ext cx="7886700" cy="435133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SzPct val="105000"/>
              <a:defRPr sz="2000">
                <a:solidFill>
                  <a:schemeClr val="tx2"/>
                </a:solidFill>
              </a:defRPr>
            </a:lvl1pPr>
            <a:lvl2pPr marL="685800" indent="-228600">
              <a:buClr>
                <a:schemeClr val="accent1"/>
              </a:buClr>
              <a:buFont typeface="Arial" panose="020B0604020202020204" pitchFamily="34" charset="0"/>
              <a:buChar char="−"/>
              <a:defRPr sz="2000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2200"/>
            </a:lvl4pPr>
            <a:lvl5pPr>
              <a:buClr>
                <a:schemeClr val="accent1"/>
              </a:buClr>
              <a:defRPr sz="2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18F1-8DAE-4FD0-BA60-1243D3FA63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78" y="456426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46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and pla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A755-ADDA-4D38-B98F-77D27BE2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311151"/>
            <a:ext cx="7886700" cy="6731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51CDF-0A8A-4B88-85D4-60A9032CDC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51" y="311151"/>
            <a:ext cx="1375873" cy="65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FA7C9D-D83C-4484-9533-0B150B1E6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860A2-5715-4DC5-A2F4-36393F04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B925-7612-46E3-B325-E0F2E64E2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75F6A-5033-44DD-BBC0-30217760C522}" type="datetime1">
              <a:rPr lang="en-US" smtClean="0"/>
              <a:t>5/16/2019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83F4A-34D0-4D19-B9A4-0D24C5D73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NZ"/>
              <a:t>VI SAVJETOVANjE CG KO CIGRE, Bečići, 16/05/2019, Milica Knežević, Jakša Riger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97524-6E08-4C30-9778-5BEC932F6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F958E-C44B-42BD-9173-1DD03F7322B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862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49" r:id="rId3"/>
    <p:sldLayoutId id="2147483675" r:id="rId4"/>
    <p:sldLayoutId id="2147483662" r:id="rId5"/>
    <p:sldLayoutId id="2147483674" r:id="rId6"/>
    <p:sldLayoutId id="2147483660" r:id="rId7"/>
    <p:sldLayoutId id="2147483661" r:id="rId8"/>
    <p:sldLayoutId id="2147483654" r:id="rId9"/>
    <p:sldLayoutId id="2147483663" r:id="rId10"/>
    <p:sldLayoutId id="2147483664" r:id="rId11"/>
    <p:sldLayoutId id="2147483673" r:id="rId12"/>
    <p:sldLayoutId id="2147483655" r:id="rId13"/>
    <p:sldLayoutId id="2147483657" r:id="rId14"/>
    <p:sldLayoutId id="214748367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ksa.riger@regagen.co.me" TargetMode="External"/><Relationship Id="rId2" Type="http://schemas.openxmlformats.org/officeDocument/2006/relationships/hyperlink" Target="mailto:milica.Knezevic@regagen.co.m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27A-72D8-457B-A723-F1860048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271" y="2308301"/>
            <a:ext cx="6858000" cy="2709747"/>
          </a:xfrm>
        </p:spPr>
        <p:txBody>
          <a:bodyPr>
            <a:normAutofit/>
          </a:bodyPr>
          <a:lstStyle/>
          <a:p>
            <a:pPr algn="l"/>
            <a:r>
              <a:rPr lang="de-DE" sz="3000" b="1" dirty="0"/>
              <a:t>K</a:t>
            </a:r>
            <a:r>
              <a:rPr lang="sr-Latn-ME" sz="3000" b="1" dirty="0"/>
              <a:t>valitet isporuke električne energije i </a:t>
            </a:r>
            <a:r>
              <a:rPr lang="de-DE" sz="3000" b="1" dirty="0"/>
              <a:t>razvoj elektroenergetskih sistema –</a:t>
            </a:r>
            <a:br>
              <a:rPr lang="sr-Latn-ME" sz="3000" b="1" dirty="0"/>
            </a:br>
            <a:r>
              <a:rPr lang="de-DE" sz="3000" b="1" dirty="0"/>
              <a:t>međunarodna regulatorna praksa i izazovi primjene u crnogorskim uslovima</a:t>
            </a:r>
            <a:endParaRPr lang="en-NZ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EF756-2813-4C92-852F-C68BE5F81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06" y="5168200"/>
            <a:ext cx="6858000" cy="875761"/>
          </a:xfrm>
        </p:spPr>
        <p:txBody>
          <a:bodyPr>
            <a:normAutofit/>
          </a:bodyPr>
          <a:lstStyle/>
          <a:p>
            <a:pPr algn="l"/>
            <a:r>
              <a:rPr lang="sr-Latn-ME" sz="2200" dirty="0"/>
              <a:t>Milica Knežević</a:t>
            </a:r>
          </a:p>
          <a:p>
            <a:pPr algn="l"/>
            <a:r>
              <a:rPr lang="sr-Latn-ME" sz="2200" dirty="0"/>
              <a:t>Jakša Riger</a:t>
            </a:r>
          </a:p>
          <a:p>
            <a:pPr algn="l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0277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273062-36AC-4160-B94C-C26F5B42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PITANjA RECEZENTA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CD89CD-8595-4A1B-ACCF-A39E1C9B9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Na osnovu čega je određen rok za monitoring parametara kvaliteta isporuke električne energije prije početka primjene finansijske kompenzacije i u kolikoj mjeri na usvojeni rok utiče tehnička opremljenost mrežnih operatora da pomenute parametre prati? </a:t>
            </a:r>
            <a:endParaRPr lang="sr-Latn-ME" sz="1800" dirty="0"/>
          </a:p>
          <a:p>
            <a:r>
              <a:rPr lang="en-US" sz="1800" dirty="0"/>
              <a:t>Da li postoji praksa u EU da se vrši korekcija iznosa finansijske kompenzacije sa primjenom mehanizma garantovanja minimalnih standarda kvaliteta isporuke električne energije? Na osnovu čega se definiše iznos finansijske kompenzacije po kategorijama usluge? </a:t>
            </a:r>
            <a:endParaRPr lang="sr-Latn-ME" sz="1800" dirty="0"/>
          </a:p>
          <a:p>
            <a:r>
              <a:rPr lang="en-US" sz="1800" dirty="0"/>
              <a:t>Da li se razmatra uvođenje finansijske kompenzacije i u slučaju narušavanja standarda minimuma kvaliteta isporuke električne energije određenih tehničkim parametrima kvaliteta snabdijevanja (SAIDI, SAIFI, prisustvo viših harmonika, propadi napona i sl.)?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D9B10-0662-4CB4-AAEB-ADDB6371D1E3}"/>
              </a:ext>
            </a:extLst>
          </p:cNvPr>
          <p:cNvSpPr txBox="1"/>
          <p:nvPr/>
        </p:nvSpPr>
        <p:spPr>
          <a:xfrm>
            <a:off x="628650" y="6378491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b="1" dirty="0">
                <a:solidFill>
                  <a:schemeClr val="accent1"/>
                </a:solidFill>
              </a:rPr>
              <a:t>- 9 -</a:t>
            </a:r>
            <a:r>
              <a:rPr lang="sr-Latn-ME" sz="1000" b="1" dirty="0">
                <a:solidFill>
                  <a:schemeClr val="accent1"/>
                </a:solidFill>
              </a:rPr>
              <a:t>	VI Savjetovanje CG KO CIGRE, Bečići, 16/05/2019, Milica Knežević, Jakša Riger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062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458D9-39E4-4C6E-9B12-BE7A7C8C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HVALA NA PA</a:t>
            </a:r>
            <a:r>
              <a:rPr lang="sr-Latn-ME" dirty="0"/>
              <a:t>ŽNjI 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D07AA6-1EF2-4D75-A9BD-0F66B6357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9341" y="3307776"/>
            <a:ext cx="6858000" cy="2312437"/>
          </a:xfrm>
        </p:spPr>
        <p:txBody>
          <a:bodyPr>
            <a:normAutofit lnSpcReduction="10000"/>
          </a:bodyPr>
          <a:lstStyle/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endParaRPr lang="en-US" sz="1800" dirty="0"/>
          </a:p>
          <a:p>
            <a:pPr algn="r"/>
            <a:r>
              <a:rPr lang="sr-Latn-ME" sz="1600" dirty="0"/>
              <a:t>Milica Knežević</a:t>
            </a:r>
          </a:p>
          <a:p>
            <a:pPr algn="r"/>
            <a:r>
              <a:rPr lang="en-US" sz="1600" dirty="0">
                <a:hlinkClick r:id="rId2"/>
              </a:rPr>
              <a:t>m</a:t>
            </a:r>
            <a:r>
              <a:rPr lang="sr-Latn-ME" sz="1600" dirty="0">
                <a:hlinkClick r:id="rId2"/>
              </a:rPr>
              <a:t>ilica.</a:t>
            </a:r>
            <a:r>
              <a:rPr lang="en-US" sz="1600" dirty="0">
                <a:hlinkClick r:id="rId2"/>
              </a:rPr>
              <a:t>k</a:t>
            </a:r>
            <a:r>
              <a:rPr lang="sr-Latn-ME" sz="1600" dirty="0">
                <a:hlinkClick r:id="rId2"/>
              </a:rPr>
              <a:t>nezevic</a:t>
            </a:r>
            <a:r>
              <a:rPr lang="en-US" sz="1600" dirty="0">
                <a:hlinkClick r:id="rId2"/>
              </a:rPr>
              <a:t>@regagen.co.me</a:t>
            </a:r>
            <a:r>
              <a:rPr lang="en-US" sz="1600" dirty="0"/>
              <a:t> </a:t>
            </a:r>
            <a:endParaRPr lang="sr-Latn-ME" sz="1600" dirty="0"/>
          </a:p>
          <a:p>
            <a:pPr algn="r"/>
            <a:r>
              <a:rPr lang="sr-Latn-ME" sz="1600" dirty="0"/>
              <a:t>Jakša Riger</a:t>
            </a:r>
            <a:endParaRPr lang="en-US" sz="1600" dirty="0"/>
          </a:p>
          <a:p>
            <a:pPr algn="r"/>
            <a:r>
              <a:rPr lang="en-US" sz="1600" dirty="0">
                <a:hlinkClick r:id="rId3"/>
              </a:rPr>
              <a:t>jaksa.riger@regagen.co.me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429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273062-36AC-4160-B94C-C26F5B42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SADRŽAJ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CD89CD-8595-4A1B-ACCF-A39E1C9B9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Uvod</a:t>
            </a:r>
          </a:p>
          <a:p>
            <a:pPr marL="0" indent="0">
              <a:buNone/>
            </a:pPr>
            <a:endParaRPr lang="sr-Latn-ME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Definicija kvaliteta</a:t>
            </a:r>
          </a:p>
          <a:p>
            <a:pPr marL="0" indent="0">
              <a:buNone/>
            </a:pPr>
            <a:endParaRPr lang="sr-Latn-ME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Regulatorni instrumenti za unapređenje stepena kvaliteta</a:t>
            </a:r>
          </a:p>
          <a:p>
            <a:pPr marL="0" indent="0">
              <a:buNone/>
            </a:pPr>
            <a:endParaRPr lang="sr-Latn-ME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Regulacija kvaliteta u Crnoj Gori</a:t>
            </a:r>
          </a:p>
          <a:p>
            <a:pPr marL="0" indent="0">
              <a:buNone/>
            </a:pPr>
            <a:endParaRPr lang="sr-Latn-ME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Zaključci</a:t>
            </a:r>
          </a:p>
          <a:p>
            <a:pPr marL="0" indent="0">
              <a:buNone/>
            </a:pPr>
            <a:endParaRPr lang="sr-Latn-ME" sz="1200" dirty="0"/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Pitanja recezenta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D9B10-0662-4CB4-AAEB-ADDB6371D1E3}"/>
              </a:ext>
            </a:extLst>
          </p:cNvPr>
          <p:cNvSpPr txBox="1"/>
          <p:nvPr/>
        </p:nvSpPr>
        <p:spPr>
          <a:xfrm>
            <a:off x="628650" y="6378491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b="1" dirty="0">
                <a:solidFill>
                  <a:schemeClr val="accent1"/>
                </a:solidFill>
              </a:rPr>
              <a:t>- 1 -</a:t>
            </a:r>
            <a:r>
              <a:rPr lang="sr-Latn-ME" sz="1000" b="1" dirty="0">
                <a:solidFill>
                  <a:schemeClr val="accent1"/>
                </a:solidFill>
              </a:rPr>
              <a:t>	VI Savjetovanje CG KO CIGRE, Bečići, 16/05/2019, Milica Knežević, Jakša Riger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9EE7C2B-BA80-4C24-8FA3-9F5A915529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669594"/>
              </p:ext>
            </p:extLst>
          </p:nvPr>
        </p:nvGraphicFramePr>
        <p:xfrm>
          <a:off x="628650" y="1395413"/>
          <a:ext cx="78867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C4461A3-0624-4372-950F-2215E40FE9B3}"/>
              </a:ext>
            </a:extLst>
          </p:cNvPr>
          <p:cNvSpPr txBox="1">
            <a:spLocks/>
          </p:cNvSpPr>
          <p:nvPr/>
        </p:nvSpPr>
        <p:spPr>
          <a:xfrm>
            <a:off x="628650" y="13949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+mj-lt"/>
              <a:buAutoNum type="arabicPeriod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Početkom 80ih XX vijeka s</a:t>
            </a:r>
            <a:r>
              <a:rPr lang="en-US" dirty="0"/>
              <a:t>ektorske reforme u cilju liberalizacije tr</a:t>
            </a:r>
            <a:r>
              <a:rPr lang="sr-Latn-ME" dirty="0"/>
              <a:t>žišta (Čile)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Predvodnici procesa u Evropi: Engleska, Vels i Norveška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Tržišne i regulisane djelatnosti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ME" dirty="0"/>
              <a:t>OPS / ODS ↔ Regulatorna tijela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3273062-36AC-4160-B94C-C26F5B42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500" dirty="0"/>
              <a:t>UVOD</a:t>
            </a:r>
            <a:endParaRPr 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D9B10-0662-4CB4-AAEB-ADDB6371D1E3}"/>
              </a:ext>
            </a:extLst>
          </p:cNvPr>
          <p:cNvSpPr txBox="1"/>
          <p:nvPr/>
        </p:nvSpPr>
        <p:spPr>
          <a:xfrm>
            <a:off x="628650" y="6378491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b="1" dirty="0">
                <a:solidFill>
                  <a:schemeClr val="accent1"/>
                </a:solidFill>
              </a:rPr>
              <a:t>- 2 -</a:t>
            </a:r>
            <a:r>
              <a:rPr lang="sr-Latn-ME" sz="1000" b="1" dirty="0">
                <a:solidFill>
                  <a:schemeClr val="accent1"/>
                </a:solidFill>
              </a:rPr>
              <a:t>	VI Savjetovanje CG KO CIGRE, Bečići, 16/05/2019, Milica Knežević, Jakša Riger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98533E-8749-43F1-B651-0B8B5EFBF49D}"/>
              </a:ext>
            </a:extLst>
          </p:cNvPr>
          <p:cNvSpPr txBox="1"/>
          <p:nvPr/>
        </p:nvSpPr>
        <p:spPr>
          <a:xfrm>
            <a:off x="5550200" y="2324586"/>
            <a:ext cx="914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4465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273062-36AC-4160-B94C-C26F5B42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500" dirty="0"/>
              <a:t>DEFINICIJA KVALITETA</a:t>
            </a:r>
            <a:endParaRPr lang="en-US" sz="25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30429AE-73EF-4934-94CF-77F6B5E91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719211"/>
              </p:ext>
            </p:extLst>
          </p:nvPr>
        </p:nvGraphicFramePr>
        <p:xfrm>
          <a:off x="628650" y="1395413"/>
          <a:ext cx="78867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ED9B10-0662-4CB4-AAEB-ADDB6371D1E3}"/>
              </a:ext>
            </a:extLst>
          </p:cNvPr>
          <p:cNvSpPr txBox="1"/>
          <p:nvPr/>
        </p:nvSpPr>
        <p:spPr>
          <a:xfrm>
            <a:off x="628650" y="6378491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b="1" dirty="0">
                <a:solidFill>
                  <a:schemeClr val="accent1"/>
                </a:solidFill>
              </a:rPr>
              <a:t>- 3 -</a:t>
            </a:r>
            <a:r>
              <a:rPr lang="sr-Latn-ME" sz="1000" b="1" dirty="0">
                <a:solidFill>
                  <a:schemeClr val="accent1"/>
                </a:solidFill>
              </a:rPr>
              <a:t>	VI Savjetovanje CG KO CIGRE, Bečići, 16/05/2019, Milica Knežević, Jakša Riger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30F9AB-4058-4F53-99F2-A216320DFDEF}"/>
              </a:ext>
            </a:extLst>
          </p:cNvPr>
          <p:cNvSpPr/>
          <p:nvPr/>
        </p:nvSpPr>
        <p:spPr>
          <a:xfrm>
            <a:off x="6086896" y="1665029"/>
            <a:ext cx="382137" cy="1501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6BE400-D54A-4082-9F99-C449C679B739}"/>
              </a:ext>
            </a:extLst>
          </p:cNvPr>
          <p:cNvSpPr/>
          <p:nvPr/>
        </p:nvSpPr>
        <p:spPr>
          <a:xfrm>
            <a:off x="6086896" y="1916684"/>
            <a:ext cx="382137" cy="150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35FD0-6E96-4698-B24D-D57BBEF36FBB}"/>
              </a:ext>
            </a:extLst>
          </p:cNvPr>
          <p:cNvSpPr txBox="1"/>
          <p:nvPr/>
        </p:nvSpPr>
        <p:spPr>
          <a:xfrm>
            <a:off x="6441735" y="1569493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1600" b="1" dirty="0"/>
              <a:t>Tehnički</a:t>
            </a:r>
            <a:r>
              <a:rPr lang="en-US" sz="1600" b="1" dirty="0"/>
              <a:t> aspe</a:t>
            </a:r>
            <a:r>
              <a:rPr lang="sr-Latn-ME" sz="1600" b="1" dirty="0"/>
              <a:t>k</a:t>
            </a:r>
            <a:r>
              <a:rPr lang="en-US" sz="1600" b="1" dirty="0"/>
              <a:t>t</a:t>
            </a:r>
          </a:p>
          <a:p>
            <a:r>
              <a:rPr lang="sr-Latn-ME" sz="1600" b="1" dirty="0"/>
              <a:t>Komercijalni aspekt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2251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273062-36AC-4160-B94C-C26F5B42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REGULATORNI INSTRUMENTI ZA UNAPREĐENJE STEPNA KVALITETA</a:t>
            </a:r>
            <a:endParaRPr lang="en-US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C96454F-0C73-419B-ABB6-87070ED06D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592874"/>
              </p:ext>
            </p:extLst>
          </p:nvPr>
        </p:nvGraphicFramePr>
        <p:xfrm>
          <a:off x="628650" y="1395413"/>
          <a:ext cx="78867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ED9B10-0662-4CB4-AAEB-ADDB6371D1E3}"/>
              </a:ext>
            </a:extLst>
          </p:cNvPr>
          <p:cNvSpPr txBox="1"/>
          <p:nvPr/>
        </p:nvSpPr>
        <p:spPr>
          <a:xfrm>
            <a:off x="628650" y="6378491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b="1" dirty="0">
                <a:solidFill>
                  <a:schemeClr val="accent1"/>
                </a:solidFill>
              </a:rPr>
              <a:t>- 4 -</a:t>
            </a:r>
            <a:r>
              <a:rPr lang="sr-Latn-ME" sz="1000" b="1" dirty="0">
                <a:solidFill>
                  <a:schemeClr val="accent1"/>
                </a:solidFill>
              </a:rPr>
              <a:t>	VI Savjetovanje CG KO CIGRE, Bečići, 16/05/2019, Milica Knežević, Jakša Riger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79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273062-36AC-4160-B94C-C26F5B42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ME" dirty="0"/>
              <a:t>REGULATORNI INSTRUMENTI ZA UNAPREĐENJE STEPNA KVALITETA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CD89CD-8595-4A1B-ACCF-A39E1C9B9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sr-Latn-ME" i="1" dirty="0"/>
              <a:t>Podsticajna regulacija na bazi učinka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D9B10-0662-4CB4-AAEB-ADDB6371D1E3}"/>
              </a:ext>
            </a:extLst>
          </p:cNvPr>
          <p:cNvSpPr txBox="1"/>
          <p:nvPr/>
        </p:nvSpPr>
        <p:spPr>
          <a:xfrm>
            <a:off x="628650" y="6378491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b="1" dirty="0">
                <a:solidFill>
                  <a:schemeClr val="accent1"/>
                </a:solidFill>
              </a:rPr>
              <a:t>- 5 -</a:t>
            </a:r>
            <a:r>
              <a:rPr lang="sr-Latn-ME" sz="1000" b="1" dirty="0">
                <a:solidFill>
                  <a:schemeClr val="accent1"/>
                </a:solidFill>
              </a:rPr>
              <a:t>	VI Savjetovanje CG KO CIGRE, Bečići, 16/05/2019, Milica Knežević, Jakša Riger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6E23B264-9315-4F93-B8A4-A19FC30C87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" t="25671" r="18756" b="18987"/>
          <a:stretch/>
        </p:blipFill>
        <p:spPr bwMode="auto">
          <a:xfrm>
            <a:off x="1095567" y="2470585"/>
            <a:ext cx="7419784" cy="327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4FB69B3-DA2A-4826-8553-CD310888483B}"/>
              </a:ext>
            </a:extLst>
          </p:cNvPr>
          <p:cNvSpPr/>
          <p:nvPr/>
        </p:nvSpPr>
        <p:spPr>
          <a:xfrm>
            <a:off x="726726" y="5750980"/>
            <a:ext cx="741978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  <a:buSzPts val="1000"/>
              <a:tabLst>
                <a:tab pos="360045" algn="l"/>
              </a:tabLst>
            </a:pPr>
            <a:r>
              <a:rPr lang="hr-HR" sz="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Fumagalli, Schiavo, Delestre, "Service Quality Regulation in Electricty and Retail“, Springer, 2007. godine</a:t>
            </a:r>
            <a:endParaRPr lang="en-US" sz="7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4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273062-36AC-4160-B94C-C26F5B42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ME" sz="2500" dirty="0"/>
              <a:t>REGULATORNI INSTRUMENTI ZA UNAPREĐENJE STEPNA KVALITETA</a:t>
            </a:r>
            <a:endParaRPr lang="en-US" sz="2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CD89CD-8595-4A1B-ACCF-A39E1C9B9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sr-Latn-ME" i="1" dirty="0"/>
              <a:t>Rezultati uvođenja regulatornih instrumenata </a:t>
            </a:r>
          </a:p>
          <a:p>
            <a:pPr marL="0" indent="0" algn="r">
              <a:buNone/>
            </a:pPr>
            <a:r>
              <a:rPr lang="sr-Latn-ME" i="1" dirty="0"/>
              <a:t>(primjer: Italija)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ED9B10-0662-4CB4-AAEB-ADDB6371D1E3}"/>
              </a:ext>
            </a:extLst>
          </p:cNvPr>
          <p:cNvSpPr txBox="1"/>
          <p:nvPr/>
        </p:nvSpPr>
        <p:spPr>
          <a:xfrm>
            <a:off x="628650" y="6378491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b="1" dirty="0">
                <a:solidFill>
                  <a:schemeClr val="accent1"/>
                </a:solidFill>
              </a:rPr>
              <a:t>- 6 -</a:t>
            </a:r>
            <a:r>
              <a:rPr lang="sr-Latn-ME" sz="1000" b="1" dirty="0">
                <a:solidFill>
                  <a:schemeClr val="accent1"/>
                </a:solidFill>
              </a:rPr>
              <a:t>	VI Savjetovanje CG KO CIGRE, Bečići, 16/05/2019, Milica Knežević, Jakša Riger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F6C5A8C6-CBC2-42B2-A2EF-C2F877CFC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22569" r="36934" b="7352"/>
          <a:stretch/>
        </p:blipFill>
        <p:spPr bwMode="auto">
          <a:xfrm>
            <a:off x="2089095" y="2560359"/>
            <a:ext cx="4497572" cy="329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CB1D027-CF85-4D29-85CC-AD7C26EA0D60}"/>
              </a:ext>
            </a:extLst>
          </p:cNvPr>
          <p:cNvSpPr/>
          <p:nvPr/>
        </p:nvSpPr>
        <p:spPr>
          <a:xfrm>
            <a:off x="1920278" y="5750980"/>
            <a:ext cx="4775939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R="0" lvl="0" algn="r">
              <a:spcBef>
                <a:spcPts val="0"/>
              </a:spcBef>
              <a:spcAft>
                <a:spcPts val="0"/>
              </a:spcAft>
              <a:buSzPts val="1000"/>
              <a:tabLst>
                <a:tab pos="360045" algn="l"/>
              </a:tabLst>
            </a:pPr>
            <a:r>
              <a:rPr lang="hr-HR" sz="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Fumagalli, Schiavo, Delestre, "Service Quality Regulation in Electricty and Retail“, Springer, 2007. godine</a:t>
            </a:r>
            <a:endParaRPr lang="en-US" sz="700" b="1" i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9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273062-36AC-4160-B94C-C26F5B42A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500" dirty="0"/>
              <a:t>REGULACIJA KVALITETA U CRNOJ GORI</a:t>
            </a:r>
            <a:endParaRPr lang="en-US" sz="2500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A2A0B7E-751A-4D10-B8E8-C9E5B593E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072456"/>
              </p:ext>
            </p:extLst>
          </p:nvPr>
        </p:nvGraphicFramePr>
        <p:xfrm>
          <a:off x="628651" y="1375876"/>
          <a:ext cx="7886700" cy="4721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6365">
                  <a:extLst>
                    <a:ext uri="{9D8B030D-6E8A-4147-A177-3AD203B41FA5}">
                      <a16:colId xmlns:a16="http://schemas.microsoft.com/office/drawing/2014/main" val="1119189978"/>
                    </a:ext>
                  </a:extLst>
                </a:gridCol>
                <a:gridCol w="1149345">
                  <a:extLst>
                    <a:ext uri="{9D8B030D-6E8A-4147-A177-3AD203B41FA5}">
                      <a16:colId xmlns:a16="http://schemas.microsoft.com/office/drawing/2014/main" val="870596980"/>
                    </a:ext>
                  </a:extLst>
                </a:gridCol>
                <a:gridCol w="1540990">
                  <a:extLst>
                    <a:ext uri="{9D8B030D-6E8A-4147-A177-3AD203B41FA5}">
                      <a16:colId xmlns:a16="http://schemas.microsoft.com/office/drawing/2014/main" val="751556698"/>
                    </a:ext>
                  </a:extLst>
                </a:gridCol>
              </a:tblGrid>
              <a:tr h="568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USLUGA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ROK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IZNOS FINANSIJSKE KOMPENZACIJE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 anchor="ctr"/>
                </a:tc>
                <a:extLst>
                  <a:ext uri="{0D108BD9-81ED-4DB2-BD59-A6C34878D82A}">
                    <a16:rowId xmlns:a16="http://schemas.microsoft.com/office/drawing/2014/main" val="3990811177"/>
                  </a:ext>
                </a:extLst>
              </a:tr>
              <a:tr h="147096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u="sng">
                          <a:effectLst/>
                        </a:rPr>
                        <a:t>OPERATOR PRENOSNOG SISTEMA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41115"/>
                  </a:ext>
                </a:extLst>
              </a:tr>
              <a:tr h="294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Ponovno uspostavljanje napajanja u prenosnom sistemu električne energije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24 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200 €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(20 €)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2386553490"/>
                  </a:ext>
                </a:extLst>
              </a:tr>
              <a:tr h="14709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887285"/>
                  </a:ext>
                </a:extLst>
              </a:tr>
              <a:tr h="147096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u="sng">
                          <a:effectLst/>
                        </a:rPr>
                        <a:t>OPERATOR DISTRIBUTIVNOG SISTEMA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645450"/>
                  </a:ext>
                </a:extLst>
              </a:tr>
              <a:tr h="2841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Ponovno uspostavljanje napajanja u distributivnom sistemu električne energije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24 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2322639962"/>
                  </a:ext>
                </a:extLst>
              </a:tr>
              <a:tr h="147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Obavještenje o prekidu napajanja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24 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4160600188"/>
                  </a:ext>
                </a:extLst>
              </a:tr>
              <a:tr h="294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Izdavanje saglasnosti za priključenje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 dana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(4 mjeseca)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200 €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(20 €)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436230552"/>
                  </a:ext>
                </a:extLst>
              </a:tr>
              <a:tr h="147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Priključenje kupca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15 dana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441429989"/>
                  </a:ext>
                </a:extLst>
              </a:tr>
              <a:tr h="147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Ponovno priključenje kupca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h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519132428"/>
                  </a:ext>
                </a:extLst>
              </a:tr>
              <a:tr h="2841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Odgovor na prijavu o neispravnosti funkcionisanja mjernog uređaja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5 dana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300050059"/>
                  </a:ext>
                </a:extLst>
              </a:tr>
              <a:tr h="147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Obilazak objekta kupca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 dana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310493507"/>
                  </a:ext>
                </a:extLst>
              </a:tr>
              <a:tr h="147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Odgovor na prigovor o naponu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30 dana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838382702"/>
                  </a:ext>
                </a:extLst>
              </a:tr>
              <a:tr h="2941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Otklanjanje odstupanja napona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3 dana</a:t>
                      </a:r>
                      <a:endParaRPr lang="en-US" sz="10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(3 mjeseca)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4213375657"/>
                  </a:ext>
                </a:extLst>
              </a:tr>
              <a:tr h="14709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67521"/>
                  </a:ext>
                </a:extLst>
              </a:tr>
              <a:tr h="147096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u="sng">
                          <a:effectLst/>
                        </a:rPr>
                        <a:t>SNABJEVAČ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958286"/>
                  </a:ext>
                </a:extLst>
              </a:tr>
              <a:tr h="4261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Odgovor na zahtjev za provjeru obračuna ili mjernih veličina iskazanih na računu za utrošenu električnu energiju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 dana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443603000"/>
                  </a:ext>
                </a:extLst>
              </a:tr>
              <a:tr h="2841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Odgovor na zahtjev za izvršenje utvrđene finansijske kompenzacije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 dana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278699246"/>
                  </a:ext>
                </a:extLst>
              </a:tr>
              <a:tr h="1470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Odgovor na zahtjev vezani za ponovno priključenje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4 sata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20 €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3630614443"/>
                  </a:ext>
                </a:extLst>
              </a:tr>
              <a:tr h="2841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Odgovor na zahtjev za kontrolu ispravnosti funkcionisanja mjernog mjesta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8 dana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000" dirty="0">
                          <a:effectLst/>
                        </a:rPr>
                        <a:t>20 €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270" marR="65270" marT="0" marB="0"/>
                </a:tc>
                <a:extLst>
                  <a:ext uri="{0D108BD9-81ED-4DB2-BD59-A6C34878D82A}">
                    <a16:rowId xmlns:a16="http://schemas.microsoft.com/office/drawing/2014/main" val="19291283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2ED9B10-0662-4CB4-AAEB-ADDB6371D1E3}"/>
              </a:ext>
            </a:extLst>
          </p:cNvPr>
          <p:cNvSpPr txBox="1"/>
          <p:nvPr/>
        </p:nvSpPr>
        <p:spPr>
          <a:xfrm>
            <a:off x="628650" y="6378491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b="1" dirty="0">
                <a:solidFill>
                  <a:schemeClr val="accent1"/>
                </a:solidFill>
              </a:rPr>
              <a:t>- 7 -</a:t>
            </a:r>
            <a:r>
              <a:rPr lang="sr-Latn-ME" sz="1000" b="1" dirty="0">
                <a:solidFill>
                  <a:schemeClr val="accent1"/>
                </a:solidFill>
              </a:rPr>
              <a:t>	VI Savjetovanje CG KO CIGRE, Bečići, 16/05/2019, Milica Knežević, Jakša Riger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B8C20AE-FCA4-4E86-850A-6D6F9F7265B9}"/>
              </a:ext>
            </a:extLst>
          </p:cNvPr>
          <p:cNvSpPr/>
          <p:nvPr/>
        </p:nvSpPr>
        <p:spPr>
          <a:xfrm rot="21060115">
            <a:off x="2695291" y="4266646"/>
            <a:ext cx="1891471" cy="329290"/>
          </a:xfrm>
          <a:prstGeom prst="ellipse">
            <a:avLst/>
          </a:prstGeom>
          <a:solidFill>
            <a:srgbClr val="00AC6A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1200" b="1" dirty="0">
                <a:solidFill>
                  <a:srgbClr val="FF0000"/>
                </a:solidFill>
              </a:rPr>
              <a:t>MEST EN 50160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71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3F44-4FAF-4715-B245-B7C13BAD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2500" dirty="0"/>
              <a:t>ZAKLjUČCI</a:t>
            </a:r>
            <a:endParaRPr lang="en-US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46C3-5222-4B88-93E0-1EA01AE38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94926"/>
            <a:ext cx="3337294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Latn-ME" sz="1400" dirty="0"/>
              <a:t>Prvi koraci u regulaciji kvaliteta započeti u Crnoj Gori</a:t>
            </a:r>
          </a:p>
          <a:p>
            <a:pPr marL="0" indent="0">
              <a:buNone/>
            </a:pPr>
            <a:endParaRPr lang="sr-Latn-ME" sz="600" dirty="0"/>
          </a:p>
          <a:p>
            <a:pPr>
              <a:buFont typeface="Wingdings" panose="05000000000000000000" pitchFamily="2" charset="2"/>
              <a:buChar char="Ø"/>
            </a:pPr>
            <a:r>
              <a:rPr lang="sr-Latn-ME" sz="1400" dirty="0"/>
              <a:t>Kontinualan monitoring, verifikacija i analiza podataka</a:t>
            </a:r>
          </a:p>
          <a:p>
            <a:pPr marL="0" indent="0">
              <a:buNone/>
            </a:pPr>
            <a:endParaRPr lang="sr-Latn-ME" sz="600" dirty="0"/>
          </a:p>
          <a:p>
            <a:pPr>
              <a:buFont typeface="Wingdings" panose="05000000000000000000" pitchFamily="2" charset="2"/>
              <a:buChar char="Ø"/>
            </a:pPr>
            <a:r>
              <a:rPr lang="sr-Latn-ME" sz="1400" dirty="0"/>
              <a:t>Prilagođavanje regulatornog okvira</a:t>
            </a:r>
          </a:p>
          <a:p>
            <a:pPr marL="0" indent="0">
              <a:buNone/>
            </a:pPr>
            <a:endParaRPr lang="sr-Latn-ME" sz="600" dirty="0"/>
          </a:p>
          <a:p>
            <a:pPr>
              <a:buFont typeface="Wingdings" panose="05000000000000000000" pitchFamily="2" charset="2"/>
              <a:buChar char="Ø"/>
            </a:pPr>
            <a:r>
              <a:rPr lang="sr-Latn-ME" sz="1400" dirty="0"/>
              <a:t>Unapređenje kvaliteta prikupljanja i obrade podataka</a:t>
            </a:r>
          </a:p>
          <a:p>
            <a:pPr marL="0" indent="0">
              <a:buNone/>
            </a:pPr>
            <a:endParaRPr lang="sr-Latn-ME" sz="600" dirty="0"/>
          </a:p>
          <a:p>
            <a:pPr>
              <a:buFont typeface="Wingdings" panose="05000000000000000000" pitchFamily="2" charset="2"/>
              <a:buChar char="Ø"/>
            </a:pPr>
            <a:r>
              <a:rPr lang="sr-Latn-ME" sz="1400" dirty="0"/>
              <a:t>Sprovođenje mjera koje ne podrazumijevaju dodatne troškove</a:t>
            </a:r>
          </a:p>
          <a:p>
            <a:pPr marL="0" indent="0">
              <a:buNone/>
            </a:pPr>
            <a:endParaRPr lang="sr-Latn-ME" sz="600" dirty="0"/>
          </a:p>
          <a:p>
            <a:pPr>
              <a:buFont typeface="Wingdings" panose="05000000000000000000" pitchFamily="2" charset="2"/>
              <a:buChar char="Ø"/>
            </a:pPr>
            <a:r>
              <a:rPr lang="sr-Latn-ME" sz="1400" dirty="0"/>
              <a:t>Sprovođenje mjera koje podrazumijevaju dodatna ulaganja 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C1B82C50-7B12-4BF1-A51B-FAA7760ABC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03" t="22087" r="37607" b="15474"/>
          <a:stretch/>
        </p:blipFill>
        <p:spPr>
          <a:xfrm>
            <a:off x="4113429" y="1375876"/>
            <a:ext cx="2699995" cy="384096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8B5AAF-8D81-4388-99C5-7E91579A9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13" t="21282" r="37648" b="16496"/>
          <a:stretch/>
        </p:blipFill>
        <p:spPr>
          <a:xfrm>
            <a:off x="6108499" y="1956704"/>
            <a:ext cx="2725841" cy="38409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B9F732-ED14-4938-8A0A-4A289FD1DD0C}"/>
              </a:ext>
            </a:extLst>
          </p:cNvPr>
          <p:cNvSpPr txBox="1"/>
          <p:nvPr/>
        </p:nvSpPr>
        <p:spPr>
          <a:xfrm>
            <a:off x="628650" y="6378491"/>
            <a:ext cx="78867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100" b="1" dirty="0">
                <a:solidFill>
                  <a:schemeClr val="accent1"/>
                </a:solidFill>
              </a:rPr>
              <a:t>- 8 -</a:t>
            </a:r>
            <a:r>
              <a:rPr lang="sr-Latn-ME" sz="1000" b="1" dirty="0">
                <a:solidFill>
                  <a:schemeClr val="accent1"/>
                </a:solidFill>
              </a:rPr>
              <a:t>	VI Savjetovanje CG KO CIGRE, Bečići, 16/05/2019, Milica Knežević, Jakša Riger</a:t>
            </a:r>
            <a:endParaRPr lang="en-US" sz="1000" b="1" dirty="0">
              <a:solidFill>
                <a:schemeClr val="accent1"/>
              </a:solidFill>
            </a:endParaRP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329710B6-7A3B-4E9C-B197-C59E99068E82}"/>
              </a:ext>
            </a:extLst>
          </p:cNvPr>
          <p:cNvSpPr/>
          <p:nvPr/>
        </p:nvSpPr>
        <p:spPr>
          <a:xfrm>
            <a:off x="3377884" y="5301268"/>
            <a:ext cx="3065446" cy="49639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7177E76B-3B37-42DC-AB41-60AE3354CB14}"/>
              </a:ext>
            </a:extLst>
          </p:cNvPr>
          <p:cNvSpPr/>
          <p:nvPr/>
        </p:nvSpPr>
        <p:spPr>
          <a:xfrm rot="19555038">
            <a:off x="2992770" y="4583993"/>
            <a:ext cx="1707688" cy="49639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726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IGREglobalEd1">
      <a:dk1>
        <a:sysClr val="windowText" lastClr="000000"/>
      </a:dk1>
      <a:lt1>
        <a:sysClr val="window" lastClr="FFFFFF"/>
      </a:lt1>
      <a:dk2>
        <a:srgbClr val="7F7F7F"/>
      </a:dk2>
      <a:lt2>
        <a:srgbClr val="DEDDD7"/>
      </a:lt2>
      <a:accent1>
        <a:srgbClr val="007E4F"/>
      </a:accent1>
      <a:accent2>
        <a:srgbClr val="41AD49"/>
      </a:accent2>
      <a:accent3>
        <a:srgbClr val="F2672D"/>
      </a:accent3>
      <a:accent4>
        <a:srgbClr val="523E6C"/>
      </a:accent4>
      <a:accent5>
        <a:srgbClr val="0FB3BD"/>
      </a:accent5>
      <a:accent6>
        <a:srgbClr val="DC1A5C"/>
      </a:accent6>
      <a:hlink>
        <a:srgbClr val="11668F"/>
      </a:hlink>
      <a:folHlink>
        <a:srgbClr val="11668F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GREglobal4_3_Ed1Aug18v2.1.potx" id="{B3074300-03B5-411B-B571-1A479F7BA1FD}" vid="{0199AF4D-BD84-46D3-8414-A7A921CD42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561</Words>
  <Application>Microsoft Office PowerPoint</Application>
  <PresentationFormat>On-screen Show (4:3)</PresentationFormat>
  <Paragraphs>131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Times New Roman</vt:lpstr>
      <vt:lpstr>Wingdings</vt:lpstr>
      <vt:lpstr>Thème Office</vt:lpstr>
      <vt:lpstr>Kvalitet isporuke električne energije i razvoj elektroenergetskih sistema – međunarodna regulatorna praksa i izazovi primjene u crnogorskim uslovima</vt:lpstr>
      <vt:lpstr>SADRŽAJ</vt:lpstr>
      <vt:lpstr>UVOD</vt:lpstr>
      <vt:lpstr>DEFINICIJA KVALITETA</vt:lpstr>
      <vt:lpstr>REGULATORNI INSTRUMENTI ZA UNAPREĐENJE STEPNA KVALITETA</vt:lpstr>
      <vt:lpstr>REGULATORNI INSTRUMENTI ZA UNAPREĐENJE STEPNA KVALITETA</vt:lpstr>
      <vt:lpstr>REGULATORNI INSTRUMENTI ZA UNAPREĐENJE STEPNA KVALITETA</vt:lpstr>
      <vt:lpstr>REGULACIJA KVALITETA U CRNOJ GORI</vt:lpstr>
      <vt:lpstr>ZAKLjUČCI</vt:lpstr>
      <vt:lpstr>PITANjA RECEZENTA</vt:lpstr>
      <vt:lpstr>HVALA NA PAŽNjI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Hakima ABDELLAOUI</dc:creator>
  <cp:lastModifiedBy>Milica Knezevic</cp:lastModifiedBy>
  <cp:revision>27</cp:revision>
  <cp:lastPrinted>2019-05-16T05:38:14Z</cp:lastPrinted>
  <dcterms:created xsi:type="dcterms:W3CDTF">2018-08-21T10:05:07Z</dcterms:created>
  <dcterms:modified xsi:type="dcterms:W3CDTF">2019-05-16T05:38:42Z</dcterms:modified>
</cp:coreProperties>
</file>