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16/05/2019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16/05/2019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16/05/2019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0" y="3508874"/>
            <a:ext cx="8450317" cy="852221"/>
          </a:xfrm>
        </p:spPr>
        <p:txBody>
          <a:bodyPr>
            <a:normAutofit fontScale="90000"/>
          </a:bodyPr>
          <a:lstStyle/>
          <a:p>
            <a:r>
              <a:rPr lang="en-NZ" dirty="0"/>
              <a:t>JAVNA INFRASTRUKTURA ZA BRZO PUNJENJE ELEKTRIČNIH VOZILA U</a:t>
            </a:r>
            <a:br>
              <a:rPr lang="en-NZ" dirty="0"/>
            </a:br>
            <a:r>
              <a:rPr lang="en-NZ" dirty="0"/>
              <a:t>SAVREMENIM ELEKTROENERGETSKIM SISTEMIMA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407" y="4690529"/>
            <a:ext cx="6858000" cy="538697"/>
          </a:xfrm>
        </p:spPr>
        <p:txBody>
          <a:bodyPr/>
          <a:lstStyle/>
          <a:p>
            <a:r>
              <a:rPr lang="en-NZ" dirty="0"/>
              <a:t>Ljubo </a:t>
            </a:r>
            <a:r>
              <a:rPr lang="en-NZ" dirty="0" err="1"/>
              <a:t>Knežević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bg1"/>
                </a:solidFill>
              </a:rPr>
              <a:t>Zašto elektromobilnost?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" y="6053958"/>
            <a:ext cx="691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Broj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električnih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automobila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sr-Latn-ME" sz="1200" b="1" dirty="0">
                <a:solidFill>
                  <a:schemeClr val="bg1"/>
                </a:solidFill>
              </a:rPr>
              <a:t>i javno dostupnih stanica za punjenje </a:t>
            </a:r>
            <a:r>
              <a:rPr lang="en-US" sz="1200" b="1" dirty="0">
                <a:solidFill>
                  <a:schemeClr val="bg1"/>
                </a:solidFill>
              </a:rPr>
              <a:t>u </a:t>
            </a:r>
            <a:r>
              <a:rPr lang="en-US" sz="1200" b="1" dirty="0" err="1">
                <a:solidFill>
                  <a:schemeClr val="bg1"/>
                </a:solidFill>
              </a:rPr>
              <a:t>zemljama</a:t>
            </a:r>
            <a:r>
              <a:rPr lang="en-US" sz="1200" b="1" dirty="0">
                <a:solidFill>
                  <a:schemeClr val="bg1"/>
                </a:solidFill>
              </a:rPr>
              <a:t> EU 28 </a:t>
            </a:r>
            <a:r>
              <a:rPr lang="en-US" sz="1200" b="1" dirty="0" err="1">
                <a:solidFill>
                  <a:schemeClr val="bg1"/>
                </a:solidFill>
              </a:rPr>
              <a:t>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Norveškoj</a:t>
            </a:r>
            <a:r>
              <a:rPr lang="en-US" sz="1200" b="1" dirty="0">
                <a:solidFill>
                  <a:schemeClr val="bg1"/>
                </a:solidFill>
              </a:rPr>
              <a:t> u 2017. </a:t>
            </a:r>
            <a:r>
              <a:rPr lang="en-US" sz="1200" b="1" dirty="0" err="1">
                <a:solidFill>
                  <a:schemeClr val="bg1"/>
                </a:solidFill>
              </a:rPr>
              <a:t>godini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sr-Latn-ME" sz="1200" b="1" dirty="0">
                <a:solidFill>
                  <a:schemeClr val="bg1"/>
                </a:solidFill>
              </a:rPr>
              <a:t>   </a:t>
            </a:r>
            <a:r>
              <a:rPr lang="sr-Latn-ME" sz="1200" dirty="0">
                <a:solidFill>
                  <a:schemeClr val="bg1"/>
                </a:solidFill>
              </a:rPr>
              <a:t>-  </a:t>
            </a:r>
            <a:r>
              <a:rPr lang="en-US" sz="1200" i="1" dirty="0">
                <a:solidFill>
                  <a:schemeClr val="bg1"/>
                </a:solidFill>
              </a:rPr>
              <a:t>Research for </a:t>
            </a:r>
            <a:r>
              <a:rPr lang="sr-Latn-ME" sz="1200" i="1" dirty="0">
                <a:solidFill>
                  <a:schemeClr val="bg1"/>
                </a:solidFill>
              </a:rPr>
              <a:t>EP’s </a:t>
            </a:r>
            <a:r>
              <a:rPr lang="en-US" sz="1200" i="1" dirty="0">
                <a:solidFill>
                  <a:schemeClr val="bg1"/>
                </a:solidFill>
              </a:rPr>
              <a:t>TRAN Committee -</a:t>
            </a:r>
            <a:r>
              <a:rPr lang="sr-Latn-ME" sz="1200" i="1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Charging infrastructure for electric road vehicles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650" y="1270773"/>
            <a:ext cx="7910176" cy="4783185"/>
            <a:chOff x="628650" y="1270773"/>
            <a:chExt cx="7910176" cy="47831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9835" t="12259" r="14583" b="6490"/>
            <a:stretch/>
          </p:blipFill>
          <p:spPr>
            <a:xfrm>
              <a:off x="628650" y="1270773"/>
              <a:ext cx="7910176" cy="478318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5200650" y="4656083"/>
              <a:ext cx="264729" cy="27326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Latn-ME" b="1" dirty="0">
                  <a:solidFill>
                    <a:srgbClr val="C00000"/>
                  </a:solidFill>
                </a:rPr>
                <a:t>?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bg1"/>
                </a:solidFill>
              </a:rPr>
              <a:t>Zašto kao pitanje razvoja EES-a?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5980"/>
            <a:ext cx="8042384" cy="4367978"/>
          </a:xfrm>
        </p:spPr>
      </p:pic>
      <p:sp>
        <p:nvSpPr>
          <p:cNvPr id="10" name="Rectangle 9"/>
          <p:cNvSpPr/>
          <p:nvPr/>
        </p:nvSpPr>
        <p:spPr>
          <a:xfrm>
            <a:off x="628650" y="6053958"/>
            <a:ext cx="6917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Finalna svjetska tražnja za energijom i energentima po sektorima za period 1980-2050</a:t>
            </a:r>
            <a:r>
              <a:rPr lang="pl-PL" sz="1200" dirty="0">
                <a:solidFill>
                  <a:schemeClr val="bg1"/>
                </a:solidFill>
              </a:rPr>
              <a:t> - </a:t>
            </a:r>
            <a:r>
              <a:rPr lang="en-US" sz="1200" i="1" dirty="0">
                <a:solidFill>
                  <a:schemeClr val="bg1"/>
                </a:solidFill>
              </a:rPr>
              <a:t>DNV GL, "Energy transition outlook 2018, a forecast to 2050“, DNV GL, </a:t>
            </a:r>
            <a:r>
              <a:rPr lang="en-US" sz="1200" i="1" dirty="0" err="1">
                <a:solidFill>
                  <a:schemeClr val="bg1"/>
                </a:solidFill>
              </a:rPr>
              <a:t>Høvik</a:t>
            </a:r>
            <a:r>
              <a:rPr lang="en-US" sz="1200" i="1" dirty="0">
                <a:solidFill>
                  <a:schemeClr val="bg1"/>
                </a:solidFill>
              </a:rPr>
              <a:t> – Norway,</a:t>
            </a:r>
            <a:r>
              <a:rPr lang="sr-Latn-ME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Decembar</a:t>
            </a:r>
            <a:r>
              <a:rPr lang="en-US" sz="1200" i="1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4358" y="218615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b="1" dirty="0">
                <a:solidFill>
                  <a:srgbClr val="C00000"/>
                </a:solidFill>
              </a:rPr>
              <a:t>!!!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bg1"/>
                </a:solidFill>
              </a:rPr>
              <a:t>Zašto kao pitanje razvoja EES-a?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650" y="6053958"/>
            <a:ext cx="6917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Finalna svjetska tražnja za energijom i energentima po izvorima za period 1980-2050 </a:t>
            </a:r>
            <a:r>
              <a:rPr lang="pl-PL" sz="1200" dirty="0">
                <a:solidFill>
                  <a:schemeClr val="bg1"/>
                </a:solidFill>
              </a:rPr>
              <a:t>- </a:t>
            </a:r>
            <a:r>
              <a:rPr lang="en-US" sz="1200" i="1" dirty="0">
                <a:solidFill>
                  <a:schemeClr val="bg1"/>
                </a:solidFill>
              </a:rPr>
              <a:t>DNV GL, "Energy transition outlook 2018, a forecast to 2050“, DNV GL, </a:t>
            </a:r>
            <a:r>
              <a:rPr lang="en-US" sz="1200" i="1" dirty="0" err="1">
                <a:solidFill>
                  <a:schemeClr val="bg1"/>
                </a:solidFill>
              </a:rPr>
              <a:t>Høvik</a:t>
            </a:r>
            <a:r>
              <a:rPr lang="en-US" sz="1200" i="1" dirty="0">
                <a:solidFill>
                  <a:schemeClr val="bg1"/>
                </a:solidFill>
              </a:rPr>
              <a:t> – Norway,</a:t>
            </a:r>
            <a:r>
              <a:rPr lang="sr-Latn-ME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Decembar</a:t>
            </a:r>
            <a:r>
              <a:rPr lang="en-US" sz="1200" i="1" dirty="0">
                <a:solidFill>
                  <a:schemeClr val="bg1"/>
                </a:solidFill>
              </a:rPr>
              <a:t> 2018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692870"/>
            <a:ext cx="8115957" cy="4266496"/>
          </a:xfrm>
        </p:spPr>
      </p:pic>
      <p:sp>
        <p:nvSpPr>
          <p:cNvPr id="7" name="TextBox 6"/>
          <p:cNvSpPr txBox="1"/>
          <p:nvPr/>
        </p:nvSpPr>
        <p:spPr>
          <a:xfrm>
            <a:off x="6421820" y="284830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b="1" dirty="0">
                <a:solidFill>
                  <a:schemeClr val="bg1"/>
                </a:solidFill>
              </a:rPr>
              <a:t>!!!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C30B29-2169-452B-B779-A0248266481E}"/>
              </a:ext>
            </a:extLst>
          </p:cNvPr>
          <p:cNvSpPr/>
          <p:nvPr/>
        </p:nvSpPr>
        <p:spPr>
          <a:xfrm>
            <a:off x="6534605" y="5288053"/>
            <a:ext cx="551768" cy="567036"/>
          </a:xfrm>
          <a:custGeom>
            <a:avLst/>
            <a:gdLst>
              <a:gd name="connsiteX0" fmla="*/ 981308 w 1003610"/>
              <a:gd name="connsiteY0" fmla="*/ 0 h 1583474"/>
              <a:gd name="connsiteX1" fmla="*/ 1003610 w 1003610"/>
              <a:gd name="connsiteY1" fmla="*/ 457200 h 1583474"/>
              <a:gd name="connsiteX2" fmla="*/ 0 w 1003610"/>
              <a:gd name="connsiteY2" fmla="*/ 479503 h 1583474"/>
              <a:gd name="connsiteX3" fmla="*/ 11151 w 1003610"/>
              <a:gd name="connsiteY3" fmla="*/ 1583474 h 1583474"/>
              <a:gd name="connsiteX0" fmla="*/ 981308 w 1003610"/>
              <a:gd name="connsiteY0" fmla="*/ 0 h 2118732"/>
              <a:gd name="connsiteX1" fmla="*/ 1003610 w 1003610"/>
              <a:gd name="connsiteY1" fmla="*/ 457200 h 2118732"/>
              <a:gd name="connsiteX2" fmla="*/ 0 w 1003610"/>
              <a:gd name="connsiteY2" fmla="*/ 479503 h 2118732"/>
              <a:gd name="connsiteX3" fmla="*/ 11151 w 1003610"/>
              <a:gd name="connsiteY3" fmla="*/ 2118732 h 2118732"/>
              <a:gd name="connsiteX0" fmla="*/ 1003610 w 1003610"/>
              <a:gd name="connsiteY0" fmla="*/ 0 h 1661532"/>
              <a:gd name="connsiteX1" fmla="*/ 0 w 1003610"/>
              <a:gd name="connsiteY1" fmla="*/ 22303 h 1661532"/>
              <a:gd name="connsiteX2" fmla="*/ 11151 w 1003610"/>
              <a:gd name="connsiteY2" fmla="*/ 1661532 h 166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610" h="1661532">
                <a:moveTo>
                  <a:pt x="1003610" y="0"/>
                </a:moveTo>
                <a:lnTo>
                  <a:pt x="0" y="22303"/>
                </a:lnTo>
                <a:lnTo>
                  <a:pt x="11151" y="1661532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C2F8B0-05BB-429E-8D72-DE9741D92079}"/>
              </a:ext>
            </a:extLst>
          </p:cNvPr>
          <p:cNvSpPr/>
          <p:nvPr/>
        </p:nvSpPr>
        <p:spPr>
          <a:xfrm flipH="1">
            <a:off x="4968213" y="5279656"/>
            <a:ext cx="590317" cy="567036"/>
          </a:xfrm>
          <a:custGeom>
            <a:avLst/>
            <a:gdLst>
              <a:gd name="connsiteX0" fmla="*/ 981308 w 1003610"/>
              <a:gd name="connsiteY0" fmla="*/ 0 h 1583474"/>
              <a:gd name="connsiteX1" fmla="*/ 1003610 w 1003610"/>
              <a:gd name="connsiteY1" fmla="*/ 457200 h 1583474"/>
              <a:gd name="connsiteX2" fmla="*/ 0 w 1003610"/>
              <a:gd name="connsiteY2" fmla="*/ 479503 h 1583474"/>
              <a:gd name="connsiteX3" fmla="*/ 11151 w 1003610"/>
              <a:gd name="connsiteY3" fmla="*/ 1583474 h 1583474"/>
              <a:gd name="connsiteX0" fmla="*/ 981308 w 1003610"/>
              <a:gd name="connsiteY0" fmla="*/ 0 h 2118732"/>
              <a:gd name="connsiteX1" fmla="*/ 1003610 w 1003610"/>
              <a:gd name="connsiteY1" fmla="*/ 457200 h 2118732"/>
              <a:gd name="connsiteX2" fmla="*/ 0 w 1003610"/>
              <a:gd name="connsiteY2" fmla="*/ 479503 h 2118732"/>
              <a:gd name="connsiteX3" fmla="*/ 11151 w 1003610"/>
              <a:gd name="connsiteY3" fmla="*/ 2118732 h 2118732"/>
              <a:gd name="connsiteX0" fmla="*/ 1003610 w 1003610"/>
              <a:gd name="connsiteY0" fmla="*/ 0 h 1661532"/>
              <a:gd name="connsiteX1" fmla="*/ 0 w 1003610"/>
              <a:gd name="connsiteY1" fmla="*/ 22303 h 1661532"/>
              <a:gd name="connsiteX2" fmla="*/ 11151 w 1003610"/>
              <a:gd name="connsiteY2" fmla="*/ 1661532 h 166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610" h="1661532">
                <a:moveTo>
                  <a:pt x="1003610" y="0"/>
                </a:moveTo>
                <a:lnTo>
                  <a:pt x="0" y="22303"/>
                </a:lnTo>
                <a:lnTo>
                  <a:pt x="11151" y="1661532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1E5C7D-C016-45DF-940E-5D3639210BAA}"/>
              </a:ext>
            </a:extLst>
          </p:cNvPr>
          <p:cNvSpPr/>
          <p:nvPr/>
        </p:nvSpPr>
        <p:spPr>
          <a:xfrm flipH="1">
            <a:off x="6040242" y="4118052"/>
            <a:ext cx="1003610" cy="1661532"/>
          </a:xfrm>
          <a:custGeom>
            <a:avLst/>
            <a:gdLst>
              <a:gd name="connsiteX0" fmla="*/ 981308 w 1003610"/>
              <a:gd name="connsiteY0" fmla="*/ 0 h 1583474"/>
              <a:gd name="connsiteX1" fmla="*/ 1003610 w 1003610"/>
              <a:gd name="connsiteY1" fmla="*/ 457200 h 1583474"/>
              <a:gd name="connsiteX2" fmla="*/ 0 w 1003610"/>
              <a:gd name="connsiteY2" fmla="*/ 479503 h 1583474"/>
              <a:gd name="connsiteX3" fmla="*/ 11151 w 1003610"/>
              <a:gd name="connsiteY3" fmla="*/ 1583474 h 1583474"/>
              <a:gd name="connsiteX0" fmla="*/ 981308 w 1003610"/>
              <a:gd name="connsiteY0" fmla="*/ 0 h 2118732"/>
              <a:gd name="connsiteX1" fmla="*/ 1003610 w 1003610"/>
              <a:gd name="connsiteY1" fmla="*/ 457200 h 2118732"/>
              <a:gd name="connsiteX2" fmla="*/ 0 w 1003610"/>
              <a:gd name="connsiteY2" fmla="*/ 479503 h 2118732"/>
              <a:gd name="connsiteX3" fmla="*/ 11151 w 1003610"/>
              <a:gd name="connsiteY3" fmla="*/ 2118732 h 2118732"/>
              <a:gd name="connsiteX0" fmla="*/ 1003610 w 1003610"/>
              <a:gd name="connsiteY0" fmla="*/ 0 h 1661532"/>
              <a:gd name="connsiteX1" fmla="*/ 0 w 1003610"/>
              <a:gd name="connsiteY1" fmla="*/ 22303 h 1661532"/>
              <a:gd name="connsiteX2" fmla="*/ 11151 w 1003610"/>
              <a:gd name="connsiteY2" fmla="*/ 1661532 h 166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610" h="1661532">
                <a:moveTo>
                  <a:pt x="1003610" y="0"/>
                </a:moveTo>
                <a:lnTo>
                  <a:pt x="0" y="22303"/>
                </a:lnTo>
                <a:lnTo>
                  <a:pt x="11151" y="1661532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3D818B-B629-4E13-A9AF-05BEEBB47CCE}"/>
              </a:ext>
            </a:extLst>
          </p:cNvPr>
          <p:cNvSpPr/>
          <p:nvPr/>
        </p:nvSpPr>
        <p:spPr>
          <a:xfrm>
            <a:off x="5040351" y="3679902"/>
            <a:ext cx="1003610" cy="2118732"/>
          </a:xfrm>
          <a:custGeom>
            <a:avLst/>
            <a:gdLst>
              <a:gd name="connsiteX0" fmla="*/ 981308 w 1003610"/>
              <a:gd name="connsiteY0" fmla="*/ 0 h 1583474"/>
              <a:gd name="connsiteX1" fmla="*/ 1003610 w 1003610"/>
              <a:gd name="connsiteY1" fmla="*/ 457200 h 1583474"/>
              <a:gd name="connsiteX2" fmla="*/ 0 w 1003610"/>
              <a:gd name="connsiteY2" fmla="*/ 479503 h 1583474"/>
              <a:gd name="connsiteX3" fmla="*/ 11151 w 1003610"/>
              <a:gd name="connsiteY3" fmla="*/ 1583474 h 1583474"/>
              <a:gd name="connsiteX0" fmla="*/ 981308 w 1003610"/>
              <a:gd name="connsiteY0" fmla="*/ 0 h 2118732"/>
              <a:gd name="connsiteX1" fmla="*/ 1003610 w 1003610"/>
              <a:gd name="connsiteY1" fmla="*/ 457200 h 2118732"/>
              <a:gd name="connsiteX2" fmla="*/ 0 w 1003610"/>
              <a:gd name="connsiteY2" fmla="*/ 479503 h 2118732"/>
              <a:gd name="connsiteX3" fmla="*/ 11151 w 1003610"/>
              <a:gd name="connsiteY3" fmla="*/ 2118732 h 21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2118732">
                <a:moveTo>
                  <a:pt x="981308" y="0"/>
                </a:moveTo>
                <a:lnTo>
                  <a:pt x="1003610" y="457200"/>
                </a:lnTo>
                <a:lnTo>
                  <a:pt x="0" y="479503"/>
                </a:lnTo>
                <a:lnTo>
                  <a:pt x="11151" y="2118732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BD2C0-8C34-4217-B042-CD930BC8270B}"/>
              </a:ext>
            </a:extLst>
          </p:cNvPr>
          <p:cNvSpPr/>
          <p:nvPr/>
        </p:nvSpPr>
        <p:spPr>
          <a:xfrm>
            <a:off x="4088317" y="5237502"/>
            <a:ext cx="751309" cy="136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M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rirodni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monopoli</a:t>
            </a: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Specifičnosti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potrošnje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sektoru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e-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mobilnosti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Fleksibilnost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Mobilnost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DF47C7-2AD9-4269-AAF1-605F11EEC279}"/>
              </a:ext>
            </a:extLst>
          </p:cNvPr>
          <p:cNvSpPr/>
          <p:nvPr/>
        </p:nvSpPr>
        <p:spPr>
          <a:xfrm>
            <a:off x="5915721" y="4036741"/>
            <a:ext cx="234175" cy="23417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C85D13-5EBB-4FB6-8E32-BCDE6F0362CC}"/>
              </a:ext>
            </a:extLst>
          </p:cNvPr>
          <p:cNvSpPr/>
          <p:nvPr/>
        </p:nvSpPr>
        <p:spPr>
          <a:xfrm>
            <a:off x="6926765" y="5193026"/>
            <a:ext cx="234175" cy="23417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D8D720-8FE9-49EF-8CB9-583E93B6050C}"/>
              </a:ext>
            </a:extLst>
          </p:cNvPr>
          <p:cNvSpPr/>
          <p:nvPr/>
        </p:nvSpPr>
        <p:spPr>
          <a:xfrm>
            <a:off x="4915829" y="5188474"/>
            <a:ext cx="234175" cy="23417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7091C2-4EDB-4997-9130-779B152FC34D}"/>
              </a:ext>
            </a:extLst>
          </p:cNvPr>
          <p:cNvSpPr/>
          <p:nvPr/>
        </p:nvSpPr>
        <p:spPr>
          <a:xfrm flipV="1">
            <a:off x="4915829" y="5746264"/>
            <a:ext cx="234175" cy="234175"/>
          </a:xfrm>
          <a:prstGeom prst="triangl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368B277-019E-436E-981B-027817F0CA36}"/>
              </a:ext>
            </a:extLst>
          </p:cNvPr>
          <p:cNvSpPr/>
          <p:nvPr/>
        </p:nvSpPr>
        <p:spPr>
          <a:xfrm flipV="1">
            <a:off x="6913754" y="5719914"/>
            <a:ext cx="234175" cy="234175"/>
          </a:xfrm>
          <a:prstGeom prst="triangl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7F1CCD-CCDB-4B2B-A92B-3E7C44020933}"/>
              </a:ext>
            </a:extLst>
          </p:cNvPr>
          <p:cNvSpPr/>
          <p:nvPr/>
        </p:nvSpPr>
        <p:spPr>
          <a:xfrm flipV="1">
            <a:off x="5415774" y="5765314"/>
            <a:ext cx="234175" cy="234175"/>
          </a:xfrm>
          <a:prstGeom prst="triangl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2D7D7C-B2E3-40CF-BEE7-AC2DC63D5867}"/>
              </a:ext>
            </a:extLst>
          </p:cNvPr>
          <p:cNvSpPr/>
          <p:nvPr/>
        </p:nvSpPr>
        <p:spPr>
          <a:xfrm>
            <a:off x="4120143" y="5279656"/>
            <a:ext cx="607971" cy="74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9BEF2A-36F9-4F0C-9A7C-1706434D3941}"/>
              </a:ext>
            </a:extLst>
          </p:cNvPr>
          <p:cNvSpPr/>
          <p:nvPr/>
        </p:nvSpPr>
        <p:spPr>
          <a:xfrm>
            <a:off x="7273852" y="5249712"/>
            <a:ext cx="751309" cy="136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0CC9E-70AE-45F6-B46C-208C3FF67B56}"/>
              </a:ext>
            </a:extLst>
          </p:cNvPr>
          <p:cNvSpPr/>
          <p:nvPr/>
        </p:nvSpPr>
        <p:spPr>
          <a:xfrm>
            <a:off x="7305678" y="5280715"/>
            <a:ext cx="365760" cy="74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8EE5D-0F08-44FC-B181-61BF5029F755}"/>
              </a:ext>
            </a:extLst>
          </p:cNvPr>
          <p:cNvSpPr/>
          <p:nvPr/>
        </p:nvSpPr>
        <p:spPr>
          <a:xfrm>
            <a:off x="4130131" y="5277240"/>
            <a:ext cx="650367" cy="741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5F2FC7-FFE0-4A99-AAAA-7464345522D1}"/>
              </a:ext>
            </a:extLst>
          </p:cNvPr>
          <p:cNvSpPr/>
          <p:nvPr/>
        </p:nvSpPr>
        <p:spPr>
          <a:xfrm>
            <a:off x="7322634" y="5288149"/>
            <a:ext cx="604021" cy="74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9B1FDDDB-904B-4F46-B681-CA693F61761A}"/>
              </a:ext>
            </a:extLst>
          </p:cNvPr>
          <p:cNvSpPr txBox="1">
            <a:spLocks/>
          </p:cNvSpPr>
          <p:nvPr/>
        </p:nvSpPr>
        <p:spPr>
          <a:xfrm>
            <a:off x="628650" y="662110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Osnovne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karakteristike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nove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potro</a:t>
            </a:r>
            <a:r>
              <a:rPr lang="en-US" dirty="0" err="1">
                <a:solidFill>
                  <a:schemeClr val="bg1"/>
                </a:solidFill>
              </a:rPr>
              <a:t>š</a:t>
            </a:r>
            <a:r>
              <a:rPr lang="en-US" b="1" dirty="0" err="1">
                <a:solidFill>
                  <a:schemeClr val="bg1"/>
                </a:solidFill>
              </a:rPr>
              <a:t>nje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3503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3503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10973 0.001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7" grpId="1" animBg="1"/>
      <p:bldP spid="16" grpId="0" animBg="1"/>
      <p:bldP spid="15" grpId="0" animBg="1"/>
      <p:bldP spid="11" grpId="0" animBg="1"/>
      <p:bldP spid="5" grpId="0" build="p" bldLvl="2"/>
      <p:bldP spid="2" grpId="0" animBg="1"/>
      <p:bldP spid="6" grpId="0" animBg="1"/>
      <p:bldP spid="7" grpId="0" animBg="1"/>
      <p:bldP spid="7" grpId="1" animBg="1"/>
      <p:bldP spid="7" grpId="2" animBg="1"/>
      <p:bldP spid="3" grpId="0" animBg="1"/>
      <p:bldP spid="8" grpId="0" animBg="1"/>
      <p:bldP spid="9" grpId="0" animBg="1"/>
      <p:bldP spid="9" grpId="1" animBg="1"/>
      <p:bldP spid="10" grpId="0" animBg="1"/>
      <p:bldP spid="13" grpId="0" animBg="1"/>
      <p:bldP spid="14" grpId="0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fleksibilnost</a:t>
            </a:r>
            <a:r>
              <a:rPr lang="en-US" b="1" dirty="0">
                <a:solidFill>
                  <a:schemeClr val="bg1"/>
                </a:solidFill>
              </a:rPr>
              <a:t> vs </a:t>
            </a:r>
            <a:r>
              <a:rPr lang="en-US" b="1" dirty="0" err="1">
                <a:solidFill>
                  <a:schemeClr val="bg1"/>
                </a:solidFill>
              </a:rPr>
              <a:t>mobilnost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820" y="284830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b="1" dirty="0">
                <a:solidFill>
                  <a:schemeClr val="bg1"/>
                </a:solidFill>
              </a:rPr>
              <a:t>!!!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BC4626-0711-40B8-82B1-9C9B0758F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r="5312"/>
          <a:stretch/>
        </p:blipFill>
        <p:spPr>
          <a:xfrm>
            <a:off x="713677" y="1375876"/>
            <a:ext cx="7886700" cy="4615094"/>
          </a:xfrm>
        </p:spPr>
      </p:pic>
    </p:spTree>
    <p:extLst>
      <p:ext uri="{BB962C8B-B14F-4D97-AF65-F5344CB8AC3E}">
        <p14:creationId xmlns:p14="http://schemas.microsoft.com/office/powerpoint/2010/main" val="1314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4925"/>
            <a:ext cx="7886700" cy="4649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M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Ili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podsticanje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mobilnosti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potro</a:t>
            </a: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šnje</a:t>
            </a: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kao prilike za optimizaciju sistema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Subvencije za nabavku vozila</a:t>
            </a:r>
          </a:p>
          <a:p>
            <a:pPr marL="0" indent="0" algn="ctr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Ili</a:t>
            </a:r>
          </a:p>
          <a:p>
            <a:pPr marL="0" indent="0" algn="r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Podsticanje efikasnijeg ponašanja</a:t>
            </a:r>
          </a:p>
          <a:p>
            <a:pPr marL="0" indent="0">
              <a:buNone/>
            </a:pPr>
            <a:endParaRPr lang="sr-Latn-M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Npr:</a:t>
            </a: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Obaveza OPS-a i ODS-a na svakih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[x]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elektri</a:t>
            </a: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čnih vozila obezbijedi stanicu za brzo punjenje</a:t>
            </a:r>
          </a:p>
          <a:p>
            <a:pPr marL="0" indent="0">
              <a:buNone/>
            </a:pPr>
            <a:r>
              <a:rPr lang="sr-Latn-M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Jasan cjenovni signal koji preferira lociranje stanica u blizini jakih sistemskih čvorova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9B1FDDDB-904B-4F46-B681-CA693F61761A}"/>
              </a:ext>
            </a:extLst>
          </p:cNvPr>
          <p:cNvSpPr txBox="1">
            <a:spLocks/>
          </p:cNvSpPr>
          <p:nvPr/>
        </p:nvSpPr>
        <p:spPr>
          <a:xfrm>
            <a:off x="628650" y="662110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Podsticanje</a:t>
            </a:r>
            <a:r>
              <a:rPr lang="en-US" b="1" dirty="0">
                <a:solidFill>
                  <a:schemeClr val="bg1"/>
                </a:solidFill>
              </a:rPr>
              <a:t> e-</a:t>
            </a:r>
            <a:r>
              <a:rPr lang="en-US" b="1" dirty="0" err="1">
                <a:solidFill>
                  <a:schemeClr val="bg1"/>
                </a:solidFill>
              </a:rPr>
              <a:t>mobilnosti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84BDB-AF46-468E-9A94-46AA96FC8EFA}"/>
              </a:ext>
            </a:extLst>
          </p:cNvPr>
          <p:cNvSpPr/>
          <p:nvPr/>
        </p:nvSpPr>
        <p:spPr>
          <a:xfrm>
            <a:off x="6265390" y="447072"/>
            <a:ext cx="174278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199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19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0" y="3508874"/>
            <a:ext cx="8450317" cy="852221"/>
          </a:xfrm>
        </p:spPr>
        <p:txBody>
          <a:bodyPr>
            <a:normAutofit/>
          </a:bodyPr>
          <a:lstStyle/>
          <a:p>
            <a:r>
              <a:rPr lang="en-NZ" dirty="0"/>
              <a:t>HVALA!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407" y="4690529"/>
            <a:ext cx="6858000" cy="538697"/>
          </a:xfrm>
        </p:spPr>
        <p:txBody>
          <a:bodyPr/>
          <a:lstStyle/>
          <a:p>
            <a:r>
              <a:rPr lang="en-NZ" dirty="0"/>
              <a:t>ljubo.knezevic@gsv.gov.me</a:t>
            </a:r>
          </a:p>
        </p:txBody>
      </p:sp>
    </p:spTree>
    <p:extLst>
      <p:ext uri="{BB962C8B-B14F-4D97-AF65-F5344CB8AC3E}">
        <p14:creationId xmlns:p14="http://schemas.microsoft.com/office/powerpoint/2010/main" val="198295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Pitanje recenzenta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95448"/>
            <a:ext cx="7886700" cy="2750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dirty="0" err="1">
                <a:solidFill>
                  <a:schemeClr val="bg1"/>
                </a:solidFill>
              </a:rPr>
              <a:t>Koje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mjere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treba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preduzeti</a:t>
            </a:r>
            <a:r>
              <a:rPr lang="en-NZ" dirty="0">
                <a:solidFill>
                  <a:schemeClr val="bg1"/>
                </a:solidFill>
              </a:rPr>
              <a:t> u </a:t>
            </a:r>
            <a:r>
              <a:rPr lang="en-NZ" dirty="0" err="1">
                <a:solidFill>
                  <a:schemeClr val="bg1"/>
                </a:solidFill>
              </a:rPr>
              <a:t>najskorijoj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budućnosti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kako</a:t>
            </a:r>
            <a:r>
              <a:rPr lang="en-NZ" dirty="0">
                <a:solidFill>
                  <a:schemeClr val="bg1"/>
                </a:solidFill>
              </a:rPr>
              <a:t> bi se </a:t>
            </a:r>
            <a:r>
              <a:rPr lang="en-NZ" dirty="0" err="1">
                <a:solidFill>
                  <a:schemeClr val="bg1"/>
                </a:solidFill>
              </a:rPr>
              <a:t>na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vrijeme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započele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aktivnosti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na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razvoju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prenosnog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i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distributivnog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sistema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električne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energije</a:t>
            </a:r>
            <a:r>
              <a:rPr lang="en-NZ" dirty="0">
                <a:solidFill>
                  <a:schemeClr val="bg1"/>
                </a:solidFill>
              </a:rPr>
              <a:t> u </a:t>
            </a:r>
            <a:r>
              <a:rPr lang="en-NZ" dirty="0" err="1">
                <a:solidFill>
                  <a:schemeClr val="bg1"/>
                </a:solidFill>
              </a:rPr>
              <a:t>Crnoj</a:t>
            </a:r>
            <a:r>
              <a:rPr lang="en-NZ" dirty="0">
                <a:solidFill>
                  <a:schemeClr val="bg1"/>
                </a:solidFill>
              </a:rPr>
              <a:t> Gori </a:t>
            </a:r>
            <a:r>
              <a:rPr lang="en-NZ" dirty="0" err="1">
                <a:solidFill>
                  <a:schemeClr val="bg1"/>
                </a:solidFill>
              </a:rPr>
              <a:t>sa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aspekta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razvoja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infrastrukture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za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brzo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punjenje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električnih</a:t>
            </a:r>
            <a:r>
              <a:rPr lang="en-NZ" dirty="0">
                <a:solidFill>
                  <a:schemeClr val="bg1"/>
                </a:solidFill>
              </a:rPr>
              <a:t> </a:t>
            </a:r>
            <a:r>
              <a:rPr lang="en-NZ" dirty="0" err="1">
                <a:solidFill>
                  <a:schemeClr val="bg1"/>
                </a:solidFill>
              </a:rPr>
              <a:t>vozila</a:t>
            </a:r>
            <a:r>
              <a:rPr lang="en-NZ" dirty="0">
                <a:solidFill>
                  <a:schemeClr val="bg1"/>
                </a:solidFill>
              </a:rPr>
              <a:t>?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90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201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Thème Office</vt:lpstr>
      <vt:lpstr>JAVNA INFRASTRUKTURA ZA BRZO PUNJENJE ELEKTRIČNIH VOZILA U SAVREMENIM ELEKTROENERGETSKIM SISTEMIMA</vt:lpstr>
      <vt:lpstr>Zašto elektromobilnost?</vt:lpstr>
      <vt:lpstr>Zašto kao pitanje razvoja EES-a?</vt:lpstr>
      <vt:lpstr>Zašto kao pitanje razvoja EES-a?</vt:lpstr>
      <vt:lpstr>PowerPoint Presentation</vt:lpstr>
      <vt:lpstr>fleksibilnost vs mobilnost</vt:lpstr>
      <vt:lpstr>PowerPoint Presentation</vt:lpstr>
      <vt:lpstr>HVALA!</vt:lpstr>
      <vt:lpstr>Pitanje recenzenta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Ljubo Knezevic</cp:lastModifiedBy>
  <cp:revision>24</cp:revision>
  <dcterms:created xsi:type="dcterms:W3CDTF">2018-08-21T10:05:07Z</dcterms:created>
  <dcterms:modified xsi:type="dcterms:W3CDTF">2019-05-16T05:24:16Z</dcterms:modified>
</cp:coreProperties>
</file>