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67" r:id="rId3"/>
    <p:sldId id="266" r:id="rId4"/>
    <p:sldId id="258" r:id="rId5"/>
    <p:sldId id="263" r:id="rId6"/>
    <p:sldId id="264" r:id="rId7"/>
    <p:sldId id="259" r:id="rId8"/>
    <p:sldId id="268" r:id="rId9"/>
    <p:sldId id="276" r:id="rId10"/>
    <p:sldId id="262" r:id="rId11"/>
    <p:sldId id="265"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6" autoAdjust="0"/>
    <p:restoredTop sz="94660" autoAdjust="0"/>
  </p:normalViewPr>
  <p:slideViewPr>
    <p:cSldViewPr snapToGrid="0">
      <p:cViewPr varScale="1">
        <p:scale>
          <a:sx n="116" d="100"/>
          <a:sy n="116" d="100"/>
        </p:scale>
        <p:origin x="14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0070C0"/>
              </a:solidFill>
            </c:spPr>
          </c:dPt>
          <c:dPt>
            <c:idx val="1"/>
            <c:bubble3D val="0"/>
            <c:spPr>
              <a:solidFill>
                <a:srgbClr val="C00000"/>
              </a:solidFill>
            </c:spPr>
          </c:dPt>
          <c:dPt>
            <c:idx val="2"/>
            <c:bubble3D val="0"/>
            <c:spPr>
              <a:solidFill>
                <a:srgbClr val="92D050"/>
              </a:solidFill>
            </c:spPr>
          </c:dPt>
          <c:dPt>
            <c:idx val="3"/>
            <c:bubble3D val="0"/>
            <c:spPr>
              <a:solidFill>
                <a:srgbClr val="7030A0"/>
              </a:solidFill>
            </c:spPr>
          </c:dPt>
          <c:dPt>
            <c:idx val="4"/>
            <c:bubble3D val="0"/>
            <c:spPr>
              <a:solidFill>
                <a:srgbClr val="66CCFF"/>
              </a:solidFill>
            </c:spPr>
          </c:dPt>
          <c:dLbls>
            <c:dLbl>
              <c:idx val="0"/>
              <c:tx>
                <c:rich>
                  <a:bodyPr/>
                  <a:lstStyle/>
                  <a:p>
                    <a:r>
                      <a:rPr lang="en-US"/>
                      <a:t>47%</a:t>
                    </a:r>
                  </a:p>
                </c:rich>
              </c:tx>
              <c:dLblPos val="outEnd"/>
              <c:showLegendKey val="0"/>
              <c:showVal val="0"/>
              <c:showCatName val="0"/>
              <c:showSerName val="0"/>
              <c:showPercent val="1"/>
              <c:showBubbleSize val="0"/>
              <c:extLst>
                <c:ext xmlns:c15="http://schemas.microsoft.com/office/drawing/2012/chart" uri="{CE6537A1-D6FC-4f65-9D91-7224C49458BB}"/>
              </c:extLst>
            </c:dLbl>
            <c:dLbl>
              <c:idx val="1"/>
              <c:tx>
                <c:rich>
                  <a:bodyPr/>
                  <a:lstStyle/>
                  <a:p>
                    <a:r>
                      <a:rPr lang="en-US"/>
                      <a:t>37%</a:t>
                    </a:r>
                  </a:p>
                </c:rich>
              </c:tx>
              <c:dLblPos val="outEnd"/>
              <c:showLegendKey val="0"/>
              <c:showVal val="0"/>
              <c:showCatName val="0"/>
              <c:showSerName val="0"/>
              <c:showPercent val="1"/>
              <c:showBubbleSize val="0"/>
              <c:extLst>
                <c:ext xmlns:c15="http://schemas.microsoft.com/office/drawing/2012/chart" uri="{CE6537A1-D6FC-4f65-9D91-7224C49458BB}"/>
              </c:extLst>
            </c:dLbl>
            <c:dLbl>
              <c:idx val="2"/>
              <c:tx>
                <c:rich>
                  <a:bodyPr/>
                  <a:lstStyle/>
                  <a:p>
                    <a:r>
                      <a:rPr lang="en-US"/>
                      <a:t>34%</a:t>
                    </a:r>
                  </a:p>
                </c:rich>
              </c:tx>
              <c:dLblPos val="outEnd"/>
              <c:showLegendKey val="0"/>
              <c:showVal val="0"/>
              <c:showCatName val="0"/>
              <c:showSerName val="0"/>
              <c:showPercent val="1"/>
              <c:showBubbleSize val="0"/>
              <c:extLst>
                <c:ext xmlns:c15="http://schemas.microsoft.com/office/drawing/2012/chart" uri="{CE6537A1-D6FC-4f65-9D91-7224C49458BB}"/>
              </c:extLst>
            </c:dLbl>
            <c:dLbl>
              <c:idx val="3"/>
              <c:tx>
                <c:rich>
                  <a:bodyPr/>
                  <a:lstStyle/>
                  <a:p>
                    <a:r>
                      <a:rPr lang="en-US"/>
                      <a:t>27%</a:t>
                    </a:r>
                  </a:p>
                </c:rich>
              </c:tx>
              <c:dLblPos val="outEnd"/>
              <c:showLegendKey val="0"/>
              <c:showVal val="0"/>
              <c:showCatName val="0"/>
              <c:showSerName val="0"/>
              <c:showPercent val="1"/>
              <c:showBubbleSize val="0"/>
              <c:extLst>
                <c:ext xmlns:c15="http://schemas.microsoft.com/office/drawing/2012/chart" uri="{CE6537A1-D6FC-4f65-9D91-7224C49458BB}"/>
              </c:extLst>
            </c:dLbl>
            <c:dLbl>
              <c:idx val="4"/>
              <c:tx>
                <c:rich>
                  <a:bodyPr/>
                  <a:lstStyle/>
                  <a:p>
                    <a:r>
                      <a:rPr lang="en-US"/>
                      <a:t>24%</a:t>
                    </a:r>
                  </a:p>
                </c:rich>
              </c:tx>
              <c:dLblPos val="outEnd"/>
              <c:showLegendKey val="0"/>
              <c:showVal val="0"/>
              <c:showCatName val="0"/>
              <c:showSerName val="0"/>
              <c:showPercent val="1"/>
              <c:showBubbleSize val="0"/>
              <c:extLst>
                <c:ext xmlns:c15="http://schemas.microsoft.com/office/drawing/2012/chart" uri="{CE6537A1-D6FC-4f65-9D91-7224C49458BB}"/>
              </c:extLst>
            </c:dLbl>
            <c:numFmt formatCode="0.00%" sourceLinked="0"/>
            <c:spPr>
              <a:noFill/>
              <a:ln>
                <a:noFill/>
              </a:ln>
              <a:effectLst/>
            </c:spPr>
            <c:txPr>
              <a:bodyPr wrap="square" lIns="38100" tIns="19050" rIns="38100" bIns="19050" anchor="ctr">
                <a:spAutoFit/>
              </a:bodyPr>
              <a:lstStyle/>
              <a:p>
                <a:pPr>
                  <a:defRPr baseline="0">
                    <a:solidFill>
                      <a:schemeClr val="bg1"/>
                    </a:solidFill>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Lit>
              <c:ptCount val="5"/>
              <c:pt idx="0">
                <c:v>NIST Guide to SCADA and Control Systems Security</c:v>
              </c:pt>
              <c:pt idx="1">
                <c:v>20 Critical Security Controls</c:v>
              </c:pt>
              <c:pt idx="2">
                <c:v>NERC CIP</c:v>
              </c:pt>
              <c:pt idx="3">
                <c:v>ISO 27000 series including 27001 and others</c:v>
              </c:pt>
              <c:pt idx="4">
                <c:v>ISA99 (Industrial Automation and Control Systems Security</c:v>
              </c:pt>
            </c:strLit>
          </c:cat>
          <c:val>
            <c:numLit>
              <c:formatCode>General</c:formatCode>
              <c:ptCount val="5"/>
              <c:pt idx="0">
                <c:v>47</c:v>
              </c:pt>
              <c:pt idx="1">
                <c:v>37</c:v>
              </c:pt>
              <c:pt idx="2">
                <c:v>34</c:v>
              </c:pt>
              <c:pt idx="3">
                <c:v>27</c:v>
              </c:pt>
              <c:pt idx="4">
                <c:v>24</c:v>
              </c:pt>
            </c:numLit>
          </c:val>
        </c:ser>
        <c:dLbls>
          <c:showLegendKey val="0"/>
          <c:showVal val="0"/>
          <c:showCatName val="0"/>
          <c:showSerName val="0"/>
          <c:showPercent val="0"/>
          <c:showBubbleSize val="0"/>
          <c:showLeaderLines val="1"/>
        </c:dLbls>
        <c:firstSliceAng val="0"/>
      </c:pieChart>
    </c:plotArea>
    <c:legend>
      <c:legendPos val="r"/>
      <c:overlay val="0"/>
      <c:txPr>
        <a:bodyPr/>
        <a:lstStyle/>
        <a:p>
          <a:pPr>
            <a:defRPr baseline="0">
              <a:solidFill>
                <a:schemeClr val="bg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AF0158E-0BEA-4BFF-AA61-7914394B3C63}"/>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NZ"/>
          </a:p>
        </p:txBody>
      </p:sp>
      <p:sp>
        <p:nvSpPr>
          <p:cNvPr id="3" name="Date Placeholder 2">
            <a:extLst>
              <a:ext uri="{FF2B5EF4-FFF2-40B4-BE49-F238E27FC236}">
                <a16:creationId xmlns="" xmlns:a16="http://schemas.microsoft.com/office/drawing/2014/main" id="{14F11DA1-6698-4392-B84F-664E2A344A66}"/>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1192300-EA15-4B15-A783-6E65AD991BC8}" type="datetimeFigureOut">
              <a:rPr lang="en-NZ" smtClean="0"/>
              <a:pPr/>
              <a:t>8/05/2019</a:t>
            </a:fld>
            <a:endParaRPr lang="en-NZ"/>
          </a:p>
        </p:txBody>
      </p:sp>
      <p:sp>
        <p:nvSpPr>
          <p:cNvPr id="4" name="Footer Placeholder 3">
            <a:extLst>
              <a:ext uri="{FF2B5EF4-FFF2-40B4-BE49-F238E27FC236}">
                <a16:creationId xmlns="" xmlns:a16="http://schemas.microsoft.com/office/drawing/2014/main" id="{AB15D29F-AD7A-40A3-90D1-5C7D45458A0A}"/>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NZ"/>
          </a:p>
        </p:txBody>
      </p:sp>
      <p:sp>
        <p:nvSpPr>
          <p:cNvPr id="5" name="Slide Number Placeholder 4">
            <a:extLst>
              <a:ext uri="{FF2B5EF4-FFF2-40B4-BE49-F238E27FC236}">
                <a16:creationId xmlns="" xmlns:a16="http://schemas.microsoft.com/office/drawing/2014/main" id="{A27F1443-A053-47AC-962C-46D85BEC89FF}"/>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8E16929-A883-446E-B000-A06150AF9A4B}" type="slidenum">
              <a:rPr lang="en-NZ" smtClean="0"/>
              <a:pPr/>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NZ"/>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36614211-E28D-4196-8F23-467118673D5D}" type="datetimeFigureOut">
              <a:rPr lang="en-NZ" smtClean="0"/>
              <a:pPr/>
              <a:t>8/05/2019</a:t>
            </a:fld>
            <a:endParaRPr lang="en-NZ"/>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NZ"/>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NZ"/>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9214C6E0-D6AA-4C96-836C-B12EBD6499B1}" type="slidenum">
              <a:rPr lang="en-NZ" smtClean="0"/>
              <a:pPr/>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 xmlns:a16="http://schemas.microsoft.com/office/drawing/2014/main"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 xmlns:a16="http://schemas.microsoft.com/office/drawing/2014/main"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 xmlns:a16="http://schemas.microsoft.com/office/drawing/2014/main"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 xmlns:a16="http://schemas.microsoft.com/office/drawing/2014/main"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 xmlns:a16="http://schemas.microsoft.com/office/drawing/2014/main"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 xmlns:a16="http://schemas.microsoft.com/office/drawing/2014/main"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 xmlns:a16="http://schemas.microsoft.com/office/drawing/2014/main"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 xmlns:a16="http://schemas.microsoft.com/office/drawing/2014/main"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 xmlns:a16="http://schemas.microsoft.com/office/drawing/2014/main"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 xmlns:a16="http://schemas.microsoft.com/office/drawing/2014/main"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 xmlns:a16="http://schemas.microsoft.com/office/drawing/2014/main"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 xmlns:a16="http://schemas.microsoft.com/office/drawing/2014/main"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pPr/>
              <a:t>8/05/2019</a:t>
            </a:fld>
            <a:endParaRPr lang="en-NZ"/>
          </a:p>
        </p:txBody>
      </p:sp>
      <p:sp>
        <p:nvSpPr>
          <p:cNvPr id="5" name="Footer Placeholder 4">
            <a:extLst>
              <a:ext uri="{FF2B5EF4-FFF2-40B4-BE49-F238E27FC236}">
                <a16:creationId xmlns="" xmlns:a16="http://schemas.microsoft.com/office/drawing/2014/main"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 xmlns:a16="http://schemas.microsoft.com/office/drawing/2014/main"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pPr/>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A6C27A-72D8-457B-A723-F18600481DD2}"/>
              </a:ext>
            </a:extLst>
          </p:cNvPr>
          <p:cNvSpPr>
            <a:spLocks noGrp="1"/>
          </p:cNvSpPr>
          <p:nvPr>
            <p:ph type="ctrTitle"/>
          </p:nvPr>
        </p:nvSpPr>
        <p:spPr>
          <a:xfrm>
            <a:off x="1150684" y="2626712"/>
            <a:ext cx="6858000" cy="852221"/>
          </a:xfrm>
        </p:spPr>
        <p:txBody>
          <a:bodyPr>
            <a:normAutofit fontScale="90000"/>
          </a:bodyPr>
          <a:lstStyle/>
          <a:p>
            <a:r>
              <a:rPr lang="sr-Latn-ME" dirty="0" smtClean="0"/>
              <a:t/>
            </a:r>
            <a:br>
              <a:rPr lang="sr-Latn-ME" dirty="0" smtClean="0"/>
            </a:br>
            <a:r>
              <a:rPr lang="sr-Latn-ME" dirty="0" smtClean="0"/>
              <a:t/>
            </a:r>
            <a:br>
              <a:rPr lang="sr-Latn-ME" dirty="0" smtClean="0"/>
            </a:br>
            <a:r>
              <a:rPr lang="sr-Latn-ME" dirty="0" smtClean="0"/>
              <a:t>UNAPREĐENJE MODELA SAJBER BEZBJEDNOSTI ICS SISTEMA</a:t>
            </a:r>
            <a:endParaRPr lang="en-NZ" dirty="0"/>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7752"/>
            <a:ext cx="7886700" cy="824156"/>
          </a:xfrm>
        </p:spPr>
        <p:txBody>
          <a:bodyPr/>
          <a:lstStyle/>
          <a:p>
            <a:r>
              <a:rPr lang="sr-Latn-ME" dirty="0" smtClean="0">
                <a:solidFill>
                  <a:schemeClr val="bg1"/>
                </a:solidFill>
              </a:rPr>
              <a:t>Bezbjednosni standardi</a:t>
            </a:r>
            <a:endParaRPr lang="en-US" dirty="0">
              <a:solidFill>
                <a:schemeClr val="bg1"/>
              </a:solidFill>
            </a:endParaRPr>
          </a:p>
        </p:txBody>
      </p:sp>
      <p:graphicFrame>
        <p:nvGraphicFramePr>
          <p:cNvPr id="4" name="Chart 3"/>
          <p:cNvGraphicFramePr/>
          <p:nvPr>
            <p:extLst>
              <p:ext uri="{D42A27DB-BD31-4B8C-83A1-F6EECF244321}">
                <p14:modId xmlns:p14="http://schemas.microsoft.com/office/powerpoint/2010/main" val="3032404964"/>
              </p:ext>
            </p:extLst>
          </p:nvPr>
        </p:nvGraphicFramePr>
        <p:xfrm>
          <a:off x="571500" y="1161907"/>
          <a:ext cx="8001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553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34763" y="2371200"/>
            <a:ext cx="6858000" cy="852221"/>
          </a:xfrm>
        </p:spPr>
        <p:txBody>
          <a:bodyPr/>
          <a:lstStyle/>
          <a:p>
            <a:r>
              <a:rPr lang="sr-Latn-ME" dirty="0" smtClean="0"/>
              <a:t>HVALA NA PAŽNJI!</a:t>
            </a:r>
            <a:endParaRPr lang="en-US" dirty="0"/>
          </a:p>
        </p:txBody>
      </p:sp>
    </p:spTree>
    <p:extLst>
      <p:ext uri="{BB962C8B-B14F-4D97-AF65-F5344CB8AC3E}">
        <p14:creationId xmlns:p14="http://schemas.microsoft.com/office/powerpoint/2010/main" val="64185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4"/>
          <p:cNvSpPr>
            <a:spLocks noChangeArrowheads="1"/>
          </p:cNvSpPr>
          <p:nvPr/>
        </p:nvSpPr>
        <p:spPr bwMode="auto">
          <a:xfrm>
            <a:off x="704335" y="2150077"/>
            <a:ext cx="7805351" cy="2166551"/>
          </a:xfrm>
          <a:prstGeom prst="roundRect">
            <a:avLst>
              <a:gd name="adj" fmla="val 16667"/>
            </a:avLst>
          </a:prstGeom>
          <a:solidFill>
            <a:srgbClr val="FFC000">
              <a:alpha val="71000"/>
            </a:srgbClr>
          </a:solidFill>
          <a:ln w="9525" algn="ctr">
            <a:solidFill>
              <a:srgbClr val="0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0" fontAlgn="base" hangingPunct="0">
              <a:spcBef>
                <a:spcPct val="0"/>
              </a:spcBef>
              <a:spcAft>
                <a:spcPct val="0"/>
              </a:spcAft>
            </a:pPr>
            <a:r>
              <a:rPr lang="hr-HR" sz="2400" dirty="0">
                <a:solidFill>
                  <a:schemeClr val="bg1"/>
                </a:solidFill>
                <a:latin typeface="+mj-lt"/>
                <a:ea typeface="Times New Roman" panose="02020603050405020304" pitchFamily="18" charset="0"/>
              </a:rPr>
              <a:t>U ovom radu, "bezbjednost" se odnosi na elektronsku kontrolu pristupa sistemima upravljanja i zaštitu ovih sistema od neovlašćenog pristupa, bilo namjernog ili nenamjernog, kao i od ciljanih i nepredviđenih napada putem malvera. </a:t>
            </a:r>
            <a:endParaRPr kumimoji="0" lang="en-US" altLang="en-US" sz="1800" i="0" u="none" strike="noStrike" kern="0" cap="none" spc="0" normalizeH="0" noProof="0" dirty="0" smtClean="0">
              <a:ln>
                <a:noFill/>
              </a:ln>
              <a:solidFill>
                <a:schemeClr val="bg1"/>
              </a:solidFill>
              <a:effectLst/>
              <a:uLnTx/>
              <a:uFillTx/>
              <a:latin typeface="+mj-lt"/>
            </a:endParaRPr>
          </a:p>
        </p:txBody>
      </p:sp>
      <p:sp>
        <p:nvSpPr>
          <p:cNvPr id="5" name="Rectangle 4"/>
          <p:cNvSpPr/>
          <p:nvPr/>
        </p:nvSpPr>
        <p:spPr>
          <a:xfrm>
            <a:off x="704335" y="448101"/>
            <a:ext cx="4497860" cy="1200329"/>
          </a:xfrm>
          <a:prstGeom prst="rect">
            <a:avLst/>
          </a:prstGeom>
        </p:spPr>
        <p:txBody>
          <a:bodyPr wrap="square">
            <a:spAutoFit/>
          </a:bodyPr>
          <a:lstStyle/>
          <a:p>
            <a:pPr lvl="0" eaLnBrk="0" fontAlgn="base" hangingPunct="0">
              <a:spcBef>
                <a:spcPct val="0"/>
              </a:spcBef>
              <a:spcAft>
                <a:spcPct val="0"/>
              </a:spcAft>
            </a:pPr>
            <a:r>
              <a:rPr lang="hr-HR" altLang="en-US" sz="3600" b="1" dirty="0" smtClean="0">
                <a:solidFill>
                  <a:schemeClr val="bg1"/>
                </a:solidFill>
                <a:latin typeface="Arial" panose="020B0604020202020204" pitchFamily="34" charset="0"/>
                <a:cs typeface="Arial" panose="020B0604020202020204" pitchFamily="34" charset="0"/>
              </a:rPr>
              <a:t>ŠTA JE BEZBJEDNOST? </a:t>
            </a:r>
            <a:endParaRPr lang="hr-HR" alt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0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noChangeArrowheads="1"/>
          </p:cNvSpPr>
          <p:nvPr/>
        </p:nvSpPr>
        <p:spPr bwMode="auto">
          <a:xfrm>
            <a:off x="345989" y="856736"/>
            <a:ext cx="2306510"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sr-Latn-ME" altLang="en-US" sz="1600" i="0" u="none" strike="noStrike" kern="0" cap="none" spc="0" normalizeH="0" noProof="0" dirty="0" smtClean="0">
                <a:ln>
                  <a:noFill/>
                </a:ln>
                <a:solidFill>
                  <a:schemeClr val="bg1"/>
                </a:solidFill>
                <a:effectLst/>
                <a:uLnTx/>
                <a:uFillTx/>
              </a:rPr>
              <a:t>INDUSTRIJSKI SISTEMI ZA VOĐENJE PROCESA</a:t>
            </a:r>
            <a:endParaRPr kumimoji="0" lang="en-US" altLang="en-US" sz="1600" i="0" u="none" strike="noStrike" kern="0" cap="none" spc="0" normalizeH="0" noProof="0" dirty="0" smtClean="0">
              <a:ln>
                <a:noFill/>
              </a:ln>
              <a:solidFill>
                <a:schemeClr val="bg1"/>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sr-Latn-ME" altLang="en-US" sz="1600" i="0" u="none" strike="noStrike" kern="0" cap="none" spc="0" normalizeH="0" noProof="0" dirty="0" smtClean="0">
              <a:ln>
                <a:noFill/>
              </a:ln>
              <a:solidFill>
                <a:schemeClr val="bg1"/>
              </a:solidFill>
              <a:effectLst/>
              <a:uLnTx/>
              <a:uFillTx/>
            </a:endParaRPr>
          </a:p>
          <a:p>
            <a:pPr lvl="0" fontAlgn="base">
              <a:spcBef>
                <a:spcPct val="0"/>
              </a:spcBef>
              <a:spcAft>
                <a:spcPts val="600"/>
              </a:spcAft>
              <a:defRPr/>
            </a:pPr>
            <a:r>
              <a:rPr lang="sr-Latn-CS" altLang="en-US" sz="1600" dirty="0">
                <a:solidFill>
                  <a:schemeClr val="bg1"/>
                </a:solidFill>
                <a:latin typeface="Arial" charset="0"/>
                <a:cs typeface="Arial" charset="0"/>
              </a:rPr>
              <a:t>ICS – </a:t>
            </a:r>
            <a:r>
              <a:rPr lang="sr-Latn-CS" altLang="en-US" sz="1600" dirty="0" smtClean="0">
                <a:solidFill>
                  <a:schemeClr val="bg1"/>
                </a:solidFill>
                <a:latin typeface="Arial" charset="0"/>
                <a:cs typeface="Arial" charset="0"/>
              </a:rPr>
              <a:t>podgrupe (SCADA</a:t>
            </a:r>
            <a:r>
              <a:rPr lang="sr-Latn-CS" altLang="en-US" sz="1600" dirty="0">
                <a:solidFill>
                  <a:schemeClr val="bg1"/>
                </a:solidFill>
                <a:latin typeface="Arial" charset="0"/>
                <a:cs typeface="Arial" charset="0"/>
              </a:rPr>
              <a:t>, DCS, PCS, PLC...)</a:t>
            </a: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i="0" u="none" strike="noStrike" kern="0" cap="none" spc="0" normalizeH="0" noProof="0" dirty="0" smtClean="0">
              <a:ln>
                <a:noFill/>
              </a:ln>
              <a:solidFill>
                <a:schemeClr val="bg1"/>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en-US" altLang="en-US" sz="1600" i="0" u="none" strike="noStrike" kern="0" cap="none" spc="0" normalizeH="0" noProof="0" dirty="0" err="1" smtClean="0">
                <a:ln>
                  <a:noFill/>
                </a:ln>
                <a:solidFill>
                  <a:schemeClr val="bg1"/>
                </a:solidFill>
                <a:effectLst/>
                <a:uLnTx/>
                <a:uFillTx/>
              </a:rPr>
              <a:t>Ri</a:t>
            </a:r>
            <a:r>
              <a:rPr kumimoji="0" lang="sr-Latn-ME" altLang="en-US" sz="1600" i="0" u="none" strike="noStrike" kern="0" cap="none" spc="0" normalizeH="0" noProof="0" dirty="0" smtClean="0">
                <a:ln>
                  <a:noFill/>
                </a:ln>
                <a:solidFill>
                  <a:schemeClr val="bg1"/>
                </a:solidFill>
                <a:effectLst/>
                <a:uLnTx/>
                <a:uFillTx/>
              </a:rPr>
              <a:t>zici</a:t>
            </a:r>
            <a:r>
              <a:rPr kumimoji="0" lang="en-US" altLang="en-US" sz="1600" i="0" u="none" strike="noStrike" kern="0" cap="none" spc="0" normalizeH="0" noProof="0" dirty="0" smtClean="0">
                <a:ln>
                  <a:noFill/>
                </a:ln>
                <a:solidFill>
                  <a:schemeClr val="bg1"/>
                </a:solidFill>
                <a:effectLst/>
                <a:uLnTx/>
                <a:uFillTx/>
              </a:rPr>
              <a:t>:</a:t>
            </a:r>
          </a:p>
          <a:p>
            <a:pPr marL="0" marR="0" lvl="0" indent="0" defTabSz="914400" eaLnBrk="0" fontAlgn="base" latinLnBrk="0" hangingPunct="0">
              <a:lnSpc>
                <a:spcPct val="100000"/>
              </a:lnSpc>
              <a:spcBef>
                <a:spcPct val="0"/>
              </a:spcBef>
              <a:spcAft>
                <a:spcPct val="0"/>
              </a:spcAft>
              <a:buClrTx/>
              <a:buSzTx/>
              <a:buFontTx/>
              <a:buNone/>
              <a:tabLst/>
              <a:defRPr/>
            </a:pPr>
            <a:r>
              <a:rPr lang="sr-Latn-ME" altLang="en-US" sz="1600" kern="0" dirty="0" smtClean="0">
                <a:solidFill>
                  <a:schemeClr val="bg1"/>
                </a:solidFill>
              </a:rPr>
              <a:t>Izlaganje ICS sistema savremenim IT prijetnjama</a:t>
            </a:r>
            <a:endParaRPr kumimoji="0" lang="en-US" altLang="en-US" sz="1600" i="0" u="none" strike="noStrike" kern="0" cap="none" spc="0" normalizeH="0" noProof="0" dirty="0" smtClean="0">
              <a:ln>
                <a:noFill/>
              </a:ln>
              <a:solidFill>
                <a:schemeClr val="bg1"/>
              </a:solidFill>
              <a:effectLst/>
              <a:uLnTx/>
              <a:uFillTx/>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600" b="1"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a:p>
            <a:pPr marL="0" marR="0" lvl="0" indent="0" defTabSz="914400" eaLnBrk="0" fontAlgn="base" latinLnBrk="0" hangingPunct="0">
              <a:lnSpc>
                <a:spcPct val="100000"/>
              </a:lnSpc>
              <a:spcBef>
                <a:spcPct val="0"/>
              </a:spcBef>
              <a:spcAft>
                <a:spcPct val="0"/>
              </a:spcAft>
              <a:buClrTx/>
              <a:buSzTx/>
              <a:buFontTx/>
              <a:buNone/>
              <a:tabLst/>
              <a:defRPr/>
            </a:pPr>
            <a:endParaRPr kumimoji="0" lang="en-US" altLang="en-US" sz="1800" b="0" i="0" u="none" strike="noStrike" kern="0" cap="none" spc="0" normalizeH="0" baseline="0" noProof="0" dirty="0" smtClean="0">
              <a:ln>
                <a:noFill/>
              </a:ln>
              <a:solidFill>
                <a:srgbClr val="000000"/>
              </a:solidFill>
              <a:effectLst/>
              <a:uLnTx/>
              <a:uFillTx/>
              <a:latin typeface="Arial" panose="020B0604020202020204" pitchFamily="34" charset="0"/>
              <a:cs typeface="Arial" panose="020B0604020202020204" pitchFamily="34" charset="0"/>
            </a:endParaRPr>
          </a:p>
        </p:txBody>
      </p:sp>
      <p:pic>
        <p:nvPicPr>
          <p:cNvPr id="10" name="Content Placeholder 9"/>
          <p:cNvPicPr>
            <a:picLocks noGrp="1" noChangeAspect="1"/>
          </p:cNvPicPr>
          <p:nvPr>
            <p:ph idx="1"/>
          </p:nvPr>
        </p:nvPicPr>
        <p:blipFill>
          <a:blip r:embed="rId2"/>
          <a:stretch>
            <a:fillRect/>
          </a:stretch>
        </p:blipFill>
        <p:spPr>
          <a:xfrm>
            <a:off x="2831483" y="626076"/>
            <a:ext cx="5999478" cy="5049793"/>
          </a:xfrm>
          <a:prstGeom prst="rect">
            <a:avLst/>
          </a:prstGeom>
        </p:spPr>
      </p:pic>
      <p:sp>
        <p:nvSpPr>
          <p:cNvPr id="11" name="Rectangle 10"/>
          <p:cNvSpPr/>
          <p:nvPr/>
        </p:nvSpPr>
        <p:spPr>
          <a:xfrm>
            <a:off x="3492843" y="5741772"/>
            <a:ext cx="5299099" cy="369332"/>
          </a:xfrm>
          <a:prstGeom prst="rect">
            <a:avLst/>
          </a:prstGeom>
        </p:spPr>
        <p:txBody>
          <a:bodyPr wrap="square">
            <a:spAutoFit/>
          </a:bodyPr>
          <a:lstStyle/>
          <a:p>
            <a:r>
              <a:rPr lang="hr-HR" dirty="0" smtClean="0">
                <a:solidFill>
                  <a:schemeClr val="bg1"/>
                </a:solidFill>
                <a:latin typeface="Arial" panose="020B0604020202020204" pitchFamily="34" charset="0"/>
                <a:ea typeface="Times New Roman" panose="02020603050405020304" pitchFamily="18" charset="0"/>
              </a:rPr>
              <a:t>  Mrežni </a:t>
            </a:r>
            <a:r>
              <a:rPr lang="hr-HR" dirty="0">
                <a:solidFill>
                  <a:schemeClr val="bg1"/>
                </a:solidFill>
                <a:latin typeface="Arial" panose="020B0604020202020204" pitchFamily="34" charset="0"/>
                <a:ea typeface="Times New Roman" panose="02020603050405020304" pitchFamily="18" charset="0"/>
              </a:rPr>
              <a:t>dijagram ICS </a:t>
            </a:r>
            <a:r>
              <a:rPr lang="hr-HR" dirty="0" smtClean="0">
                <a:solidFill>
                  <a:schemeClr val="bg1"/>
                </a:solidFill>
                <a:latin typeface="Arial" panose="020B0604020202020204" pitchFamily="34" charset="0"/>
                <a:ea typeface="Times New Roman" panose="02020603050405020304" pitchFamily="18" charset="0"/>
              </a:rPr>
              <a:t>sistema hidroelektrane</a:t>
            </a:r>
            <a:endParaRPr lang="en-US" dirty="0">
              <a:solidFill>
                <a:schemeClr val="bg1"/>
              </a:solidFill>
            </a:endParaRPr>
          </a:p>
        </p:txBody>
      </p:sp>
    </p:spTree>
    <p:extLst>
      <p:ext uri="{BB962C8B-B14F-4D97-AF65-F5344CB8AC3E}">
        <p14:creationId xmlns:p14="http://schemas.microsoft.com/office/powerpoint/2010/main" val="2679685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sr-Latn-ME" dirty="0" smtClean="0">
                <a:solidFill>
                  <a:schemeClr val="bg1"/>
                </a:solidFill>
              </a:rPr>
              <a:t>NAPADI NA ICS SISTEME PO REDOSLEDU SOFISTICIRANOSTI</a:t>
            </a:r>
            <a:endParaRPr lang="en-US" dirty="0">
              <a:solidFill>
                <a:schemeClr val="bg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61685818"/>
              </p:ext>
            </p:extLst>
          </p:nvPr>
        </p:nvGraphicFramePr>
        <p:xfrm>
          <a:off x="628650" y="1523999"/>
          <a:ext cx="7886700" cy="4490720"/>
        </p:xfrm>
        <a:graphic>
          <a:graphicData uri="http://schemas.openxmlformats.org/drawingml/2006/table">
            <a:tbl>
              <a:tblPr firstRow="1" bandRow="1">
                <a:tableStyleId>{5C22544A-7EE6-4342-B048-85BDC9FD1C3A}</a:tableStyleId>
              </a:tblPr>
              <a:tblGrid>
                <a:gridCol w="2628900"/>
                <a:gridCol w="2628900"/>
                <a:gridCol w="2628900"/>
              </a:tblGrid>
              <a:tr h="873760">
                <a:tc>
                  <a:txBody>
                    <a:bodyPr/>
                    <a:lstStyle/>
                    <a:p>
                      <a:r>
                        <a:rPr lang="en-US" b="1" dirty="0" smtClean="0"/>
                        <a:t>1. ICS Ins</a:t>
                      </a:r>
                      <a:r>
                        <a:rPr lang="sr-Latn-ME" b="1" dirty="0" smtClean="0"/>
                        <a:t>ajder</a:t>
                      </a:r>
                      <a:endParaRPr lang="en-US" b="1" dirty="0"/>
                    </a:p>
                  </a:txBody>
                  <a:tcPr/>
                </a:tc>
                <a:tc>
                  <a:txBody>
                    <a:bodyPr/>
                    <a:lstStyle/>
                    <a:p>
                      <a:r>
                        <a:rPr lang="en-US" b="1" dirty="0" smtClean="0"/>
                        <a:t>2. IT Ins</a:t>
                      </a:r>
                      <a:r>
                        <a:rPr lang="sr-Latn-ME" b="1" dirty="0" smtClean="0"/>
                        <a:t>ajder</a:t>
                      </a:r>
                      <a:endParaRPr lang="en-US" b="1" dirty="0"/>
                    </a:p>
                  </a:txBody>
                  <a:tcPr/>
                </a:tc>
                <a:tc>
                  <a:txBody>
                    <a:bodyPr/>
                    <a:lstStyle/>
                    <a:p>
                      <a:r>
                        <a:rPr lang="en-US" b="1" dirty="0" smtClean="0"/>
                        <a:t>3. </a:t>
                      </a:r>
                      <a:r>
                        <a:rPr lang="en-US" b="1" baseline="0" dirty="0" smtClean="0"/>
                        <a:t> </a:t>
                      </a:r>
                      <a:r>
                        <a:rPr lang="en-US" b="1" baseline="0" dirty="0" err="1" smtClean="0"/>
                        <a:t>Ransomware</a:t>
                      </a:r>
                      <a:endParaRPr lang="en-US" b="1" dirty="0"/>
                    </a:p>
                  </a:txBody>
                  <a:tcPr/>
                </a:tc>
              </a:tr>
              <a:tr h="873760">
                <a:tc>
                  <a:txBody>
                    <a:bodyPr/>
                    <a:lstStyle/>
                    <a:p>
                      <a:r>
                        <a:rPr lang="en-US" b="1" dirty="0" smtClean="0"/>
                        <a:t>4. </a:t>
                      </a:r>
                      <a:r>
                        <a:rPr lang="sr-Latn-ME" b="1" dirty="0" smtClean="0"/>
                        <a:t>Ciljani</a:t>
                      </a:r>
                      <a:r>
                        <a:rPr lang="sr-Latn-ME" b="1" baseline="0" dirty="0" smtClean="0"/>
                        <a:t> </a:t>
                      </a:r>
                      <a:r>
                        <a:rPr lang="en-US" b="1" dirty="0" smtClean="0"/>
                        <a:t>Ransomware</a:t>
                      </a:r>
                      <a:endParaRPr lang="en-US" b="1" dirty="0"/>
                    </a:p>
                  </a:txBody>
                  <a:tcPr/>
                </a:tc>
                <a:tc>
                  <a:txBody>
                    <a:bodyPr/>
                    <a:lstStyle/>
                    <a:p>
                      <a:r>
                        <a:rPr lang="en-US" b="1" dirty="0" smtClean="0"/>
                        <a:t>5. Zero-Day </a:t>
                      </a:r>
                      <a:r>
                        <a:rPr lang="en-US" b="1" dirty="0" err="1" smtClean="0"/>
                        <a:t>Ransomware</a:t>
                      </a:r>
                      <a:endParaRPr lang="en-US" b="1" dirty="0"/>
                    </a:p>
                  </a:txBody>
                  <a:tcPr/>
                </a:tc>
                <a:tc>
                  <a:txBody>
                    <a:bodyPr/>
                    <a:lstStyle/>
                    <a:p>
                      <a:r>
                        <a:rPr lang="en-US" b="1" dirty="0" smtClean="0"/>
                        <a:t>6. </a:t>
                      </a:r>
                      <a:r>
                        <a:rPr lang="en-US" b="1" dirty="0" err="1" smtClean="0"/>
                        <a:t>Ukra</a:t>
                      </a:r>
                      <a:r>
                        <a:rPr lang="sr-Latn-ME" b="1" dirty="0" smtClean="0"/>
                        <a:t>jinski</a:t>
                      </a:r>
                      <a:r>
                        <a:rPr lang="en-US" b="1" dirty="0" smtClean="0"/>
                        <a:t> </a:t>
                      </a:r>
                      <a:r>
                        <a:rPr lang="sr-Latn-ME" b="1" dirty="0" smtClean="0"/>
                        <a:t>napad</a:t>
                      </a:r>
                      <a:endParaRPr lang="en-US" b="1" dirty="0"/>
                    </a:p>
                  </a:txBody>
                  <a:tcPr/>
                </a:tc>
              </a:tr>
              <a:tr h="873760">
                <a:tc>
                  <a:txBody>
                    <a:bodyPr/>
                    <a:lstStyle/>
                    <a:p>
                      <a:r>
                        <a:rPr lang="en-US" b="1" dirty="0" smtClean="0"/>
                        <a:t>7. So</a:t>
                      </a:r>
                      <a:r>
                        <a:rPr lang="sr-Latn-ME" b="1" dirty="0" smtClean="0"/>
                        <a:t>fisticirani</a:t>
                      </a:r>
                      <a:r>
                        <a:rPr lang="sr-Latn-ME" b="1" baseline="0" dirty="0" smtClean="0"/>
                        <a:t> </a:t>
                      </a:r>
                      <a:r>
                        <a:rPr lang="en-US" b="1" baseline="0" dirty="0" smtClean="0"/>
                        <a:t> </a:t>
                      </a:r>
                      <a:r>
                        <a:rPr lang="sr-Latn-ME" b="1" baseline="0" dirty="0" smtClean="0"/>
                        <a:t>u</a:t>
                      </a:r>
                      <a:r>
                        <a:rPr lang="en-US" b="1" baseline="0" dirty="0" err="1" smtClean="0"/>
                        <a:t>kra</a:t>
                      </a:r>
                      <a:r>
                        <a:rPr lang="sr-Latn-ME" b="1" baseline="0" dirty="0" smtClean="0"/>
                        <a:t>j</a:t>
                      </a:r>
                      <a:r>
                        <a:rPr lang="en-US" b="1" baseline="0" dirty="0" smtClean="0"/>
                        <a:t>in</a:t>
                      </a:r>
                      <a:r>
                        <a:rPr lang="sr-Latn-ME" b="1" baseline="0" dirty="0" smtClean="0"/>
                        <a:t>ski</a:t>
                      </a:r>
                      <a:r>
                        <a:rPr lang="en-US" b="1" baseline="0" dirty="0" smtClean="0"/>
                        <a:t> </a:t>
                      </a:r>
                      <a:r>
                        <a:rPr lang="sr-Latn-ME" b="1" baseline="0" dirty="0" smtClean="0"/>
                        <a:t>napad</a:t>
                      </a:r>
                      <a:endParaRPr lang="en-US" b="1" dirty="0"/>
                    </a:p>
                  </a:txBody>
                  <a:tcPr/>
                </a:tc>
                <a:tc>
                  <a:txBody>
                    <a:bodyPr/>
                    <a:lstStyle/>
                    <a:p>
                      <a:r>
                        <a:rPr lang="en-US" b="1" dirty="0" smtClean="0"/>
                        <a:t>8. </a:t>
                      </a:r>
                      <a:r>
                        <a:rPr lang="sr-Latn-ME" b="1" dirty="0" smtClean="0"/>
                        <a:t>Probijena</a:t>
                      </a:r>
                      <a:r>
                        <a:rPr lang="sr-Latn-ME" b="1" baseline="0" dirty="0" smtClean="0"/>
                        <a:t> dvostruka autentifikacija</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9. </a:t>
                      </a:r>
                      <a:r>
                        <a:rPr lang="hr-HR" sz="1800" b="1" kern="1200" dirty="0" smtClean="0">
                          <a:solidFill>
                            <a:schemeClr val="dk1"/>
                          </a:solidFill>
                          <a:effectLst/>
                          <a:latin typeface="+mn-lt"/>
                          <a:ea typeface="+mn-ea"/>
                          <a:cs typeface="+mn-cs"/>
                        </a:rPr>
                        <a:t>Zlonamjerni eksterni saradnici</a:t>
                      </a:r>
                      <a:endParaRPr lang="en-US" sz="1800" kern="1200" dirty="0" smtClean="0">
                        <a:solidFill>
                          <a:schemeClr val="dk1"/>
                        </a:solidFill>
                        <a:effectLst/>
                        <a:latin typeface="+mn-lt"/>
                        <a:ea typeface="+mn-ea"/>
                        <a:cs typeface="+mn-cs"/>
                      </a:endParaRPr>
                    </a:p>
                    <a:p>
                      <a:endParaRPr lang="en-US" b="1" dirty="0"/>
                    </a:p>
                  </a:txBody>
                  <a:tcPr/>
                </a:tc>
              </a:tr>
              <a:tr h="873760">
                <a:tc>
                  <a:txBody>
                    <a:bodyPr/>
                    <a:lstStyle/>
                    <a:p>
                      <a:r>
                        <a:rPr lang="en-US" b="1" dirty="0" smtClean="0"/>
                        <a:t>10.</a:t>
                      </a:r>
                      <a:r>
                        <a:rPr lang="sr-Latn-ME" b="1" baseline="0" dirty="0" smtClean="0"/>
                        <a:t> </a:t>
                      </a:r>
                      <a:r>
                        <a:rPr lang="en-US" b="1" dirty="0" err="1" smtClean="0"/>
                        <a:t>Ugrožena</a:t>
                      </a:r>
                      <a:r>
                        <a:rPr lang="en-US" b="1" dirty="0" smtClean="0"/>
                        <a:t> web </a:t>
                      </a:r>
                      <a:r>
                        <a:rPr lang="en-US" b="1" dirty="0" err="1" smtClean="0"/>
                        <a:t>stranica</a:t>
                      </a:r>
                      <a:r>
                        <a:rPr lang="en-US" b="1" dirty="0" smtClean="0"/>
                        <a:t> </a:t>
                      </a:r>
                      <a:r>
                        <a:rPr lang="en-US" b="1" dirty="0" err="1" smtClean="0"/>
                        <a:t>dobavljača</a:t>
                      </a:r>
                      <a:r>
                        <a:rPr lang="en-US" b="1" dirty="0" smtClean="0"/>
                        <a:t> </a:t>
                      </a:r>
                      <a:r>
                        <a:rPr lang="en-US" b="1" dirty="0" err="1" smtClean="0"/>
                        <a:t>opreme</a:t>
                      </a:r>
                      <a:endParaRPr lang="en-US" b="1" dirty="0"/>
                    </a:p>
                  </a:txBody>
                  <a:tcPr/>
                </a:tc>
                <a:tc>
                  <a:txBody>
                    <a:bodyPr/>
                    <a:lstStyle/>
                    <a:p>
                      <a:r>
                        <a:rPr lang="en-US" b="1" dirty="0" smtClean="0"/>
                        <a:t>11. </a:t>
                      </a:r>
                      <a:r>
                        <a:rPr lang="en-US" b="1" dirty="0" err="1" smtClean="0"/>
                        <a:t>Kompromitovano</a:t>
                      </a:r>
                      <a:r>
                        <a:rPr lang="en-US" b="1" dirty="0" smtClean="0"/>
                        <a:t> </a:t>
                      </a:r>
                      <a:r>
                        <a:rPr lang="en-US" b="1" dirty="0" err="1" smtClean="0"/>
                        <a:t>industrijsko</a:t>
                      </a:r>
                      <a:r>
                        <a:rPr lang="en-US" b="1" dirty="0" smtClean="0"/>
                        <a:t> </a:t>
                      </a:r>
                      <a:r>
                        <a:rPr lang="en-US" b="1" dirty="0" err="1" smtClean="0"/>
                        <a:t>postrojenje</a:t>
                      </a:r>
                      <a:endParaRPr lang="en-US" b="1" dirty="0"/>
                    </a:p>
                  </a:txBody>
                  <a:tcPr/>
                </a:tc>
                <a:tc>
                  <a:txBody>
                    <a:bodyPr/>
                    <a:lstStyle/>
                    <a:p>
                      <a:r>
                        <a:rPr lang="en-US" b="1" dirty="0" smtClean="0"/>
                        <a:t>12. </a:t>
                      </a:r>
                      <a:r>
                        <a:rPr lang="en-US" b="1" dirty="0" smtClean="0"/>
                        <a:t>Back</a:t>
                      </a:r>
                      <a:r>
                        <a:rPr lang="sr-Latn-ME" b="1" smtClean="0"/>
                        <a:t>d</a:t>
                      </a:r>
                      <a:r>
                        <a:rPr lang="en-US" b="1" smtClean="0"/>
                        <a:t>oor</a:t>
                      </a:r>
                      <a:endParaRPr lang="en-US" b="1" dirty="0"/>
                    </a:p>
                  </a:txBody>
                  <a:tcPr/>
                </a:tc>
              </a:tr>
              <a:tr h="873760">
                <a:tc>
                  <a:txBody>
                    <a:bodyPr/>
                    <a:lstStyle/>
                    <a:p>
                      <a:r>
                        <a:rPr lang="en-US" b="1" dirty="0" smtClean="0"/>
                        <a:t>13. </a:t>
                      </a:r>
                      <a:r>
                        <a:rPr lang="en-US" b="1" dirty="0" err="1" smtClean="0"/>
                        <a:t>Stuxnet</a:t>
                      </a:r>
                      <a:endParaRPr lang="en-US" b="1" dirty="0"/>
                    </a:p>
                  </a:txBody>
                  <a:tcPr/>
                </a:tc>
                <a:tc>
                  <a:txBody>
                    <a:bodyPr/>
                    <a:lstStyle/>
                    <a:p>
                      <a:r>
                        <a:rPr lang="en-US" b="1" dirty="0" smtClean="0"/>
                        <a:t>14.</a:t>
                      </a:r>
                      <a:r>
                        <a:rPr lang="sr-Latn-ME" b="1" baseline="0" dirty="0" smtClean="0"/>
                        <a:t> </a:t>
                      </a:r>
                      <a:r>
                        <a:rPr lang="en-US" b="1" dirty="0" err="1" smtClean="0"/>
                        <a:t>Lanac</a:t>
                      </a:r>
                      <a:r>
                        <a:rPr lang="en-US" b="1" dirty="0" smtClean="0"/>
                        <a:t> </a:t>
                      </a:r>
                      <a:r>
                        <a:rPr lang="en-US" b="1" dirty="0" err="1" smtClean="0"/>
                        <a:t>isporuke</a:t>
                      </a:r>
                      <a:r>
                        <a:rPr lang="en-US" b="1" dirty="0" smtClean="0"/>
                        <a:t> </a:t>
                      </a:r>
                      <a:r>
                        <a:rPr lang="en-US" b="1" dirty="0" err="1" smtClean="0"/>
                        <a:t>hardver</a:t>
                      </a:r>
                      <a:r>
                        <a:rPr lang="en-US" b="1" dirty="0" smtClean="0"/>
                        <a:t>-a</a:t>
                      </a:r>
                      <a:endParaRPr lang="en-US" b="1" dirty="0"/>
                    </a:p>
                  </a:txBody>
                  <a:tcPr/>
                </a:tc>
                <a:tc>
                  <a:txBody>
                    <a:bodyPr/>
                    <a:lstStyle/>
                    <a:p>
                      <a:r>
                        <a:rPr lang="en-US" b="1" dirty="0" smtClean="0"/>
                        <a:t>15. </a:t>
                      </a:r>
                      <a:r>
                        <a:rPr lang="en-US" b="1" dirty="0" err="1" smtClean="0"/>
                        <a:t>Sofisticirani</a:t>
                      </a:r>
                      <a:r>
                        <a:rPr lang="en-US" b="1" dirty="0" smtClean="0"/>
                        <a:t> ICS Insider </a:t>
                      </a:r>
                      <a:r>
                        <a:rPr lang="en-US" b="1" dirty="0" err="1" smtClean="0"/>
                        <a:t>sa</a:t>
                      </a:r>
                      <a:r>
                        <a:rPr lang="en-US" b="1" dirty="0" smtClean="0"/>
                        <a:t> </a:t>
                      </a:r>
                      <a:r>
                        <a:rPr lang="en-US" b="1" dirty="0" err="1" smtClean="0"/>
                        <a:t>kredencijalima</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362464"/>
            <a:ext cx="7886700" cy="691979"/>
          </a:xfrm>
        </p:spPr>
        <p:txBody>
          <a:bodyPr/>
          <a:lstStyle/>
          <a:p>
            <a:r>
              <a:rPr lang="sr-Latn-ME" dirty="0" smtClean="0">
                <a:solidFill>
                  <a:schemeClr val="bg1"/>
                </a:solidFill>
              </a:rPr>
              <a:t>Scenario napada 1: ICS Insajder</a:t>
            </a:r>
            <a:endParaRPr lang="en-US"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765"/>
            <a:ext cx="9144000" cy="4766177"/>
          </a:xfrm>
          <a:prstGeom prst="rect">
            <a:avLst/>
          </a:prstGeom>
        </p:spPr>
      </p:pic>
    </p:spTree>
    <p:extLst>
      <p:ext uri="{BB962C8B-B14F-4D97-AF65-F5344CB8AC3E}">
        <p14:creationId xmlns:p14="http://schemas.microsoft.com/office/powerpoint/2010/main" val="2366558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2466"/>
            <a:ext cx="7886700" cy="609600"/>
          </a:xfrm>
        </p:spPr>
        <p:txBody>
          <a:bodyPr>
            <a:normAutofit/>
          </a:bodyPr>
          <a:lstStyle/>
          <a:p>
            <a:r>
              <a:rPr lang="sr-Latn-ME" dirty="0" smtClean="0">
                <a:solidFill>
                  <a:schemeClr val="bg1"/>
                </a:solidFill>
              </a:rPr>
              <a:t>Scenario napada 2: Sofisticirani spoljni napad </a:t>
            </a:r>
            <a:endParaRPr lang="en-US"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146"/>
            <a:ext cx="9144000" cy="4782172"/>
          </a:xfrm>
          <a:prstGeom prst="rect">
            <a:avLst/>
          </a:prstGeom>
        </p:spPr>
      </p:pic>
    </p:spTree>
    <p:extLst>
      <p:ext uri="{BB962C8B-B14F-4D97-AF65-F5344CB8AC3E}">
        <p14:creationId xmlns:p14="http://schemas.microsoft.com/office/powerpoint/2010/main" val="3506784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3000"/>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14184" y="593124"/>
            <a:ext cx="2800864" cy="5078313"/>
          </a:xfrm>
          <a:prstGeom prst="rect">
            <a:avLst/>
          </a:prstGeom>
        </p:spPr>
        <p:txBody>
          <a:bodyPr wrap="square">
            <a:spAutoFit/>
          </a:bodyPr>
          <a:lstStyle/>
          <a:p>
            <a:pPr>
              <a:spcAft>
                <a:spcPts val="0"/>
              </a:spcAft>
            </a:pPr>
            <a:r>
              <a:rPr lang="hr-HR" dirty="0" smtClean="0">
                <a:solidFill>
                  <a:schemeClr val="bg1"/>
                </a:solidFill>
                <a:ea typeface="Times New Roman" panose="02020603050405020304" pitchFamily="18" charset="0"/>
              </a:rPr>
              <a:t>Trenutne postavke sajber bezbjednosti </a:t>
            </a:r>
            <a:r>
              <a:rPr lang="hr-HR" dirty="0">
                <a:solidFill>
                  <a:schemeClr val="bg1"/>
                </a:solidFill>
                <a:ea typeface="Times New Roman" panose="02020603050405020304" pitchFamily="18" charset="0"/>
              </a:rPr>
              <a:t>ICS </a:t>
            </a:r>
            <a:r>
              <a:rPr lang="hr-HR" dirty="0" smtClean="0">
                <a:solidFill>
                  <a:schemeClr val="bg1"/>
                </a:solidFill>
                <a:ea typeface="Times New Roman" panose="02020603050405020304" pitchFamily="18" charset="0"/>
              </a:rPr>
              <a:t>sistema </a:t>
            </a:r>
            <a:r>
              <a:rPr lang="hr-HR" dirty="0">
                <a:solidFill>
                  <a:schemeClr val="bg1"/>
                </a:solidFill>
                <a:ea typeface="Times New Roman" panose="02020603050405020304" pitchFamily="18" charset="0"/>
              </a:rPr>
              <a:t>hidroelektrane </a:t>
            </a:r>
            <a:r>
              <a:rPr lang="hr-HR" dirty="0" smtClean="0">
                <a:solidFill>
                  <a:schemeClr val="bg1"/>
                </a:solidFill>
                <a:ea typeface="Times New Roman" panose="02020603050405020304" pitchFamily="18" charset="0"/>
              </a:rPr>
              <a:t>i evaluacija napada</a:t>
            </a:r>
          </a:p>
          <a:p>
            <a:pPr indent="457200">
              <a:spcAft>
                <a:spcPts val="0"/>
              </a:spcAft>
            </a:pPr>
            <a:r>
              <a:rPr lang="hr-HR" dirty="0">
                <a:solidFill>
                  <a:schemeClr val="bg1"/>
                </a:solidFill>
                <a:ea typeface="Times New Roman" panose="02020603050405020304" pitchFamily="18" charset="0"/>
              </a:rPr>
              <a:t> </a:t>
            </a:r>
            <a:endParaRPr lang="en-US" dirty="0">
              <a:solidFill>
                <a:schemeClr val="bg1"/>
              </a:solidFill>
              <a:ea typeface="Times New Roman" panose="02020603050405020304" pitchFamily="18" charset="0"/>
            </a:endParaRPr>
          </a:p>
          <a:p>
            <a:pPr marL="285750" indent="-285750">
              <a:spcAft>
                <a:spcPts val="0"/>
              </a:spcAft>
              <a:buFont typeface="Arial" panose="020B0604020202020204" pitchFamily="34" charset="0"/>
              <a:buChar char="•"/>
            </a:pPr>
            <a:r>
              <a:rPr lang="hr-HR" dirty="0">
                <a:solidFill>
                  <a:schemeClr val="bg1"/>
                </a:solidFill>
                <a:ea typeface="Times New Roman" panose="02020603050405020304" pitchFamily="18" charset="0"/>
              </a:rPr>
              <a:t>Zaštitni </a:t>
            </a:r>
            <a:r>
              <a:rPr lang="hr-HR" dirty="0" smtClean="0">
                <a:solidFill>
                  <a:schemeClr val="bg1"/>
                </a:solidFill>
                <a:ea typeface="Times New Roman" panose="02020603050405020304" pitchFamily="18" charset="0"/>
              </a:rPr>
              <a:t>zidovi razdvajaju </a:t>
            </a:r>
            <a:r>
              <a:rPr lang="hr-HR" dirty="0">
                <a:solidFill>
                  <a:schemeClr val="bg1"/>
                </a:solidFill>
                <a:ea typeface="Times New Roman" panose="02020603050405020304" pitchFamily="18" charset="0"/>
              </a:rPr>
              <a:t>mreže na različitim </a:t>
            </a:r>
            <a:r>
              <a:rPr lang="hr-HR" dirty="0" smtClean="0">
                <a:solidFill>
                  <a:schemeClr val="bg1"/>
                </a:solidFill>
                <a:ea typeface="Times New Roman" panose="02020603050405020304" pitchFamily="18" charset="0"/>
              </a:rPr>
              <a:t>nivoima</a:t>
            </a:r>
          </a:p>
          <a:p>
            <a:pPr marL="285750" indent="-285750">
              <a:spcAft>
                <a:spcPts val="0"/>
              </a:spcAft>
              <a:buFont typeface="Arial" panose="020B0604020202020204" pitchFamily="34" charset="0"/>
              <a:buChar char="•"/>
            </a:pPr>
            <a:endParaRPr lang="hr-HR" dirty="0" smtClean="0">
              <a:solidFill>
                <a:schemeClr val="bg1"/>
              </a:solidFill>
              <a:ea typeface="Times New Roman" panose="02020603050405020304" pitchFamily="18" charset="0"/>
            </a:endParaRPr>
          </a:p>
          <a:p>
            <a:pPr marL="285750" indent="-285750">
              <a:spcAft>
                <a:spcPts val="0"/>
              </a:spcAft>
              <a:buFont typeface="Arial" panose="020B0604020202020204" pitchFamily="34" charset="0"/>
              <a:buChar char="•"/>
            </a:pPr>
            <a:r>
              <a:rPr lang="hr-HR" dirty="0" smtClean="0">
                <a:solidFill>
                  <a:schemeClr val="bg1"/>
                </a:solidFill>
                <a:ea typeface="Times New Roman" panose="02020603050405020304" pitchFamily="18" charset="0"/>
              </a:rPr>
              <a:t>Pojedinačni </a:t>
            </a:r>
            <a:r>
              <a:rPr lang="hr-HR" dirty="0">
                <a:solidFill>
                  <a:schemeClr val="bg1"/>
                </a:solidFill>
                <a:ea typeface="Times New Roman" panose="02020603050405020304" pitchFamily="18" charset="0"/>
              </a:rPr>
              <a:t>korisnički nalozi i lozinke </a:t>
            </a:r>
            <a:endParaRPr lang="hr-HR" dirty="0" smtClean="0">
              <a:solidFill>
                <a:schemeClr val="bg1"/>
              </a:solidFill>
              <a:ea typeface="Times New Roman" panose="02020603050405020304" pitchFamily="18" charset="0"/>
            </a:endParaRPr>
          </a:p>
          <a:p>
            <a:pPr marL="285750" indent="-285750">
              <a:spcAft>
                <a:spcPts val="0"/>
              </a:spcAft>
              <a:buFont typeface="Arial" panose="020B0604020202020204" pitchFamily="34" charset="0"/>
              <a:buChar char="•"/>
            </a:pPr>
            <a:endParaRPr lang="hr-HR" dirty="0" smtClean="0">
              <a:solidFill>
                <a:schemeClr val="bg1"/>
              </a:solidFill>
              <a:ea typeface="Times New Roman" panose="02020603050405020304" pitchFamily="18" charset="0"/>
            </a:endParaRPr>
          </a:p>
          <a:p>
            <a:pPr marL="285750" indent="-285750">
              <a:spcAft>
                <a:spcPts val="0"/>
              </a:spcAft>
              <a:buFont typeface="Arial" panose="020B0604020202020204" pitchFamily="34" charset="0"/>
              <a:buChar char="•"/>
            </a:pPr>
            <a:r>
              <a:rPr lang="hr-HR" dirty="0" smtClean="0">
                <a:solidFill>
                  <a:schemeClr val="bg1"/>
                </a:solidFill>
                <a:ea typeface="Times New Roman" panose="02020603050405020304" pitchFamily="18" charset="0"/>
              </a:rPr>
              <a:t>Ne </a:t>
            </a:r>
            <a:r>
              <a:rPr lang="hr-HR" dirty="0">
                <a:solidFill>
                  <a:schemeClr val="bg1"/>
                </a:solidFill>
                <a:ea typeface="Times New Roman" panose="02020603050405020304" pitchFamily="18" charset="0"/>
              </a:rPr>
              <a:t>postoji antivirusni sistem, sistem za otkrivanje </a:t>
            </a:r>
            <a:r>
              <a:rPr lang="hr-HR" dirty="0" smtClean="0">
                <a:solidFill>
                  <a:schemeClr val="bg1"/>
                </a:solidFill>
                <a:ea typeface="Times New Roman" panose="02020603050405020304" pitchFamily="18" charset="0"/>
              </a:rPr>
              <a:t>napada </a:t>
            </a:r>
            <a:r>
              <a:rPr lang="hr-HR" dirty="0">
                <a:solidFill>
                  <a:schemeClr val="bg1"/>
                </a:solidFill>
                <a:ea typeface="Times New Roman" panose="02020603050405020304" pitchFamily="18" charset="0"/>
              </a:rPr>
              <a:t>(IDS) ili automatsko ažuriranje ICS </a:t>
            </a:r>
            <a:r>
              <a:rPr lang="hr-HR" dirty="0">
                <a:ea typeface="Times New Roman" panose="02020603050405020304" pitchFamily="18" charset="0"/>
              </a:rPr>
              <a:t>softvera. </a:t>
            </a:r>
            <a:endParaRPr lang="en-US" dirty="0">
              <a:effectLst/>
              <a:ea typeface="Times New Roman" panose="02020603050405020304" pitchFamily="18"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15048" y="593124"/>
            <a:ext cx="5824152" cy="5288691"/>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3000"/>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7751" y="601363"/>
            <a:ext cx="2669059" cy="3724096"/>
          </a:xfrm>
          <a:prstGeom prst="rect">
            <a:avLst/>
          </a:prstGeom>
        </p:spPr>
        <p:txBody>
          <a:bodyPr wrap="square">
            <a:spAutoFit/>
          </a:bodyPr>
          <a:lstStyle/>
          <a:p>
            <a:pPr>
              <a:spcAft>
                <a:spcPts val="2400"/>
              </a:spcAft>
            </a:pPr>
            <a:r>
              <a:rPr lang="hr-HR" altLang="en-US" dirty="0" smtClean="0">
                <a:solidFill>
                  <a:schemeClr val="bg1"/>
                </a:solidFill>
              </a:rPr>
              <a:t>Unapređeni model </a:t>
            </a:r>
            <a:r>
              <a:rPr lang="hr-HR" altLang="en-US" dirty="0">
                <a:solidFill>
                  <a:schemeClr val="bg1"/>
                </a:solidFill>
              </a:rPr>
              <a:t>sajber bezbjednosti ICS sistema HE</a:t>
            </a:r>
            <a:r>
              <a:rPr lang="en-US" altLang="en-US" dirty="0">
                <a:solidFill>
                  <a:schemeClr val="bg1"/>
                </a:solidFill>
              </a:rPr>
              <a:t> </a:t>
            </a:r>
            <a:r>
              <a:rPr lang="sr-Latn-ME" altLang="en-US" dirty="0" smtClean="0">
                <a:solidFill>
                  <a:schemeClr val="bg1"/>
                </a:solidFill>
              </a:rPr>
              <a:t>i evaluacija napada</a:t>
            </a:r>
            <a:endParaRPr lang="hr-HR" altLang="en-US" dirty="0">
              <a:solidFill>
                <a:schemeClr val="bg1"/>
              </a:solidFill>
            </a:endParaRPr>
          </a:p>
          <a:p>
            <a:pPr marL="285750" indent="-285750">
              <a:buFont typeface="Arial" panose="020B0604020202020204" pitchFamily="34" charset="0"/>
              <a:buChar char="•"/>
            </a:pPr>
            <a:r>
              <a:rPr lang="hr-HR" altLang="en-US" dirty="0">
                <a:solidFill>
                  <a:schemeClr val="bg1"/>
                </a:solidFill>
              </a:rPr>
              <a:t>  </a:t>
            </a:r>
            <a:r>
              <a:rPr lang="sr-Latn-CS" altLang="en-US" dirty="0" smtClean="0">
                <a:solidFill>
                  <a:schemeClr val="bg1"/>
                </a:solidFill>
              </a:rPr>
              <a:t>Jednosmjerni firewall </a:t>
            </a:r>
            <a:endParaRPr lang="sr-Latn-CS" altLang="en-US" dirty="0">
              <a:solidFill>
                <a:schemeClr val="bg1"/>
              </a:solidFill>
            </a:endParaRPr>
          </a:p>
          <a:p>
            <a:pPr marL="285750" indent="-285750">
              <a:buFont typeface="Arial" panose="020B0604020202020204" pitchFamily="34" charset="0"/>
              <a:buChar char="•"/>
            </a:pPr>
            <a:r>
              <a:rPr lang="sr-Latn-CS" altLang="en-US" dirty="0">
                <a:solidFill>
                  <a:schemeClr val="bg1"/>
                </a:solidFill>
              </a:rPr>
              <a:t>  Sistem za detekciju </a:t>
            </a:r>
            <a:r>
              <a:rPr lang="sr-Latn-CS" altLang="en-US" dirty="0" smtClean="0">
                <a:solidFill>
                  <a:schemeClr val="bg1"/>
                </a:solidFill>
              </a:rPr>
              <a:t>napada </a:t>
            </a:r>
            <a:r>
              <a:rPr lang="sr-Latn-CS" altLang="en-US" dirty="0">
                <a:solidFill>
                  <a:schemeClr val="bg1"/>
                </a:solidFill>
              </a:rPr>
              <a:t>(IDS) </a:t>
            </a:r>
          </a:p>
          <a:p>
            <a:pPr marL="285750" indent="-285750">
              <a:buFont typeface="Arial" panose="020B0604020202020204" pitchFamily="34" charset="0"/>
              <a:buChar char="•"/>
            </a:pPr>
            <a:r>
              <a:rPr lang="sr-Latn-CS" altLang="en-US" dirty="0">
                <a:solidFill>
                  <a:schemeClr val="bg1"/>
                </a:solidFill>
              </a:rPr>
              <a:t>  Stroga kontrola medija </a:t>
            </a:r>
          </a:p>
          <a:p>
            <a:pPr marL="285750" indent="-285750">
              <a:buFont typeface="Arial" panose="020B0604020202020204" pitchFamily="34" charset="0"/>
              <a:buChar char="•"/>
            </a:pPr>
            <a:r>
              <a:rPr lang="sr-Latn-CS" altLang="en-US" dirty="0">
                <a:solidFill>
                  <a:schemeClr val="bg1"/>
                </a:solidFill>
              </a:rPr>
              <a:t>  Kontrola pristupa</a:t>
            </a:r>
          </a:p>
          <a:p>
            <a:pPr marL="285750" indent="-285750">
              <a:buFont typeface="Arial" panose="020B0604020202020204" pitchFamily="34" charset="0"/>
              <a:buChar char="•"/>
            </a:pPr>
            <a:r>
              <a:rPr lang="sr-Latn-CS" altLang="en-US" dirty="0">
                <a:solidFill>
                  <a:schemeClr val="bg1"/>
                </a:solidFill>
              </a:rPr>
              <a:t>  Testno </a:t>
            </a:r>
            <a:r>
              <a:rPr lang="sr-Latn-CS" altLang="en-US" dirty="0" smtClean="0">
                <a:solidFill>
                  <a:schemeClr val="bg1"/>
                </a:solidFill>
              </a:rPr>
              <a:t>okruženje</a:t>
            </a:r>
            <a:endParaRPr lang="hr-HR" altLang="en-US" dirty="0">
              <a:solidFill>
                <a:schemeClr val="bg1"/>
              </a:solidFill>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0908" y="601363"/>
            <a:ext cx="5871486" cy="5346356"/>
          </a:xfrm>
        </p:spPr>
      </p:pic>
    </p:spTree>
    <p:extLst>
      <p:ext uri="{BB962C8B-B14F-4D97-AF65-F5344CB8AC3E}">
        <p14:creationId xmlns:p14="http://schemas.microsoft.com/office/powerpoint/2010/main" val="38036279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45989" y="548499"/>
            <a:ext cx="8311978" cy="400110"/>
          </a:xfrm>
          <a:prstGeom prst="rect">
            <a:avLst/>
          </a:prstGeom>
        </p:spPr>
        <p:txBody>
          <a:bodyPr wrap="square">
            <a:spAutoFit/>
          </a:bodyPr>
          <a:lstStyle/>
          <a:p>
            <a:pPr indent="457200" algn="just"/>
            <a:endParaRPr lang="en-US" sz="1000" dirty="0">
              <a:solidFill>
                <a:prstClr val="black"/>
              </a:solidFill>
              <a:latin typeface="Times New Roman" panose="02020603050405020304" pitchFamily="18" charset="0"/>
              <a:ea typeface="Times New Roman" panose="02020603050405020304" pitchFamily="18" charset="0"/>
            </a:endParaRPr>
          </a:p>
          <a:p>
            <a:pPr indent="450215" algn="just"/>
            <a:endParaRPr lang="en-US" sz="1000" dirty="0">
              <a:solidFill>
                <a:prstClr val="black"/>
              </a:solidFill>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79198716"/>
              </p:ext>
            </p:extLst>
          </p:nvPr>
        </p:nvGraphicFramePr>
        <p:xfrm>
          <a:off x="0" y="-1"/>
          <a:ext cx="4572001" cy="6857999"/>
        </p:xfrm>
        <a:graphic>
          <a:graphicData uri="http://schemas.openxmlformats.org/drawingml/2006/table">
            <a:tbl>
              <a:tblPr firstRow="1" firstCol="1" bandRow="1">
                <a:tableStyleId>{5C22544A-7EE6-4342-B048-85BDC9FD1C3A}</a:tableStyleId>
              </a:tblPr>
              <a:tblGrid>
                <a:gridCol w="1104813"/>
                <a:gridCol w="563530"/>
                <a:gridCol w="2903658"/>
              </a:tblGrid>
              <a:tr h="367393">
                <a:tc>
                  <a:txBody>
                    <a:bodyPr/>
                    <a:lstStyle/>
                    <a:p>
                      <a:pPr>
                        <a:spcAft>
                          <a:spcPts val="0"/>
                        </a:spcAft>
                      </a:pPr>
                      <a:r>
                        <a:rPr lang="sr-Latn-RS" sz="500" dirty="0">
                          <a:effectLst/>
                        </a:rPr>
                        <a:t>#1 ICS Insajder</a:t>
                      </a:r>
                      <a:endParaRPr lang="en-US" sz="500" dirty="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Nijedna od navedenih sigurnosnih kontrola ne spriječava ICS insajdera da izda neadekvatnu komandu „isključi“ koju je insajder ovlašćen da izda.</a:t>
                      </a:r>
                      <a:endParaRPr lang="en-US" sz="500">
                        <a:effectLst/>
                        <a:latin typeface="Times New Roman" panose="02020603050405020304" pitchFamily="18" charset="0"/>
                        <a:ea typeface="Times New Roman" panose="02020603050405020304" pitchFamily="18" charset="0"/>
                      </a:endParaRPr>
                    </a:p>
                  </a:txBody>
                  <a:tcPr marL="34966" marR="34966" marT="0" marB="0"/>
                </a:tc>
              </a:tr>
              <a:tr h="367393">
                <a:tc>
                  <a:txBody>
                    <a:bodyPr/>
                    <a:lstStyle/>
                    <a:p>
                      <a:pPr>
                        <a:spcAft>
                          <a:spcPts val="0"/>
                        </a:spcAft>
                      </a:pPr>
                      <a:r>
                        <a:rPr lang="sr-Latn-RS" sz="500">
                          <a:effectLst/>
                        </a:rPr>
                        <a:t>#2 IT Insajder</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dirty="0">
                          <a:effectLst/>
                        </a:rPr>
                        <a:t>Nijedna od navedenih sigurnosnih kontrola ne spriječava IT insajdera da se daljinski poveze na ICS mrežu i izda neadekvatnu komandu „isključi“.</a:t>
                      </a:r>
                      <a:endParaRPr lang="en-US" sz="500" dirty="0">
                        <a:effectLst/>
                        <a:latin typeface="Times New Roman" panose="02020603050405020304" pitchFamily="18" charset="0"/>
                        <a:ea typeface="Times New Roman" panose="02020603050405020304" pitchFamily="18" charset="0"/>
                      </a:endParaRPr>
                    </a:p>
                  </a:txBody>
                  <a:tcPr marL="34966" marR="34966" marT="0" marB="0"/>
                </a:tc>
              </a:tr>
              <a:tr h="244929">
                <a:tc>
                  <a:txBody>
                    <a:bodyPr/>
                    <a:lstStyle/>
                    <a:p>
                      <a:pPr>
                        <a:spcAft>
                          <a:spcPts val="0"/>
                        </a:spcAft>
                      </a:pPr>
                      <a:r>
                        <a:rPr lang="sr-Latn-RS" sz="500">
                          <a:effectLst/>
                        </a:rPr>
                        <a:t>#3 Ransomware</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Inženjerska stanica može da pretražuje Internet i da preuzme ransomware. </a:t>
                      </a:r>
                      <a:endParaRPr lang="en-US" sz="500">
                        <a:effectLst/>
                        <a:latin typeface="Times New Roman" panose="02020603050405020304" pitchFamily="18" charset="0"/>
                        <a:ea typeface="Times New Roman" panose="02020603050405020304" pitchFamily="18" charset="0"/>
                      </a:endParaRPr>
                    </a:p>
                  </a:txBody>
                  <a:tcPr marL="34966" marR="34966" marT="0" marB="0"/>
                </a:tc>
              </a:tr>
              <a:tr h="734785">
                <a:tc>
                  <a:txBody>
                    <a:bodyPr/>
                    <a:lstStyle/>
                    <a:p>
                      <a:pPr>
                        <a:spcAft>
                          <a:spcPts val="0"/>
                        </a:spcAft>
                      </a:pPr>
                      <a:r>
                        <a:rPr lang="sr-Latn-RS" sz="500">
                          <a:effectLst/>
                        </a:rPr>
                        <a:t>#4 Ciljani Ransomware </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Ciljani daljinski napad umjerene sofisticiranosti na ICS mrežu može da kreira nove naloge na kompromitovanom IT domenskom kontroleru. Sistemi za otkrivanje upada u IT mreži mogu otkriti napadača, u zavisnosti od sposobnosti napadača da minimizira svoj trag i od angažovanja spoljnih i kompanijskih timova za hitna reagovanja na incidente.</a:t>
                      </a:r>
                      <a:endParaRPr lang="en-US" sz="500">
                        <a:effectLst/>
                        <a:latin typeface="Times New Roman" panose="02020603050405020304" pitchFamily="18" charset="0"/>
                        <a:ea typeface="Times New Roman" panose="02020603050405020304" pitchFamily="18" charset="0"/>
                      </a:endParaRPr>
                    </a:p>
                  </a:txBody>
                  <a:tcPr marL="34966" marR="34966" marT="0" marB="0"/>
                </a:tc>
              </a:tr>
              <a:tr h="244929">
                <a:tc>
                  <a:txBody>
                    <a:bodyPr/>
                    <a:lstStyle/>
                    <a:p>
                      <a:pPr>
                        <a:spcAft>
                          <a:spcPts val="0"/>
                        </a:spcAft>
                      </a:pPr>
                      <a:r>
                        <a:rPr lang="sr-Latn-RS" sz="500">
                          <a:effectLst/>
                        </a:rPr>
                        <a:t>#5 Zero-day Ransomware</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Sajt nema server za dijeljenje datoteka koji je postavljen kako bi se smanjila upotreba USB diskova na ICS opremi. </a:t>
                      </a:r>
                      <a:endParaRPr lang="en-US" sz="500">
                        <a:effectLst/>
                        <a:latin typeface="Times New Roman" panose="02020603050405020304" pitchFamily="18" charset="0"/>
                        <a:ea typeface="Times New Roman" panose="02020603050405020304" pitchFamily="18" charset="0"/>
                      </a:endParaRPr>
                    </a:p>
                  </a:txBody>
                  <a:tcPr marL="34966" marR="34966" marT="0" marB="0"/>
                </a:tc>
              </a:tr>
              <a:tr h="367393">
                <a:tc>
                  <a:txBody>
                    <a:bodyPr/>
                    <a:lstStyle/>
                    <a:p>
                      <a:pPr>
                        <a:spcAft>
                          <a:spcPts val="0"/>
                        </a:spcAft>
                      </a:pPr>
                      <a:r>
                        <a:rPr lang="sr-Latn-RS" sz="500">
                          <a:effectLst/>
                        </a:rPr>
                        <a:t>#6 Ukrajinski napad</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Napadač se oslanja na ukradene lozinke i poznate ranjivosti u mreži. Postavljene su najbolje IT prakse na Windows domenskom kontroleru.</a:t>
                      </a:r>
                      <a:endParaRPr lang="en-US" sz="500">
                        <a:effectLst/>
                        <a:latin typeface="Times New Roman" panose="02020603050405020304" pitchFamily="18" charset="0"/>
                        <a:ea typeface="Times New Roman" panose="02020603050405020304" pitchFamily="18" charset="0"/>
                      </a:endParaRPr>
                    </a:p>
                  </a:txBody>
                  <a:tcPr marL="34966" marR="34966" marT="0" marB="0"/>
                </a:tc>
              </a:tr>
              <a:tr h="734785">
                <a:tc>
                  <a:txBody>
                    <a:bodyPr/>
                    <a:lstStyle/>
                    <a:p>
                      <a:pPr>
                        <a:spcAft>
                          <a:spcPts val="0"/>
                        </a:spcAft>
                      </a:pPr>
                      <a:r>
                        <a:rPr lang="sr-Latn-RS" sz="500">
                          <a:effectLst/>
                        </a:rPr>
                        <a:t>#7 Sofisticirani ukrajinski napad</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Ciljani daljinski napad umjerene sofisticiranosti na ICS mrežu može da kreira nove naloge na kompromitovanom IT domenskom kontroleru. Sistemi za otkrivanje upada u IT mreži mogu otkriti napadača, u zavisnosti od napora napadača da minimizira svoj trag i od angažovanja spoljnih i kompanijskih timova za hitna reagovanja na incidente.</a:t>
                      </a:r>
                      <a:endParaRPr lang="en-US" sz="500">
                        <a:effectLst/>
                        <a:latin typeface="Times New Roman" panose="02020603050405020304" pitchFamily="18" charset="0"/>
                        <a:ea typeface="Times New Roman" panose="02020603050405020304" pitchFamily="18" charset="0"/>
                      </a:endParaRPr>
                    </a:p>
                  </a:txBody>
                  <a:tcPr marL="34966" marR="34966" marT="0" marB="0"/>
                </a:tc>
              </a:tr>
              <a:tr h="612321">
                <a:tc>
                  <a:txBody>
                    <a:bodyPr/>
                    <a:lstStyle/>
                    <a:p>
                      <a:pPr>
                        <a:spcAft>
                          <a:spcPts val="0"/>
                        </a:spcAft>
                      </a:pPr>
                      <a:r>
                        <a:rPr lang="sr-Latn-RS" sz="500">
                          <a:effectLst/>
                        </a:rPr>
                        <a:t>#8 Probijena dvostruka autentifikacija</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a:effectLst/>
                        </a:rPr>
                        <a:t>Ovaj sofisticirani napad koristi dozvole, a ne ranjivosti ICS sistema, tako da standardna sigurnosna ažuriranja i anti-virusne zaštite na laptopu tehničara ne prepoznaju napad. Dolazna veza je jednostavno tehničar koji se prijavljuje na mrežu i radi na ICS sistemu. </a:t>
                      </a:r>
                      <a:endParaRPr lang="en-US" sz="500">
                        <a:effectLst/>
                        <a:latin typeface="Times New Roman" panose="02020603050405020304" pitchFamily="18" charset="0"/>
                        <a:ea typeface="Times New Roman" panose="02020603050405020304" pitchFamily="18" charset="0"/>
                      </a:endParaRPr>
                    </a:p>
                  </a:txBody>
                  <a:tcPr marL="34966" marR="34966" marT="0" marB="0"/>
                </a:tc>
              </a:tr>
              <a:tr h="489857">
                <a:tc>
                  <a:txBody>
                    <a:bodyPr/>
                    <a:lstStyle/>
                    <a:p>
                      <a:pPr>
                        <a:spcAft>
                          <a:spcPts val="0"/>
                        </a:spcAft>
                      </a:pPr>
                      <a:r>
                        <a:rPr lang="sr-Latn-RS" sz="500">
                          <a:effectLst/>
                        </a:rPr>
                        <a:t>#9 Zlonamjerni  eksterni saradnici</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hr-HR" sz="500" dirty="0">
                          <a:effectLst/>
                        </a:rPr>
                        <a:t>Eksterni saradnici, koji se bave dozvoljenom aktivnošću  održavanja ICS sistema, koriste dozvolu za prijavljivanje na ICS servere. Oni obavljaju manje ili veće rekonfiguracije sistema. Posljedice ove vrste napada zavise od vrste eksternih usluga. </a:t>
                      </a:r>
                      <a:endParaRPr lang="en-US" sz="500" dirty="0">
                        <a:effectLst/>
                        <a:latin typeface="Times New Roman" panose="02020603050405020304" pitchFamily="18" charset="0"/>
                        <a:ea typeface="Times New Roman" panose="02020603050405020304" pitchFamily="18" charset="0"/>
                      </a:endParaRPr>
                    </a:p>
                  </a:txBody>
                  <a:tcPr marL="34966" marR="34966" marT="0" marB="0"/>
                </a:tc>
              </a:tr>
              <a:tr h="489857">
                <a:tc>
                  <a:txBody>
                    <a:bodyPr/>
                    <a:lstStyle/>
                    <a:p>
                      <a:pPr>
                        <a:spcAft>
                          <a:spcPts val="0"/>
                        </a:spcAft>
                      </a:pPr>
                      <a:r>
                        <a:rPr lang="sr-Latn-RS" sz="500">
                          <a:effectLst/>
                        </a:rPr>
                        <a:t>#10 Ugrožena web stranica dobavljača opreme</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sr-Latn-RS" sz="500">
                          <a:effectLst/>
                        </a:rPr>
                        <a:t>Tehnike antivirusnog sandbox-a</a:t>
                      </a:r>
                      <a:r>
                        <a:rPr lang="hr-HR" sz="500">
                          <a:effectLst/>
                        </a:rPr>
                        <a:t> (pokretanje sumnjivih programa u sigurnom softverskom okruženju izolovano od operativnog sistema [11]), </a:t>
                      </a:r>
                      <a:r>
                        <a:rPr lang="sr-Latn-RS" sz="500">
                          <a:effectLst/>
                        </a:rPr>
                        <a:t>često ne mogu da otkriju ovu klasu zlonamjernog softvera. </a:t>
                      </a:r>
                      <a:endParaRPr lang="en-US" sz="500">
                        <a:effectLst/>
                        <a:latin typeface="Times New Roman" panose="02020603050405020304" pitchFamily="18" charset="0"/>
                        <a:ea typeface="Times New Roman" panose="02020603050405020304" pitchFamily="18" charset="0"/>
                      </a:endParaRPr>
                    </a:p>
                  </a:txBody>
                  <a:tcPr marL="34966" marR="34966" marT="0" marB="0"/>
                </a:tc>
              </a:tr>
              <a:tr h="734785">
                <a:tc>
                  <a:txBody>
                    <a:bodyPr/>
                    <a:lstStyle/>
                    <a:p>
                      <a:pPr>
                        <a:spcAft>
                          <a:spcPts val="0"/>
                        </a:spcAft>
                      </a:pPr>
                      <a:r>
                        <a:rPr lang="sr-Latn-RS" sz="500">
                          <a:effectLst/>
                        </a:rPr>
                        <a:t>#11 Kompromitovana industrijska lokacija</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sr-Latn-RS" sz="500">
                          <a:effectLst/>
                        </a:rPr>
                        <a:t>ICS mreža sa postojećom sajber zaštitom ne može pobijediti napad ovog tipa. Firewall je konfigurisan tako da dozvoljava veze sa širokim opsegom ICS opreme, pružajući napadaču veliki izbor konekcija, koji će omogućiti pristup ICS sistemu. Ne postoji IDS sistem koji bi detektovao bilo koju vrstu napada na ICS sistem.</a:t>
                      </a:r>
                      <a:endParaRPr lang="en-US" sz="500">
                        <a:effectLst/>
                        <a:latin typeface="Times New Roman" panose="02020603050405020304" pitchFamily="18" charset="0"/>
                        <a:ea typeface="Times New Roman" panose="02020603050405020304" pitchFamily="18" charset="0"/>
                      </a:endParaRPr>
                    </a:p>
                  </a:txBody>
                  <a:tcPr marL="34966" marR="34966" marT="0" marB="0"/>
                </a:tc>
              </a:tr>
              <a:tr h="244929">
                <a:tc>
                  <a:txBody>
                    <a:bodyPr/>
                    <a:lstStyle/>
                    <a:p>
                      <a:pPr>
                        <a:spcAft>
                          <a:spcPts val="0"/>
                        </a:spcAft>
                      </a:pPr>
                      <a:r>
                        <a:rPr lang="sr-Latn-RS" sz="500">
                          <a:effectLst/>
                        </a:rPr>
                        <a:t>#12 Malver dobavljača</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sr-Latn-RS" sz="500">
                          <a:effectLst/>
                        </a:rPr>
                        <a:t>Nije podešeno automatsko ažuriranje ICS softver-a, kao ni obavještenje da je ažuriranje dostupno.</a:t>
                      </a:r>
                      <a:endParaRPr lang="en-US" sz="500">
                        <a:effectLst/>
                        <a:latin typeface="Times New Roman" panose="02020603050405020304" pitchFamily="18" charset="0"/>
                        <a:ea typeface="Times New Roman" panose="02020603050405020304" pitchFamily="18" charset="0"/>
                      </a:endParaRPr>
                    </a:p>
                  </a:txBody>
                  <a:tcPr marL="34966" marR="34966" marT="0" marB="0"/>
                </a:tc>
              </a:tr>
              <a:tr h="612321">
                <a:tc>
                  <a:txBody>
                    <a:bodyPr/>
                    <a:lstStyle/>
                    <a:p>
                      <a:pPr>
                        <a:spcAft>
                          <a:spcPts val="0"/>
                        </a:spcAft>
                      </a:pPr>
                      <a:r>
                        <a:rPr lang="sr-Latn-RS" sz="500">
                          <a:effectLst/>
                        </a:rPr>
                        <a:t>#13 Stuxnet</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sr-Latn-RS" sz="500">
                          <a:effectLst/>
                        </a:rPr>
                        <a:t>Prilagođeni malver koji eksploatiše zero day ranjivosti kako bi pobijedio sigurnosna ažuriranja, anti-virus i IDS sistem, poraziće te sisteme. S obzirom da na ICS sistemu elektrane ne postoje sigurnosna ažuriranja, anti-virus i IDS, prisutan je veliki broj zero day ranjivosti koje mogu biti iskorišćene u napadu.</a:t>
                      </a:r>
                      <a:endParaRPr lang="en-US" sz="500">
                        <a:effectLst/>
                        <a:latin typeface="Times New Roman" panose="02020603050405020304" pitchFamily="18" charset="0"/>
                        <a:ea typeface="Times New Roman" panose="02020603050405020304" pitchFamily="18" charset="0"/>
                      </a:endParaRPr>
                    </a:p>
                  </a:txBody>
                  <a:tcPr marL="34966" marR="34966" marT="0" marB="0"/>
                </a:tc>
              </a:tr>
              <a:tr h="244929">
                <a:tc>
                  <a:txBody>
                    <a:bodyPr/>
                    <a:lstStyle/>
                    <a:p>
                      <a:pPr>
                        <a:spcAft>
                          <a:spcPts val="0"/>
                        </a:spcAft>
                      </a:pPr>
                      <a:r>
                        <a:rPr lang="sr-Latn-RS" sz="500">
                          <a:effectLst/>
                        </a:rPr>
                        <a:t>#14 Lanac isporuke hardver-a</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just">
                        <a:spcAft>
                          <a:spcPts val="0"/>
                        </a:spcAft>
                      </a:pPr>
                      <a:r>
                        <a:rPr lang="sr-Latn-RS" sz="500">
                          <a:effectLst/>
                        </a:rPr>
                        <a:t>U zavisnosti od sofisticiranosti napadača, sve hardverske korekcije na opremi je teško otkriti. </a:t>
                      </a:r>
                      <a:endParaRPr lang="en-US" sz="500">
                        <a:effectLst/>
                        <a:latin typeface="Times New Roman" panose="02020603050405020304" pitchFamily="18" charset="0"/>
                        <a:ea typeface="Times New Roman" panose="02020603050405020304" pitchFamily="18" charset="0"/>
                      </a:endParaRPr>
                    </a:p>
                  </a:txBody>
                  <a:tcPr marL="34966" marR="34966" marT="0" marB="0"/>
                </a:tc>
              </a:tr>
              <a:tr h="367393">
                <a:tc>
                  <a:txBody>
                    <a:bodyPr/>
                    <a:lstStyle/>
                    <a:p>
                      <a:pPr>
                        <a:spcAft>
                          <a:spcPts val="0"/>
                        </a:spcAft>
                      </a:pPr>
                      <a:r>
                        <a:rPr lang="sr-Latn-RS" sz="500">
                          <a:effectLst/>
                        </a:rPr>
                        <a:t>#15 Sofisticirani ICS Insider sa kredencijalima</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lgn="ctr">
                        <a:spcAft>
                          <a:spcPts val="0"/>
                        </a:spcAft>
                      </a:pPr>
                      <a:r>
                        <a:rPr lang="sr-Latn-RS" sz="500">
                          <a:effectLst/>
                        </a:rPr>
                        <a:t>Nije poražen</a:t>
                      </a:r>
                      <a:endParaRPr lang="en-US" sz="500">
                        <a:effectLst/>
                        <a:latin typeface="Times New Roman" panose="02020603050405020304" pitchFamily="18" charset="0"/>
                        <a:ea typeface="Times New Roman" panose="02020603050405020304" pitchFamily="18" charset="0"/>
                      </a:endParaRPr>
                    </a:p>
                  </a:txBody>
                  <a:tcPr marL="34966" marR="34966" marT="0" marB="0"/>
                </a:tc>
                <a:tc>
                  <a:txBody>
                    <a:bodyPr/>
                    <a:lstStyle/>
                    <a:p>
                      <a:pPr>
                        <a:spcAft>
                          <a:spcPts val="0"/>
                        </a:spcAft>
                      </a:pPr>
                      <a:r>
                        <a:rPr lang="sr-Latn-RS" sz="500" dirty="0">
                          <a:effectLst/>
                        </a:rPr>
                        <a:t>Veoma je teško pouzdano pobijediti kompromitovane insajdere koji pomažu sofisticiranim napadačima.</a:t>
                      </a:r>
                      <a:endParaRPr lang="en-US" sz="500" dirty="0">
                        <a:effectLst/>
                        <a:latin typeface="Times New Roman" panose="02020603050405020304" pitchFamily="18" charset="0"/>
                        <a:ea typeface="Times New Roman" panose="02020603050405020304" pitchFamily="18" charset="0"/>
                      </a:endParaRPr>
                    </a:p>
                  </a:txBody>
                  <a:tcPr marL="34966" marR="34966"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25851337"/>
              </p:ext>
            </p:extLst>
          </p:nvPr>
        </p:nvGraphicFramePr>
        <p:xfrm>
          <a:off x="4572000" y="0"/>
          <a:ext cx="4571999" cy="6857995"/>
        </p:xfrm>
        <a:graphic>
          <a:graphicData uri="http://schemas.openxmlformats.org/drawingml/2006/table">
            <a:tbl>
              <a:tblPr firstRow="1" firstCol="1" bandRow="1">
                <a:tableStyleId>{5C22544A-7EE6-4342-B048-85BDC9FD1C3A}</a:tableStyleId>
              </a:tblPr>
              <a:tblGrid>
                <a:gridCol w="1067443"/>
                <a:gridCol w="488708"/>
                <a:gridCol w="2210567"/>
                <a:gridCol w="805281"/>
              </a:tblGrid>
              <a:tr h="338667">
                <a:tc>
                  <a:txBody>
                    <a:bodyPr/>
                    <a:lstStyle/>
                    <a:p>
                      <a:pPr>
                        <a:spcAft>
                          <a:spcPts val="0"/>
                        </a:spcAft>
                      </a:pPr>
                      <a:r>
                        <a:rPr lang="sr-Latn-RS" sz="500" baseline="0" dirty="0">
                          <a:effectLst/>
                        </a:rPr>
                        <a:t>#1 ICS Insajder</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Nije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a:effectLst/>
                        </a:rPr>
                        <a:t>Nijedna od navedenih sigurnosnih kontrola ne spriječava ICS insajdera da izda neadekvatnu komandu „isključi“ koju je insajder ovlašćen da izda.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a:effectLst/>
                        </a:rPr>
                        <a:t>Nepromijenjen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r>
              <a:tr h="423333">
                <a:tc>
                  <a:txBody>
                    <a:bodyPr/>
                    <a:lstStyle/>
                    <a:p>
                      <a:pPr>
                        <a:spcAft>
                          <a:spcPts val="0"/>
                        </a:spcAft>
                      </a:pPr>
                      <a:r>
                        <a:rPr lang="sr-Latn-RS" sz="500" baseline="0">
                          <a:effectLst/>
                        </a:rPr>
                        <a:t>#2 IT Insajder</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 </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Nema načina da bilo koja poruka ili signal iz IT mreže da dođe do ICS mreže. Jednosmjerni gejtvej na IT/ICS interfejsu je fizički sposoban da šalje informacije samo u jednom smjeru - u IT mrežu, a ne u ICS mrežu.</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Promijenjen na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r>
              <a:tr h="592666">
                <a:tc>
                  <a:txBody>
                    <a:bodyPr/>
                    <a:lstStyle/>
                    <a:p>
                      <a:pPr>
                        <a:spcAft>
                          <a:spcPts val="0"/>
                        </a:spcAft>
                      </a:pPr>
                      <a:r>
                        <a:rPr lang="sr-Latn-RS" sz="500" baseline="0">
                          <a:effectLst/>
                        </a:rPr>
                        <a:t>#3 Ransomware</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Moguće je spriječiti pregledanje Interneta putem jednosmjernog gejtvej-a. Strožija nova postavka kontrole medija znači da nijedan zlonamjerni softver ne može doći do osjetljive ICS opreme. </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spcAft>
                          <a:spcPts val="0"/>
                        </a:spcAft>
                      </a:pPr>
                      <a:r>
                        <a:rPr lang="hr-HR" sz="500" baseline="0">
                          <a:effectLst/>
                        </a:rPr>
                        <a:t>Promijenjen na poražen Jednosmjerni gejtvej-i i kontrola prenosivih medija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r>
              <a:tr h="254000">
                <a:tc>
                  <a:txBody>
                    <a:bodyPr/>
                    <a:lstStyle/>
                    <a:p>
                      <a:pPr>
                        <a:spcAft>
                          <a:spcPts val="0"/>
                        </a:spcAft>
                      </a:pPr>
                      <a:r>
                        <a:rPr lang="sr-Latn-RS" sz="500" baseline="0">
                          <a:effectLst/>
                        </a:rPr>
                        <a:t>#4 Ciljani Ransomware </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Nijedan signal daljinskog upravljanja iz IT mreže ili Interneta ne može doći do ICS mreže kroz jednosmjerni gejtvej.</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592666">
                <a:tc>
                  <a:txBody>
                    <a:bodyPr/>
                    <a:lstStyle/>
                    <a:p>
                      <a:pPr>
                        <a:spcAft>
                          <a:spcPts val="0"/>
                        </a:spcAft>
                      </a:pPr>
                      <a:r>
                        <a:rPr lang="sr-Latn-RS" sz="500" baseline="0">
                          <a:effectLst/>
                        </a:rPr>
                        <a:t>#5 Zero-day Ransomware</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Nijedan ransomware ne može pobijediti fizičku zaštitu jednosmjernog gejtvej-a, čak ni sa eksploatacijama nultog dana. Sofisticirani ransomware koji stiže na fizičkom medijumu se prvo uvodi u izolovano testno okruženje, gdje se aktivnost ransomware-a detektuje pomoću visoko osjetljivog IDS-a.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592666">
                <a:tc>
                  <a:txBody>
                    <a:bodyPr/>
                    <a:lstStyle/>
                    <a:p>
                      <a:pPr>
                        <a:spcAft>
                          <a:spcPts val="0"/>
                        </a:spcAft>
                      </a:pPr>
                      <a:r>
                        <a:rPr lang="sr-Latn-RS" sz="500" baseline="0">
                          <a:effectLst/>
                        </a:rPr>
                        <a:t>#6 Ukrajinski napad</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Nijedan daljinski upravljački signal ne može proći kroz IT/ICS gejtvej. </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spcAft>
                          <a:spcPts val="0"/>
                        </a:spcAft>
                      </a:pPr>
                      <a:r>
                        <a:rPr lang="hr-HR" sz="500" baseline="0" dirty="0">
                          <a:effectLst/>
                        </a:rPr>
                        <a:t>Nepromijenjen - još uvijek poražen, ali zbog jednosmjernog gejtvej-a, a ne IT praksi.</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169333">
                <a:tc>
                  <a:txBody>
                    <a:bodyPr/>
                    <a:lstStyle/>
                    <a:p>
                      <a:pPr>
                        <a:spcAft>
                          <a:spcPts val="0"/>
                        </a:spcAft>
                      </a:pPr>
                      <a:r>
                        <a:rPr lang="sr-Latn-RS" sz="500" baseline="0">
                          <a:effectLst/>
                        </a:rPr>
                        <a:t>#7 Sofisticirani ukrajinski napad</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Nijedan daljinski upravljački signal ne može pro</a:t>
                      </a:r>
                      <a:r>
                        <a:rPr lang="sr-Latn-ME" sz="500" baseline="0">
                          <a:effectLst/>
                        </a:rPr>
                        <a:t>ći</a:t>
                      </a:r>
                      <a:r>
                        <a:rPr lang="hr-HR" sz="500" baseline="0">
                          <a:effectLst/>
                        </a:rPr>
                        <a:t> kroz IT/ICS gejtvej. </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1100665">
                <a:tc>
                  <a:txBody>
                    <a:bodyPr/>
                    <a:lstStyle/>
                    <a:p>
                      <a:pPr>
                        <a:spcAft>
                          <a:spcPts val="0"/>
                        </a:spcAft>
                      </a:pPr>
                      <a:r>
                        <a:rPr lang="sr-Latn-RS" sz="500" baseline="0">
                          <a:effectLst/>
                        </a:rPr>
                        <a:t>#8 Probijena dvostruka autentifikacija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Nijedan napad sa Interneta ne može doći do jednosmjerno zaštićenog ICS-a. Daljinska podrška, kada je to potrebno, može se obaviti sa jednosmjernim daljinskim prikazom ekrana, što ekrane sa radnih stanica ICS mreže čini vidljivim web pretraživačima na spoljnim IT i Internet mrežama. Međutim, takva vidljivost ne daje mogućnost udaljenom korisniku da upravlja ICS-om. To moraju obavljati insajderi sa naznačenih radnih stanica, obično dobijajući verbalne savjete od spoljnjeg osoblja za podršku, na osnovu sadržaja slike sa ekrana koja mu se prenosi uživo.</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254000">
                <a:tc>
                  <a:txBody>
                    <a:bodyPr/>
                    <a:lstStyle/>
                    <a:p>
                      <a:pPr>
                        <a:spcAft>
                          <a:spcPts val="0"/>
                        </a:spcAft>
                      </a:pPr>
                      <a:r>
                        <a:rPr lang="sr-Latn-RS" sz="500" baseline="0">
                          <a:effectLst/>
                        </a:rPr>
                        <a:t>#9 Zlonamjerni vanjski saradnici</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Nikakav napad iz bilo koje spoljne mreže dobavljača ne može doći do jednosmjerno zaštićenog ICS-a.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677333">
                <a:tc>
                  <a:txBody>
                    <a:bodyPr/>
                    <a:lstStyle/>
                    <a:p>
                      <a:pPr>
                        <a:spcAft>
                          <a:spcPts val="0"/>
                        </a:spcAft>
                      </a:pPr>
                      <a:r>
                        <a:rPr lang="sr-Latn-RS" sz="500" baseline="0">
                          <a:effectLst/>
                        </a:rPr>
                        <a:t>#10 Ugrožena web stranica dobavljača opreme</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Svi novi softveri prodavaca opreme se prvo primjenjuju u testnom okruženju. U ovom scenariju napada softver prodavca detektuje da je instaliran na ciljanu ICS mrežu, pri čemu se malver aktivira i briše hard diskove. Testno okruženje se brzo obnavlja sa rezervnih slika, bez ikakve štete po jednosmjerno zaštićenu ICS mrežu.</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423333">
                <a:tc>
                  <a:txBody>
                    <a:bodyPr/>
                    <a:lstStyle/>
                    <a:p>
                      <a:pPr>
                        <a:spcAft>
                          <a:spcPts val="0"/>
                        </a:spcAft>
                      </a:pPr>
                      <a:r>
                        <a:rPr lang="sr-Latn-RS" sz="500" baseline="0">
                          <a:effectLst/>
                        </a:rPr>
                        <a:t>#11 Kompromitovana industrijska lokacija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Nije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a:effectLst/>
                        </a:rPr>
                        <a:t>Sistemi za detekciju upada mogu možda neće otkriti aktivnost napadača. </a:t>
                      </a:r>
                      <a:r>
                        <a:rPr lang="hr-HR" sz="500" baseline="0">
                          <a:effectLst/>
                        </a:rPr>
                        <a:t>Aktivnost malicioznog softvera je moguće detektovati pomoću visoko osetljivog IDS-a</a:t>
                      </a:r>
                      <a:r>
                        <a:rPr lang="sr-Latn-RS" sz="500" baseline="0">
                          <a:effectLst/>
                        </a:rPr>
                        <a:t>, kako bi se spriječile posljedice napada.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Nepomijenjen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254000">
                <a:tc>
                  <a:txBody>
                    <a:bodyPr/>
                    <a:lstStyle/>
                    <a:p>
                      <a:pPr>
                        <a:spcAft>
                          <a:spcPts val="0"/>
                        </a:spcAft>
                      </a:pPr>
                      <a:r>
                        <a:rPr lang="sr-Latn-RS" sz="500" baseline="0">
                          <a:effectLst/>
                        </a:rPr>
                        <a:t>#12 Malver dobavljača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Pored činjenice da su jednosmjerni, bezbjednosni gejtveji nijesu ruteri. Iz oba razloga ne podržavaju vezu ka ICS mreži.</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Promijenjen na poražen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423333">
                <a:tc>
                  <a:txBody>
                    <a:bodyPr/>
                    <a:lstStyle/>
                    <a:p>
                      <a:pPr>
                        <a:spcAft>
                          <a:spcPts val="0"/>
                        </a:spcAft>
                      </a:pPr>
                      <a:r>
                        <a:rPr lang="sr-Latn-RS" sz="500" baseline="0">
                          <a:effectLst/>
                        </a:rPr>
                        <a:t>#13 Stuxnet</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Nije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Posljedice malware-a, kao što je Stuxnet, možda neće biti vidljive na mrežama sa testnim okruženjem, koliko god ove mreže vjerno oponašale ICS okruženje. Posljedice Stuxnet-a su bile vidljive samo u fizičkom procesu.</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Nepomijenjen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508000">
                <a:tc>
                  <a:txBody>
                    <a:bodyPr/>
                    <a:lstStyle/>
                    <a:p>
                      <a:pPr>
                        <a:spcAft>
                          <a:spcPts val="0"/>
                        </a:spcAft>
                      </a:pPr>
                      <a:r>
                        <a:rPr lang="sr-Latn-RS" sz="500" baseline="0">
                          <a:effectLst/>
                        </a:rPr>
                        <a:t>#14 Lanac isporuke hardver-a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Nije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a:effectLst/>
                        </a:rPr>
                        <a:t>IDS sistemi, dizajnirani da otkriju skrivene pristupne tačke nekad ne mogu da otkriju skrivene WIFI klijente. Trenutna zaštita ne može spriječiti ovu vrstu napada, koji uvodi nove procesore, hostove i WIFI komunikacije u mrežno okruženje.</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Nepromijenjen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r h="254000">
                <a:tc>
                  <a:txBody>
                    <a:bodyPr/>
                    <a:lstStyle/>
                    <a:p>
                      <a:pPr>
                        <a:spcAft>
                          <a:spcPts val="0"/>
                        </a:spcAft>
                      </a:pPr>
                      <a:r>
                        <a:rPr lang="sr-Latn-RS" sz="500" baseline="0">
                          <a:effectLst/>
                        </a:rPr>
                        <a:t>#15 Sofisticirani ICS Insider sa kredencijalima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ctr">
                        <a:spcAft>
                          <a:spcPts val="0"/>
                        </a:spcAft>
                      </a:pPr>
                      <a:r>
                        <a:rPr lang="sr-Latn-RS" sz="500" baseline="0">
                          <a:effectLst/>
                        </a:rPr>
                        <a:t>Nije poražen</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hr-HR" sz="500" baseline="0">
                          <a:effectLst/>
                        </a:rPr>
                        <a:t>Veoma je teško pouzdano pobijediti kompromitovane insajdere koji se bave sofisticiranim napadima.</a:t>
                      </a:r>
                      <a:endParaRPr lang="en-US" sz="500" baseline="0">
                        <a:effectLst/>
                        <a:latin typeface="Times New Roman" panose="02020603050405020304" pitchFamily="18" charset="0"/>
                        <a:ea typeface="Times New Roman" panose="02020603050405020304" pitchFamily="18" charset="0"/>
                      </a:endParaRPr>
                    </a:p>
                  </a:txBody>
                  <a:tcPr marL="24174" marR="24174" marT="0" marB="0"/>
                </a:tc>
                <a:tc>
                  <a:txBody>
                    <a:bodyPr/>
                    <a:lstStyle/>
                    <a:p>
                      <a:pPr algn="just">
                        <a:spcAft>
                          <a:spcPts val="0"/>
                        </a:spcAft>
                      </a:pPr>
                      <a:r>
                        <a:rPr lang="sr-Latn-RS" sz="500" baseline="0" dirty="0">
                          <a:effectLst/>
                        </a:rPr>
                        <a:t>Nepromijenjen</a:t>
                      </a:r>
                      <a:endParaRPr lang="en-US" sz="500" baseline="0" dirty="0">
                        <a:effectLst/>
                        <a:latin typeface="Times New Roman" panose="02020603050405020304" pitchFamily="18" charset="0"/>
                        <a:ea typeface="Times New Roman" panose="02020603050405020304" pitchFamily="18" charset="0"/>
                      </a:endParaRPr>
                    </a:p>
                  </a:txBody>
                  <a:tcPr marL="24174" marR="24174" marT="0" marB="0"/>
                </a:tc>
              </a:tr>
            </a:tbl>
          </a:graphicData>
        </a:graphic>
      </p:graphicFrame>
    </p:spTree>
    <p:extLst>
      <p:ext uri="{BB962C8B-B14F-4D97-AF65-F5344CB8AC3E}">
        <p14:creationId xmlns:p14="http://schemas.microsoft.com/office/powerpoint/2010/main" val="284616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2620</TotalTime>
  <Words>1409</Words>
  <Application>Microsoft Office PowerPoint</Application>
  <PresentationFormat>On-screen Show (4:3)</PresentationFormat>
  <Paragraphs>158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Courier New</vt:lpstr>
      <vt:lpstr>Times New Roman</vt:lpstr>
      <vt:lpstr>Thème Office</vt:lpstr>
      <vt:lpstr>  UNAPREĐENJE MODELA SAJBER BEZBJEDNOSTI ICS SISTEMA</vt:lpstr>
      <vt:lpstr>PowerPoint Presentation</vt:lpstr>
      <vt:lpstr>PowerPoint Presentation</vt:lpstr>
      <vt:lpstr>NAPADI NA ICS SISTEME PO REDOSLEDU SOFISTICIRANOSTI</vt:lpstr>
      <vt:lpstr>Scenario napada 1: ICS Insajder</vt:lpstr>
      <vt:lpstr>Scenario napada 2: Sofisticirani spoljni napad </vt:lpstr>
      <vt:lpstr>PowerPoint Presentation</vt:lpstr>
      <vt:lpstr>PowerPoint Presentation</vt:lpstr>
      <vt:lpstr>PowerPoint Presentation</vt:lpstr>
      <vt:lpstr>Bezbjednosni standardi</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Ana Grbovic</cp:lastModifiedBy>
  <cp:revision>44</cp:revision>
  <cp:lastPrinted>2019-04-25T12:05:25Z</cp:lastPrinted>
  <dcterms:created xsi:type="dcterms:W3CDTF">2018-08-21T10:05:07Z</dcterms:created>
  <dcterms:modified xsi:type="dcterms:W3CDTF">2019-05-08T05:33:07Z</dcterms:modified>
</cp:coreProperties>
</file>