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0103" autoAdjust="0"/>
  </p:normalViewPr>
  <p:slideViewPr>
    <p:cSldViewPr snapToGrid="0">
      <p:cViewPr varScale="1">
        <p:scale>
          <a:sx n="104" d="100"/>
          <a:sy n="104" d="100"/>
        </p:scale>
        <p:origin x="14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6/05/2019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6/05/2019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121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313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241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4C6E0-D6AA-4C96-836C-B12EBD6499B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38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Heading and bullets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6/05/2019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31" y="1499615"/>
            <a:ext cx="7958938" cy="1405166"/>
          </a:xfrm>
        </p:spPr>
        <p:txBody>
          <a:bodyPr>
            <a:normAutofit fontScale="90000"/>
          </a:bodyPr>
          <a:lstStyle/>
          <a:p>
            <a:r>
              <a:rPr lang="hr-HR" dirty="0"/>
              <a:t>INFORMACIONI SISTEM ZA NAPREDNO KORIŠTENJE PODATAKA IZ SEKUNDARNIH SUSTAVA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15271"/>
            <a:ext cx="6858000" cy="85222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dr.sc. Ivan Strnad, Pro </a:t>
            </a:r>
            <a:r>
              <a:rPr lang="hr-HR" dirty="0" err="1"/>
              <a:t>Integris</a:t>
            </a:r>
            <a:endParaRPr lang="hr-HR" dirty="0"/>
          </a:p>
          <a:p>
            <a:r>
              <a:rPr lang="hr-HR" dirty="0"/>
              <a:t>mr.sc. Ivan Višić, Pro </a:t>
            </a:r>
            <a:r>
              <a:rPr lang="hr-HR" dirty="0" err="1"/>
              <a:t>Integris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AA1D-A330-4BDC-B8B1-25F6BC82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Odgovor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6B30-7477-42D5-951B-5F9B1F08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07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Dosadašnje iskustvo na poslovima sistematizacije i informatizacije sekundarnih sistema: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sistematizacija procesnih informacija sekundarnog sustava,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sistematizacija procesne mreže,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implementacija udaljenog servisnog pristupa,</a:t>
            </a:r>
          </a:p>
          <a:p>
            <a:pPr lvl="1">
              <a:lnSpc>
                <a:spcPct val="150000"/>
              </a:lnSpc>
            </a:pPr>
            <a:r>
              <a:rPr lang="hr-HR" dirty="0" err="1"/>
              <a:t>parametriranje</a:t>
            </a:r>
            <a:r>
              <a:rPr lang="hr-HR" dirty="0"/>
              <a:t> opreme za potrebe uvođenja sustava upravljanja imovinom.</a:t>
            </a:r>
          </a:p>
        </p:txBody>
      </p:sp>
    </p:spTree>
    <p:extLst>
      <p:ext uri="{BB962C8B-B14F-4D97-AF65-F5344CB8AC3E}">
        <p14:creationId xmlns:p14="http://schemas.microsoft.com/office/powerpoint/2010/main" val="253211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31" y="1499615"/>
            <a:ext cx="7958938" cy="1405166"/>
          </a:xfrm>
        </p:spPr>
        <p:txBody>
          <a:bodyPr>
            <a:normAutofit/>
          </a:bodyPr>
          <a:lstStyle/>
          <a:p>
            <a:r>
              <a:rPr lang="hr-HR" sz="4400" b="1" dirty="0"/>
              <a:t>Hvala na pažnji!</a:t>
            </a:r>
            <a:endParaRPr lang="en-NZ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15271"/>
            <a:ext cx="6858000" cy="852221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dr.sc. Ivan Strnad</a:t>
            </a:r>
          </a:p>
          <a:p>
            <a:r>
              <a:rPr lang="hr-HR" dirty="0"/>
              <a:t>ivan.strnad@prointegris.hr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27A6C-A5A3-494B-AB51-A1450225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36" y="4367212"/>
            <a:ext cx="2163127" cy="524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25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AA1D-A330-4BDC-B8B1-25F6BC82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6B30-7477-42D5-951B-5F9B1F08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9071"/>
            <a:ext cx="8081241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Zahtjevi na vođenje EE sistema predstavljaju za operatore prijenosnog sistema nove izazove: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energetska tranzicija,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razvoj tržišta i regulative,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nove usluge i fleksibilnost sistema,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povećanje učinkovitosti sistema,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smanjenje operativnih troškova,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kvalitetnije upravljanje sistemom.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7A2B0-FA8C-49FF-BE7D-84DB144C7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80" b="21178"/>
          <a:stretch/>
        </p:blipFill>
        <p:spPr>
          <a:xfrm>
            <a:off x="6233462" y="2743196"/>
            <a:ext cx="2281888" cy="1191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16D45C-9FA0-467F-B6F0-3672CD43A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9" t="10147" r="1819" b="10220"/>
          <a:stretch/>
        </p:blipFill>
        <p:spPr>
          <a:xfrm>
            <a:off x="6233462" y="4443283"/>
            <a:ext cx="2282506" cy="1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7D97-A0DB-4A55-9293-29790F17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6666886" cy="623455"/>
          </a:xfrm>
        </p:spPr>
        <p:txBody>
          <a:bodyPr>
            <a:normAutofit/>
          </a:bodyPr>
          <a:lstStyle/>
          <a:p>
            <a:r>
              <a:rPr lang="hr-HR" dirty="0"/>
              <a:t>Informacioni sistemi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AF65-DCAB-4423-95DE-886BF91BD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256145"/>
            <a:ext cx="3138595" cy="5144655"/>
          </a:xfrm>
        </p:spPr>
        <p:txBody>
          <a:bodyPr>
            <a:normAutofit/>
          </a:bodyPr>
          <a:lstStyle/>
          <a:p>
            <a:r>
              <a:rPr lang="hr-HR" sz="2400" dirty="0"/>
              <a:t>Funkcionalnosti informacijskih sistema baziranih na podacima iz sekundarnih sistema:</a:t>
            </a:r>
          </a:p>
          <a:p>
            <a:endParaRPr lang="hr-HR" sz="100" dirty="0"/>
          </a:p>
          <a:p>
            <a:pPr lvl="1">
              <a:lnSpc>
                <a:spcPct val="150000"/>
              </a:lnSpc>
            </a:pPr>
            <a:r>
              <a:rPr lang="hr-HR" sz="1800" dirty="0"/>
              <a:t>upravljanje imovinom,</a:t>
            </a:r>
          </a:p>
          <a:p>
            <a:pPr lvl="1">
              <a:lnSpc>
                <a:spcPct val="150000"/>
              </a:lnSpc>
            </a:pPr>
            <a:r>
              <a:rPr lang="hr-HR" sz="1800" dirty="0"/>
              <a:t>nadzor stanja opreme,</a:t>
            </a:r>
          </a:p>
          <a:p>
            <a:pPr lvl="1">
              <a:lnSpc>
                <a:spcPct val="150000"/>
              </a:lnSpc>
            </a:pPr>
            <a:r>
              <a:rPr lang="hr-HR" sz="1800" dirty="0"/>
              <a:t>monitoring sistema,</a:t>
            </a:r>
          </a:p>
          <a:p>
            <a:pPr lvl="1">
              <a:lnSpc>
                <a:spcPct val="150000"/>
              </a:lnSpc>
            </a:pPr>
            <a:r>
              <a:rPr lang="hr-HR" sz="1800" dirty="0"/>
              <a:t>analiza rada sistema,</a:t>
            </a:r>
          </a:p>
          <a:p>
            <a:pPr lvl="1">
              <a:lnSpc>
                <a:spcPct val="150000"/>
              </a:lnSpc>
            </a:pPr>
            <a:r>
              <a:rPr lang="hr-HR" sz="1800" dirty="0"/>
              <a:t>analiza događaja,</a:t>
            </a:r>
          </a:p>
          <a:p>
            <a:pPr lvl="1">
              <a:lnSpc>
                <a:spcPct val="150000"/>
              </a:lnSpc>
            </a:pPr>
            <a:r>
              <a:rPr lang="hr-HR" sz="1800" dirty="0"/>
              <a:t>upravljanje tehničkom </a:t>
            </a:r>
          </a:p>
          <a:p>
            <a:pPr lvl="1"/>
            <a:r>
              <a:rPr lang="hr-HR" sz="1800" dirty="0"/>
              <a:t>dokumentacijom.</a:t>
            </a:r>
          </a:p>
          <a:p>
            <a:endParaRPr lang="hr-H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3FC2C8C-E46A-494E-92B5-7799C3DDD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7" y="1153156"/>
            <a:ext cx="4082474" cy="524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55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7D97-A0DB-4A55-9293-29790F17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6666886" cy="623455"/>
          </a:xfrm>
        </p:spPr>
        <p:txBody>
          <a:bodyPr>
            <a:normAutofit/>
          </a:bodyPr>
          <a:lstStyle/>
          <a:p>
            <a:r>
              <a:rPr lang="hr-HR" dirty="0"/>
              <a:t>Informacioni sistem Smart Grid Manager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0AF65-DCAB-4423-95DE-886BF91BD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667" y="1256145"/>
            <a:ext cx="3768437" cy="2087419"/>
          </a:xfrm>
        </p:spPr>
        <p:txBody>
          <a:bodyPr>
            <a:normAutofit/>
          </a:bodyPr>
          <a:lstStyle/>
          <a:p>
            <a:r>
              <a:rPr lang="hr-HR" sz="2400" dirty="0"/>
              <a:t>SGM je centralni analitički sistem koji je realiziran kao modularna WEB aplikacija s mogućnošću jednostavnog proširenja novim funkcionalnostima.</a:t>
            </a:r>
            <a:endParaRPr lang="hr-H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BA1D7E-A4A1-4C3A-8F2C-705C8DD4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9" y="4451606"/>
            <a:ext cx="2950873" cy="23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1">
            <a:extLst>
              <a:ext uri="{FF2B5EF4-FFF2-40B4-BE49-F238E27FC236}">
                <a16:creationId xmlns:a16="http://schemas.microsoft.com/office/drawing/2014/main" id="{772A0F97-21AC-445A-9E8C-65CED24C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09" y="2879033"/>
            <a:ext cx="2823946" cy="21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2">
            <a:extLst>
              <a:ext uri="{FF2B5EF4-FFF2-40B4-BE49-F238E27FC236}">
                <a16:creationId xmlns:a16="http://schemas.microsoft.com/office/drawing/2014/main" id="{B2F13366-C827-41B7-AD50-365928F4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5126546"/>
            <a:ext cx="2823945" cy="143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2017-04-14_115956">
            <a:extLst>
              <a:ext uri="{FF2B5EF4-FFF2-40B4-BE49-F238E27FC236}">
                <a16:creationId xmlns:a16="http://schemas.microsoft.com/office/drawing/2014/main" id="{8DC8D15F-21E6-46BC-AA18-B85B7061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/>
          <a:stretch>
            <a:fillRect/>
          </a:stretch>
        </p:blipFill>
        <p:spPr bwMode="auto">
          <a:xfrm>
            <a:off x="2800999" y="3359660"/>
            <a:ext cx="2950873" cy="23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B19200A2-BA92-474E-9CB9-7BB28BE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08" y="1256145"/>
            <a:ext cx="2868937" cy="153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7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AA1D-A330-4BDC-B8B1-25F6BC82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za diskusiju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6B30-7477-42D5-951B-5F9B1F08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07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Koliko je standardizacija sistema označavanja opreme, signala, kao i standardizacija koncepcije upravljanja na nivou EES neophodan </a:t>
            </a:r>
            <a:r>
              <a:rPr lang="hr-HR" dirty="0" err="1"/>
              <a:t>uslov</a:t>
            </a:r>
            <a:r>
              <a:rPr lang="hr-HR" dirty="0"/>
              <a:t> za uspješnu implementaciju naprednih sistema za analizu podataka?</a:t>
            </a:r>
          </a:p>
        </p:txBody>
      </p:sp>
    </p:spTree>
    <p:extLst>
      <p:ext uri="{BB962C8B-B14F-4D97-AF65-F5344CB8AC3E}">
        <p14:creationId xmlns:p14="http://schemas.microsoft.com/office/powerpoint/2010/main" val="799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AA1D-A330-4BDC-B8B1-25F6BC82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Odgovor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6B30-7477-42D5-951B-5F9B1F08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07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Standardizacija sistema na bilo kojoj razini nije preduvjet za implementaciju naprednih sistema za analizu podataka, ali ukoliko postoji doprinosi: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bržoj implementaciji sustava,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jednostavnijem puštanju u rad,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jednostavnijem i efikasnijem održavanju,</a:t>
            </a:r>
          </a:p>
          <a:p>
            <a:pPr lvl="1">
              <a:lnSpc>
                <a:spcPct val="150000"/>
              </a:lnSpc>
            </a:pPr>
            <a:r>
              <a:rPr lang="hr-HR" dirty="0"/>
              <a:t>mogućnosti automatizacije određenih procesa.</a:t>
            </a:r>
          </a:p>
        </p:txBody>
      </p:sp>
    </p:spTree>
    <p:extLst>
      <p:ext uri="{BB962C8B-B14F-4D97-AF65-F5344CB8AC3E}">
        <p14:creationId xmlns:p14="http://schemas.microsoft.com/office/powerpoint/2010/main" val="418131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AA1D-A330-4BDC-B8B1-25F6BC82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za diskusiju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6B30-7477-42D5-951B-5F9B1F08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07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Gdje bi bila tačaka nakon koje bi bilo potrebno imati </a:t>
            </a:r>
            <a:r>
              <a:rPr lang="hr-HR" dirty="0" err="1"/>
              <a:t>standardizovane</a:t>
            </a:r>
            <a:r>
              <a:rPr lang="hr-HR" dirty="0"/>
              <a:t> informacije u sistemima koji posjeduju veliku raznolikost u pogledu proizvođača opreme, nivoa tehničke opremljenosti, koncepcije upravljanja u sekundarnim sistemima?</a:t>
            </a:r>
          </a:p>
        </p:txBody>
      </p:sp>
    </p:spTree>
    <p:extLst>
      <p:ext uri="{BB962C8B-B14F-4D97-AF65-F5344CB8AC3E}">
        <p14:creationId xmlns:p14="http://schemas.microsoft.com/office/powerpoint/2010/main" val="118055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AA1D-A330-4BDC-B8B1-25F6BC82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Odgovor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6B30-7477-42D5-951B-5F9B1F08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07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/>
              <a:t>Sekundarni sistem čini više različitih sistema od kojih svaki ima svoju specifičnost zbog čega je kod standardizacije sekundarnog sistema potrebno sagledati sistem u cjelini.</a:t>
            </a:r>
          </a:p>
          <a:p>
            <a:pPr>
              <a:lnSpc>
                <a:spcPct val="150000"/>
              </a:lnSpc>
            </a:pPr>
            <a:r>
              <a:rPr lang="hr-HR" dirty="0"/>
              <a:t>Standardizacija procesnih informacija podrazumijeva: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definiranje strukture,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unifikaciju nazivlja,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obradu,</a:t>
            </a:r>
          </a:p>
          <a:p>
            <a:pPr lvl="1">
              <a:lnSpc>
                <a:spcPct val="100000"/>
              </a:lnSpc>
            </a:pPr>
            <a:r>
              <a:rPr lang="hr-HR" dirty="0"/>
              <a:t>adresiranje.</a:t>
            </a:r>
          </a:p>
          <a:p>
            <a:pPr>
              <a:lnSpc>
                <a:spcPct val="100000"/>
              </a:lnSpc>
            </a:pPr>
            <a:r>
              <a:rPr lang="hr-HR" dirty="0"/>
              <a:t>Najčešće je SCADA sistem u transformatorskoj stanici prva razina standardizacije procesnih informacija.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582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AA1D-A330-4BDC-B8B1-25F6BC82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 za diskusiju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6B30-7477-42D5-951B-5F9B1F08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07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Da li su autori </a:t>
            </a:r>
            <a:r>
              <a:rPr lang="it-IT" dirty="0" err="1"/>
              <a:t>imali</a:t>
            </a:r>
            <a:r>
              <a:rPr lang="it-IT" dirty="0"/>
              <a:t> </a:t>
            </a:r>
            <a:r>
              <a:rPr lang="it-IT" dirty="0" err="1"/>
              <a:t>iskustva</a:t>
            </a:r>
            <a:r>
              <a:rPr lang="it-IT" dirty="0"/>
              <a:t> u </a:t>
            </a:r>
            <a:r>
              <a:rPr lang="it-IT" dirty="0" err="1"/>
              <a:t>implementaciji</a:t>
            </a:r>
            <a:r>
              <a:rPr lang="it-IT" dirty="0"/>
              <a:t> </a:t>
            </a:r>
            <a:r>
              <a:rPr lang="it-IT" dirty="0" err="1"/>
              <a:t>ovih</a:t>
            </a:r>
            <a:r>
              <a:rPr lang="it-IT" dirty="0"/>
              <a:t> sistema i </a:t>
            </a:r>
            <a:r>
              <a:rPr lang="hr-HR" dirty="0"/>
              <a:t>š</a:t>
            </a:r>
            <a:r>
              <a:rPr lang="it-IT" dirty="0" err="1"/>
              <a:t>ta</a:t>
            </a:r>
            <a:r>
              <a:rPr lang="it-IT" dirty="0"/>
              <a:t> je </a:t>
            </a:r>
            <a:r>
              <a:rPr lang="it-IT" dirty="0" err="1"/>
              <a:t>bio</a:t>
            </a:r>
            <a:r>
              <a:rPr lang="it-IT" dirty="0"/>
              <a:t> </a:t>
            </a:r>
            <a:r>
              <a:rPr lang="it-IT" dirty="0" err="1"/>
              <a:t>najve</a:t>
            </a:r>
            <a:r>
              <a:rPr lang="hr-HR" dirty="0"/>
              <a:t>ć</a:t>
            </a:r>
            <a:r>
              <a:rPr lang="it-IT" dirty="0"/>
              <a:t>i </a:t>
            </a:r>
            <a:r>
              <a:rPr lang="it-IT" dirty="0" err="1"/>
              <a:t>izazov</a:t>
            </a:r>
            <a:r>
              <a:rPr lang="it-IT" dirty="0"/>
              <a:t>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9555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383</Words>
  <Application>Microsoft Office PowerPoint</Application>
  <PresentationFormat>On-screen Show (4:3)</PresentationFormat>
  <Paragraphs>56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Thème Office</vt:lpstr>
      <vt:lpstr>INFORMACIONI SISTEM ZA NAPREDNO KORIŠTENJE PODATAKA IZ SEKUNDARNIH SUSTAVA</vt:lpstr>
      <vt:lpstr>Uvod</vt:lpstr>
      <vt:lpstr>Informacioni sistemi</vt:lpstr>
      <vt:lpstr>Informacioni sistem Smart Grid Manager</vt:lpstr>
      <vt:lpstr>Pitanja za diskusiju (1)</vt:lpstr>
      <vt:lpstr>Odgovor (1)</vt:lpstr>
      <vt:lpstr>Pitanja za diskusiju (2)</vt:lpstr>
      <vt:lpstr>Odgovor (2)</vt:lpstr>
      <vt:lpstr>Pitanja za diskusiju (3)</vt:lpstr>
      <vt:lpstr>Odgovor (3)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Ivan Strnad</cp:lastModifiedBy>
  <cp:revision>41</cp:revision>
  <dcterms:created xsi:type="dcterms:W3CDTF">2018-08-21T10:05:07Z</dcterms:created>
  <dcterms:modified xsi:type="dcterms:W3CDTF">2019-05-06T11:26:47Z</dcterms:modified>
</cp:coreProperties>
</file>