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76BA9-203B-42EA-987E-E82AFAB6BEBC}" type="datetimeFigureOut">
              <a:rPr lang="en-NZ"/>
              <a:pPr>
                <a:defRPr/>
              </a:pPr>
              <a:t>14/05/2019</a:t>
            </a:fld>
            <a:endParaRPr lang="en-NZ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F09473D-BA87-4648-9A5F-4A78CE75C671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E8BDD9-C4B8-4CB9-A650-FC73113D1FB1}" type="datetimeFigureOut">
              <a:rPr lang="en-NZ"/>
              <a:pPr>
                <a:defRPr/>
              </a:pPr>
              <a:t>14/05/2019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3AEAC59-213B-4B4A-B5CA-D5CEEDFE38D0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72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420688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771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03200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211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41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420688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3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4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NZ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939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352425"/>
            <a:ext cx="114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NZ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842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44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47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94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482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345113"/>
            <a:ext cx="22717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99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5940425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58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420688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585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420688"/>
            <a:ext cx="1638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737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NZ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20F06C-7AF5-4492-BB5B-6E15CA8F1FD8}" type="datetimeFigureOut">
              <a:rPr lang="en-NZ"/>
              <a:pPr>
                <a:defRPr/>
              </a:pPr>
              <a:t>14/05/2019</a:t>
            </a:fld>
            <a:endParaRPr lang="en-NZ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F4CA04-5A1B-489A-984D-2FF251E4DB5C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524000" y="1943100"/>
            <a:ext cx="9144000" cy="852488"/>
          </a:xfrm>
        </p:spPr>
        <p:txBody>
          <a:bodyPr/>
          <a:lstStyle/>
          <a:p>
            <a:pPr eaLnBrk="1" hangingPunct="1"/>
            <a:r>
              <a:rPr lang="de-DE" altLang="en-US" sz="2000" b="1" smtClean="0"/>
              <a:t>ZAŠTITA OD GUBITKA POBUDE I KOORDINACIJA SA </a:t>
            </a:r>
            <a:br>
              <a:rPr lang="de-DE" altLang="en-US" sz="2000" b="1" smtClean="0"/>
            </a:br>
            <a:r>
              <a:rPr lang="de-DE" altLang="en-US" sz="2000" b="1" smtClean="0"/>
              <a:t>LIMITEROM MINIMALNE POBUDE</a:t>
            </a:r>
            <a:endParaRPr lang="en-NZ" altLang="en-US" sz="2000" b="1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524000" y="2862263"/>
            <a:ext cx="9144000" cy="538162"/>
          </a:xfrm>
        </p:spPr>
        <p:txBody>
          <a:bodyPr/>
          <a:lstStyle/>
          <a:p>
            <a:pPr eaLnBrk="1" hangingPunct="1"/>
            <a:endParaRPr lang="en-N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1800" smtClean="0">
                <a:solidFill>
                  <a:schemeClr val="bg1"/>
                </a:solidFill>
              </a:rPr>
              <a:t>UVOD</a:t>
            </a:r>
            <a:endParaRPr lang="sr-Cyrl-CS" altLang="en-US" sz="180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200" smtClean="0">
                <a:solidFill>
                  <a:schemeClr val="bg1"/>
                </a:solidFill>
              </a:rPr>
              <a:t>Elektrotehnički Institut Nikola Tesla je usled većeg broja neselektivnih ispada u Srbiji uradio veliki broj studija elaborata i proračuna podešenja zaštita i</a:t>
            </a:r>
            <a:r>
              <a:rPr lang="en-US" altLang="en-US" sz="12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200" smtClean="0">
                <a:solidFill>
                  <a:schemeClr val="bg1"/>
                </a:solidFill>
              </a:rPr>
              <a:t>njihove koordinacije i kao  rezultat je postignuto sledeće: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sr-Latn-CS" altLang="en-US" sz="1200" smtClean="0">
                <a:solidFill>
                  <a:schemeClr val="bg1"/>
                </a:solidFill>
              </a:rPr>
              <a:t>Puna koordinacija zaštita sa pogonskim dijagramom generatora koji sadrži ograničenja koja se odnose na zagrevanje namotaja rotora, zagrevanja namotaja statora, zagrevanje magnetnog kola i ograničenja usled statičke stabilnosti generatora;</a:t>
            </a:r>
            <a:endParaRPr lang="en-US" altLang="en-US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endParaRPr lang="sr-Latn-CS" altLang="en-US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arabicPeriod"/>
            </a:pPr>
            <a:r>
              <a:rPr lang="sr-Latn-CS" altLang="en-US" sz="1200" smtClean="0">
                <a:solidFill>
                  <a:schemeClr val="bg1"/>
                </a:solidFill>
              </a:rPr>
              <a:t>Puna koordinacija zaštita sa sistemom regulacije pobude, kod poremećaja i kvarova u mreži kada brz odziv sistema pobude održava generator u sinhronizmu sa elektroenergetskim sistemom, ali može da uvede generator u nedozvoljene režime koje definiše njegov pogonski dijagram. U sve sisteme regulacije pobude ugrađene su funkcije koje obezbeđuju da se iskoriste maksimalne mogućnosti generatora radi održavanja stabilnosti elektroenergetskog sistema, a da se pri tome ne izazove oštećenje generatora. Zato je potrebno sledeće funkcije sistema regulacije pobude koordinisati sa odgovarajućim funkcijama zaštite generatora:</a:t>
            </a:r>
          </a:p>
          <a:p>
            <a:pPr eaLnBrk="1" hangingPunct="1">
              <a:lnSpc>
                <a:spcPct val="70000"/>
              </a:lnSpc>
            </a:pPr>
            <a:r>
              <a:rPr lang="sr-Latn-CS" altLang="en-US" sz="1200" smtClean="0">
                <a:solidFill>
                  <a:schemeClr val="bg1"/>
                </a:solidFill>
              </a:rPr>
              <a:t>Funkciju limitera maksimalne struje pobude sa funkcijama zaštite od preopterećenja rotora i prekostrujnom zaštitnom funkcijom rotora uzimajući u obzir njegove termičke mogućnosti. Sve ove funkcije potrebno je usaglasiti sa zaštitom pobudnog transformatora.</a:t>
            </a:r>
          </a:p>
          <a:p>
            <a:pPr eaLnBrk="1" hangingPunct="1">
              <a:lnSpc>
                <a:spcPct val="70000"/>
              </a:lnSpc>
            </a:pPr>
            <a:r>
              <a:rPr lang="sr-Latn-CS" altLang="en-US" sz="1200" smtClean="0">
                <a:solidFill>
                  <a:schemeClr val="bg1"/>
                </a:solidFill>
              </a:rPr>
              <a:t>Funkciju limitera maksimalne struje statora sa zaštitnom funkcijom preopterećenja statora i prekostrujnom zaštitnom funkcijom statora uzimajući u obzir njegove termičke mogućnosti;</a:t>
            </a:r>
          </a:p>
          <a:p>
            <a:pPr eaLnBrk="1" hangingPunct="1">
              <a:lnSpc>
                <a:spcPct val="70000"/>
              </a:lnSpc>
            </a:pPr>
            <a:r>
              <a:rPr lang="sr-Latn-CS" altLang="en-US" sz="1200" smtClean="0">
                <a:solidFill>
                  <a:schemeClr val="bg1"/>
                </a:solidFill>
              </a:rPr>
              <a:t>Funkciju limitera minimalne struje pobude sa zaštitnom funkcijom od gubitka pobude uzimajući u obzir krivu statičke stabilnosti generatora i blok transformatora;</a:t>
            </a:r>
          </a:p>
          <a:p>
            <a:pPr eaLnBrk="1" hangingPunct="1">
              <a:lnSpc>
                <a:spcPct val="70000"/>
              </a:lnSpc>
            </a:pPr>
            <a:r>
              <a:rPr lang="sr-Latn-CS" altLang="en-US" sz="1200" smtClean="0">
                <a:solidFill>
                  <a:schemeClr val="bg1"/>
                </a:solidFill>
              </a:rPr>
              <a:t>Funkciju limitera nadpobude (V/Hz) sa zaštitnom funkcijom „V/Hz“ uzimajući u obzir dozvoljene vrednosti date od proizvođača generatora;</a:t>
            </a:r>
          </a:p>
          <a:p>
            <a:pPr eaLnBrk="1" hangingPunct="1">
              <a:lnSpc>
                <a:spcPct val="70000"/>
              </a:lnSpc>
            </a:pPr>
            <a:r>
              <a:rPr lang="sr-Latn-CS" altLang="en-US" sz="1200" smtClean="0">
                <a:solidFill>
                  <a:schemeClr val="bg1"/>
                </a:solidFill>
              </a:rPr>
              <a:t>Funkciju forsiranja pobude sa zaštitnom podimpedantnom funkcijom (21G) uzimajući u obzir ekstremne poremećaje u mreži;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200" smtClean="0">
                <a:solidFill>
                  <a:schemeClr val="bg1"/>
                </a:solidFill>
              </a:rPr>
              <a:t>U radu je obrađena vrlo značajna zaštita od gubitka pobude kako za stabilnost elektroenergetskog sistema tako i za bezbednost rada generatora.</a:t>
            </a:r>
            <a:endParaRPr lang="en-US" altLang="en-US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200" smtClean="0">
                <a:solidFill>
                  <a:schemeClr val="bg1"/>
                </a:solidFill>
              </a:rPr>
              <a:t>Dat</a:t>
            </a:r>
            <a:r>
              <a:rPr lang="sr-Latn-CS" altLang="en-US" sz="1200" smtClean="0"/>
              <a:t> </a:t>
            </a:r>
            <a:r>
              <a:rPr lang="sr-Latn-CS" altLang="en-US" sz="1200" smtClean="0">
                <a:solidFill>
                  <a:schemeClr val="bg1"/>
                </a:solidFill>
              </a:rPr>
              <a:t>je metod pror</a:t>
            </a:r>
            <a:r>
              <a:rPr lang="en-US" altLang="en-US" sz="1200" smtClean="0">
                <a:solidFill>
                  <a:schemeClr val="bg1"/>
                </a:solidFill>
              </a:rPr>
              <a:t>a</a:t>
            </a:r>
            <a:r>
              <a:rPr lang="sr-Latn-CS" altLang="en-US" sz="1200" smtClean="0">
                <a:solidFill>
                  <a:schemeClr val="bg1"/>
                </a:solidFill>
              </a:rPr>
              <a:t>čuna i nekoliko primera sa komentarima.</a:t>
            </a:r>
            <a:endParaRPr lang="sr-Cyrl-CS" altLang="en-US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1800" i="1" smtClean="0">
                <a:solidFill>
                  <a:schemeClr val="bg1"/>
                </a:solidFill>
              </a:rPr>
              <a:t>Naj</a:t>
            </a:r>
            <a:r>
              <a:rPr lang="sr-Latn-CS" altLang="en-US" sz="1800" i="1" smtClean="0">
                <a:solidFill>
                  <a:schemeClr val="bg1"/>
                </a:solidFill>
              </a:rPr>
              <a:t>češće korišćena metoda kod proračuna podešenja zaštite od gubitka pobude</a:t>
            </a:r>
            <a:endParaRPr lang="sr-Cyrl-CS" altLang="en-US" sz="1800" i="1" smtClean="0">
              <a:solidFill>
                <a:schemeClr val="bg1"/>
              </a:solidFill>
            </a:endParaRPr>
          </a:p>
        </p:txBody>
      </p:sp>
      <p:pic>
        <p:nvPicPr>
          <p:cNvPr id="20483" name="Picture 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 b="7944"/>
          <a:stretch>
            <a:fillRect/>
          </a:stretch>
        </p:blipFill>
        <p:spPr>
          <a:xfrm>
            <a:off x="465138" y="1619250"/>
            <a:ext cx="4762500" cy="3622675"/>
          </a:xfrm>
          <a:noFill/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7681"/>
          <a:stretch>
            <a:fillRect/>
          </a:stretch>
        </p:blipFill>
        <p:spPr bwMode="auto">
          <a:xfrm>
            <a:off x="5753100" y="1685925"/>
            <a:ext cx="55245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altLang="en-US" sz="1800" i="1" smtClean="0">
                <a:solidFill>
                  <a:schemeClr val="bg1"/>
                </a:solidFill>
              </a:rPr>
              <a:t>Postojeće podešenje i predlog novog podešenja zaštite od gubitka pobude i limitera minimalne pobude generatora G5 u TE Kolubara A </a:t>
            </a:r>
            <a:r>
              <a:rPr lang="sr-Latn-RS" altLang="en-US" sz="1800" i="1" smtClean="0">
                <a:solidFill>
                  <a:schemeClr val="bg1"/>
                </a:solidFill>
              </a:rPr>
              <a:t>(Sn = 137.5 MVA)</a:t>
            </a:r>
            <a:r>
              <a:rPr lang="sr-Latn-CS" altLang="en-US" smtClean="0"/>
              <a:t> </a:t>
            </a:r>
            <a:endParaRPr lang="sr-Cyrl-CS" alt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/>
          <a:stretch>
            <a:fillRect/>
          </a:stretch>
        </p:blipFill>
        <p:spPr>
          <a:xfrm>
            <a:off x="1579563" y="1725613"/>
            <a:ext cx="7945437" cy="4062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altLang="en-US" sz="2000" i="1" smtClean="0">
                <a:solidFill>
                  <a:schemeClr val="bg1"/>
                </a:solidFill>
              </a:rPr>
              <a:t>Postojeće podešenje i predlog podešenja  limitera minimalne pobude kao i podešenja karakteristika od gubitka pobude </a:t>
            </a:r>
            <a:r>
              <a:rPr lang="sr-Latn-CS" altLang="en-US" sz="1800" i="1" smtClean="0">
                <a:solidFill>
                  <a:schemeClr val="bg1"/>
                </a:solidFill>
              </a:rPr>
              <a:t>TENT B2 ( Sn=800MVA )</a:t>
            </a:r>
            <a:endParaRPr lang="sr-Cyrl-CS" altLang="en-US" sz="1800" i="1" smtClean="0">
              <a:solidFill>
                <a:schemeClr val="bg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588" y="1833563"/>
            <a:ext cx="7829550" cy="369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altLang="en-US" sz="1800" i="1" smtClean="0">
                <a:solidFill>
                  <a:schemeClr val="bg1"/>
                </a:solidFill>
              </a:rPr>
              <a:t>Postojeće podešenje i predlog podešenja limitera minimalne pobude, postojeće podešenje zaštite od gubitka pobude, predlog podešenja karakteristika od gubitka pobude VRLA 1 (Sn=16MVA)</a:t>
            </a:r>
            <a:r>
              <a:rPr lang="sr-Latn-CS" altLang="en-US" sz="1800" smtClean="0"/>
              <a:t> </a:t>
            </a:r>
            <a:endParaRPr lang="sr-Cyrl-CS" altLang="en-US" sz="18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2230438"/>
            <a:ext cx="8407400" cy="3541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altLang="en-US" sz="1800" b="1" i="1" smtClean="0">
                <a:solidFill>
                  <a:schemeClr val="bg1"/>
                </a:solidFill>
              </a:rPr>
              <a:t>ZAKLJUČAK</a:t>
            </a:r>
            <a:r>
              <a:rPr lang="sr-Latn-CS" altLang="en-US" sz="1800" smtClean="0">
                <a:solidFill>
                  <a:schemeClr val="bg1"/>
                </a:solidFill>
              </a:rPr>
              <a:t> </a:t>
            </a:r>
            <a:endParaRPr lang="sr-Cyrl-CS" altLang="en-US" sz="180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hr-HR" altLang="en-US" sz="1600" smtClean="0">
                <a:solidFill>
                  <a:schemeClr val="bg1"/>
                </a:solidFill>
              </a:rPr>
              <a:t>Analizom zaštite od gubitka pobude i limitera minimalne pobude na generatorima EPS-a utvrđeno je sledeće:</a:t>
            </a:r>
          </a:p>
          <a:p>
            <a:pPr eaLnBrk="1" hangingPunct="1">
              <a:lnSpc>
                <a:spcPct val="70000"/>
              </a:lnSpc>
            </a:pPr>
            <a:r>
              <a:rPr lang="hr-HR" altLang="en-US" sz="1600" smtClean="0">
                <a:solidFill>
                  <a:schemeClr val="bg1"/>
                </a:solidFill>
              </a:rPr>
              <a:t>Da su zaštite od gubitka pobude  često neadekvatno podešene.</a:t>
            </a:r>
          </a:p>
          <a:p>
            <a:pPr eaLnBrk="1" hangingPunct="1">
              <a:lnSpc>
                <a:spcPct val="70000"/>
              </a:lnSpc>
            </a:pPr>
            <a:r>
              <a:rPr lang="hr-HR" altLang="en-US" sz="1600" smtClean="0">
                <a:solidFill>
                  <a:schemeClr val="bg1"/>
                </a:solidFill>
              </a:rPr>
              <a:t>Da su limiteri minimalne pobude  često neadekvatno podešeni i to uglavnom  vrlo restriktivno, pa često i ne omogućavaju kapacitivni rad generatora.</a:t>
            </a:r>
          </a:p>
          <a:p>
            <a:pPr eaLnBrk="1" hangingPunct="1">
              <a:lnSpc>
                <a:spcPct val="70000"/>
              </a:lnSpc>
            </a:pPr>
            <a:r>
              <a:rPr lang="hr-HR" altLang="en-US" sz="1600" smtClean="0">
                <a:solidFill>
                  <a:schemeClr val="bg1"/>
                </a:solidFill>
              </a:rPr>
              <a:t>Da koordinacija između limitera minimalne pobude i zaštite od gubitka pobude nije optimalno izvršena.</a:t>
            </a:r>
          </a:p>
          <a:p>
            <a:pPr eaLnBrk="1" hangingPunct="1">
              <a:lnSpc>
                <a:spcPct val="70000"/>
              </a:lnSpc>
            </a:pPr>
            <a:r>
              <a:rPr lang="hr-HR" altLang="en-US" sz="1600" smtClean="0">
                <a:solidFill>
                  <a:schemeClr val="bg1"/>
                </a:solidFill>
              </a:rPr>
              <a:t>Da je potrebno izvršiti snimanje „eksloatacionih pogonskih dijagrama” i to prevashodno tamo gde ih proizvođač nije dao kao i na starim generatorima. </a:t>
            </a:r>
          </a:p>
          <a:p>
            <a:pPr eaLnBrk="1" hangingPunct="1">
              <a:lnSpc>
                <a:spcPct val="70000"/>
              </a:lnSpc>
            </a:pPr>
            <a:r>
              <a:rPr lang="hr-HR" altLang="en-US" sz="1600" smtClean="0">
                <a:solidFill>
                  <a:schemeClr val="bg1"/>
                </a:solidFill>
              </a:rPr>
              <a:t>Kako je regulacija napona koordinisana upravljačka akcija na nivou prenosnog sistema koja osim automatske regulacije napona na generatorima obuhvata i regulaciju napona statičkim uređajima za kompenzaciju, upravljanje tokovima snaga u mreži 400 kV, 220 kV i 110 kV promenom prenosnog odnosa transformacije i uključenjem, odnosno isključenjem elemenata mreže, potrebno je da EPS i EMS zauzmu zajedničko mišljenje o koordinaciji i adekvatnom podešenju limitera minimalne pobude i zaštite od gubitka pobude na generatorima EPS-a.</a:t>
            </a:r>
            <a:endParaRPr lang="sr-Cyrl-CS" alt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sr-Latn-CS" altLang="en-US" sz="1800" i="1" smtClean="0">
                <a:solidFill>
                  <a:schemeClr val="bg1"/>
                </a:solidFill>
              </a:rPr>
              <a:t>POJAŠNJENJE DODATNIH TEMA ZA DISKUSIJU</a:t>
            </a:r>
            <a:endParaRPr lang="sr-Cyrl-CS" altLang="en-US" sz="1800" i="1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Osnovna negativna posledica po generator kod rada u podpobuđenom režimu jeste zagrevanje čeonih steznih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ploča i čeonih delova statorskog namotaja zbog rasutog fluksa što može izazvati oštećenje generatora . Takav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slučaj se desio na generatoru „TENT B“ najveće snage u Srbiji od 725 MVA  koji  je zamenjen.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Gubitak pobude može da izazove štetne efekte u prenosnom sistemu. Nepotreban ispad generatora može da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dovede do preraspodele reaktivnog preopterećenja na druge generatore koji bi mogli da budu preopterećeni što bi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moglo dovesti  do njihovog ispada koji mogu imati za posledicu čak i raspada delova sistema.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U slučaju radnih režima sa malim preopterećenjima ( npr. noćni režim rada) od sinhronih generatora se traži da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rade u podpobuđenom režimu i preuzimaju reaktivnu snage iz mreže kako bi  vrednosti napona u čvorištima držali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u dozvoljenim granicama.Zato je potrebno da limiter minimalne pobude omogući rad u kapacitivnom režimu koji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dozvoljava pogonska karta generatora i da bude koordinisan sa zaštitom od gubitka pobude.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U elektroenergetskom sistemu postoji potreba za takvim radom u čvorištu 220kV i 400kV u Obrenovcu zbog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visokih napona u prenosnom sistemu.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Takođe za visoki napon u tački priključenja HE „VRLA“ kao što je to u radu obrađeno , a gde postoji mogućnost da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prepodešavanjem limitera minimalne pobude i njegovom koordinacijom sa zaštitom od gubitka pobude ublaži 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sr-Latn-CS" altLang="en-US" sz="1400" smtClean="0">
                <a:solidFill>
                  <a:schemeClr val="bg1"/>
                </a:solidFill>
              </a:rPr>
              <a:t>trenutna situacija. </a:t>
            </a:r>
            <a:endParaRPr lang="sr-Cyrl-CS" altLang="en-US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/>
          </p:cNvSpPr>
          <p:nvPr>
            <p:ph type="ctrTitle" idx="4294967295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algn="ctr" eaLnBrk="1" hangingPunct="1"/>
            <a:r>
              <a:rPr lang="sr-Latn-CS" altLang="en-US" sz="2400" i="1" smtClean="0">
                <a:solidFill>
                  <a:schemeClr val="bg1"/>
                </a:solidFill>
              </a:rPr>
              <a:t>HVALA </a:t>
            </a:r>
            <a:r>
              <a:rPr lang="sr-Cyrl-CS" altLang="en-US" i="1" smtClean="0">
                <a:solidFill>
                  <a:schemeClr val="bg1"/>
                </a:solidFill>
              </a:rPr>
              <a:t/>
            </a:r>
            <a:br>
              <a:rPr lang="sr-Cyrl-CS" altLang="en-US" i="1" smtClean="0">
                <a:solidFill>
                  <a:schemeClr val="bg1"/>
                </a:solidFill>
              </a:rPr>
            </a:br>
            <a:endParaRPr lang="sr-Cyrl-CS" altLang="en-US" i="1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sr-Cyrl-CS" altLang="en-US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43</TotalTime>
  <Words>750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ZAŠTITA OD GUBITKA POBUDE I KOORDINACIJA SA  LIMITEROM MINIMALNE POBUDE</vt:lpstr>
      <vt:lpstr>UVOD</vt:lpstr>
      <vt:lpstr>Najčešće korišćena metoda kod proračuna podešenja zaštite od gubitka pobude</vt:lpstr>
      <vt:lpstr>Postojeće podešenje i predlog novog podešenja zaštite od gubitka pobude i limitera minimalne pobude generatora G5 u TE Kolubara A (Sn = 137.5 MVA) </vt:lpstr>
      <vt:lpstr>Postojeće podešenje i predlog podešenja  limitera minimalne pobude kao i podešenja karakteristika od gubitka pobude TENT B2 ( Sn=800MVA )</vt:lpstr>
      <vt:lpstr>Postojeće podešenje i predlog podešenja limitera minimalne pobude, postojeće podešenje zaštite od gubitka pobude, predlog podešenja karakteristika od gubitka pobude VRLA 1 (Sn=16MVA) </vt:lpstr>
      <vt:lpstr>ZAKLJUČAK </vt:lpstr>
      <vt:lpstr>POJAŠNJENJE DODATNIH TEMA ZA DISKUSIJU</vt:lpstr>
      <vt:lpstr>HVALA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Luka Filipovic</cp:lastModifiedBy>
  <cp:revision>6</cp:revision>
  <dcterms:created xsi:type="dcterms:W3CDTF">2018-08-21T10:06:45Z</dcterms:created>
  <dcterms:modified xsi:type="dcterms:W3CDTF">2019-05-14T09:44:21Z</dcterms:modified>
</cp:coreProperties>
</file>