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34587" autoAdjust="0"/>
    <p:restoredTop sz="94660" autoAdjust="0"/>
  </p:normalViewPr>
  <p:slideViewPr>
    <p:cSldViewPr snapToGrid="0">
      <p:cViewPr varScale="1">
        <p:scale>
          <a:sx n="82" d="100"/>
          <a:sy n="82" d="100"/>
        </p:scale>
        <p:origin x="62" y="19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2976"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AF0158E-0BEA-4BFF-AA61-7914394B3C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a:extLst>
              <a:ext uri="{FF2B5EF4-FFF2-40B4-BE49-F238E27FC236}">
                <a16:creationId xmlns:a16="http://schemas.microsoft.com/office/drawing/2014/main" id="{14F11DA1-6698-4392-B84F-664E2A344A6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1192300-EA15-4B15-A783-6E65AD991BC8}" type="datetimeFigureOut">
              <a:rPr lang="en-NZ" smtClean="0"/>
              <a:t>17/05/2019</a:t>
            </a:fld>
            <a:endParaRPr lang="en-NZ"/>
          </a:p>
        </p:txBody>
      </p:sp>
      <p:sp>
        <p:nvSpPr>
          <p:cNvPr id="4" name="Footer Placeholder 3">
            <a:extLst>
              <a:ext uri="{FF2B5EF4-FFF2-40B4-BE49-F238E27FC236}">
                <a16:creationId xmlns:a16="http://schemas.microsoft.com/office/drawing/2014/main" id="{AB15D29F-AD7A-40A3-90D1-5C7D45458A0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a:extLst>
              <a:ext uri="{FF2B5EF4-FFF2-40B4-BE49-F238E27FC236}">
                <a16:creationId xmlns:a16="http://schemas.microsoft.com/office/drawing/2014/main" id="{A27F1443-A053-47AC-962C-46D85BEC89F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E16929-A883-446E-B000-A06150AF9A4B}" type="slidenum">
              <a:rPr lang="en-NZ" smtClean="0"/>
              <a:t>‹N›</a:t>
            </a:fld>
            <a:endParaRPr lang="en-NZ"/>
          </a:p>
        </p:txBody>
      </p:sp>
    </p:spTree>
    <p:extLst>
      <p:ext uri="{BB962C8B-B14F-4D97-AF65-F5344CB8AC3E}">
        <p14:creationId xmlns:p14="http://schemas.microsoft.com/office/powerpoint/2010/main" val="41472818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614211-E28D-4196-8F23-467118673D5D}" type="datetimeFigureOut">
              <a:rPr lang="en-NZ" smtClean="0"/>
              <a:t>17/05/2019</a:t>
            </a:fld>
            <a:endParaRPr lang="en-NZ"/>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14C6E0-D6AA-4C96-836C-B12EBD6499B1}" type="slidenum">
              <a:rPr lang="en-NZ" smtClean="0"/>
              <a:t>‹N›</a:t>
            </a:fld>
            <a:endParaRPr lang="en-NZ"/>
          </a:p>
        </p:txBody>
      </p:sp>
    </p:spTree>
    <p:extLst>
      <p:ext uri="{BB962C8B-B14F-4D97-AF65-F5344CB8AC3E}">
        <p14:creationId xmlns:p14="http://schemas.microsoft.com/office/powerpoint/2010/main" val="2138555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3_Title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DC7B2-556D-46CD-83ED-99A884FB97AA}"/>
              </a:ext>
            </a:extLst>
          </p:cNvPr>
          <p:cNvSpPr>
            <a:spLocks noGrp="1"/>
          </p:cNvSpPr>
          <p:nvPr>
            <p:ph type="ctrTitle"/>
          </p:nvPr>
        </p:nvSpPr>
        <p:spPr>
          <a:xfrm>
            <a:off x="1143000" y="1942833"/>
            <a:ext cx="6858000" cy="852221"/>
          </a:xfrm>
        </p:spPr>
        <p:txBody>
          <a:bodyPr anchor="b">
            <a:normAutofit/>
          </a:bodyPr>
          <a:lstStyle>
            <a:lvl1pPr algn="ctr">
              <a:defRPr sz="3600">
                <a:solidFill>
                  <a:schemeClr val="bg1"/>
                </a:solidFill>
              </a:defRPr>
            </a:lvl1pPr>
          </a:lstStyle>
          <a:p>
            <a:r>
              <a:rPr lang="fr-FR" smtClean="0"/>
              <a:t>Modifiez le style du titre</a:t>
            </a:r>
            <a:endParaRPr lang="en-NZ"/>
          </a:p>
        </p:txBody>
      </p:sp>
      <p:sp>
        <p:nvSpPr>
          <p:cNvPr id="3" name="Subtitle 2">
            <a:extLst>
              <a:ext uri="{FF2B5EF4-FFF2-40B4-BE49-F238E27FC236}">
                <a16:creationId xmlns:a16="http://schemas.microsoft.com/office/drawing/2014/main" id="{505F1AF1-96C1-4AD2-BC34-4BA79B45D78E}"/>
              </a:ext>
            </a:extLst>
          </p:cNvPr>
          <p:cNvSpPr>
            <a:spLocks noGrp="1"/>
          </p:cNvSpPr>
          <p:nvPr>
            <p:ph type="subTitle" idx="1"/>
          </p:nvPr>
        </p:nvSpPr>
        <p:spPr>
          <a:xfrm>
            <a:off x="1143000" y="2861729"/>
            <a:ext cx="6858000" cy="538697"/>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NZ"/>
          </a:p>
        </p:txBody>
      </p:sp>
      <p:pic>
        <p:nvPicPr>
          <p:cNvPr id="10" name="Picture 9">
            <a:extLst>
              <a:ext uri="{FF2B5EF4-FFF2-40B4-BE49-F238E27FC236}">
                <a16:creationId xmlns:a16="http://schemas.microsoft.com/office/drawing/2014/main" id="{5A6AB894-3DB9-43E6-854A-5B9B32AAA2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06756" y="5440619"/>
            <a:ext cx="1931569" cy="1286198"/>
          </a:xfrm>
          <a:prstGeom prst="rect">
            <a:avLst/>
          </a:prstGeom>
        </p:spPr>
      </p:pic>
    </p:spTree>
    <p:extLst>
      <p:ext uri="{BB962C8B-B14F-4D97-AF65-F5344CB8AC3E}">
        <p14:creationId xmlns:p14="http://schemas.microsoft.com/office/powerpoint/2010/main" val="367367712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Title and plain 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A755-ADDA-4D38-B98F-77D27BE23403}"/>
              </a:ext>
            </a:extLst>
          </p:cNvPr>
          <p:cNvSpPr>
            <a:spLocks noGrp="1"/>
          </p:cNvSpPr>
          <p:nvPr>
            <p:ph type="title"/>
          </p:nvPr>
        </p:nvSpPr>
        <p:spPr>
          <a:xfrm>
            <a:off x="242888" y="311151"/>
            <a:ext cx="7886700" cy="673100"/>
          </a:xfrm>
        </p:spPr>
        <p:txBody>
          <a:bodyPr>
            <a:normAutofit/>
          </a:bodyPr>
          <a:lstStyle>
            <a:lvl1pPr>
              <a:defRPr sz="2800">
                <a:solidFill>
                  <a:schemeClr val="accent1"/>
                </a:solidFill>
              </a:defRPr>
            </a:lvl1pPr>
          </a:lstStyle>
          <a:p>
            <a:r>
              <a:rPr lang="fr-FR" smtClean="0"/>
              <a:t>Modifiez le style du titre</a:t>
            </a:r>
            <a:endParaRPr lang="en-NZ"/>
          </a:p>
        </p:txBody>
      </p:sp>
    </p:spTree>
    <p:extLst>
      <p:ext uri="{BB962C8B-B14F-4D97-AF65-F5344CB8AC3E}">
        <p14:creationId xmlns:p14="http://schemas.microsoft.com/office/powerpoint/2010/main" val="2373527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no log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FE3D5B-2D16-4C5E-B51C-927C485EC3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23745" y="404910"/>
            <a:ext cx="1375873" cy="655310"/>
          </a:xfrm>
          <a:prstGeom prst="rect">
            <a:avLst/>
          </a:prstGeom>
        </p:spPr>
      </p:pic>
    </p:spTree>
    <p:extLst>
      <p:ext uri="{BB962C8B-B14F-4D97-AF65-F5344CB8AC3E}">
        <p14:creationId xmlns:p14="http://schemas.microsoft.com/office/powerpoint/2010/main" val="13718478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2_blank no log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FE3D5B-2D16-4C5E-B51C-927C485EC30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73637" y="91586"/>
            <a:ext cx="1422535" cy="677535"/>
          </a:xfrm>
          <a:prstGeom prst="rect">
            <a:avLst/>
          </a:prstGeom>
        </p:spPr>
      </p:pic>
    </p:spTree>
    <p:extLst>
      <p:ext uri="{BB962C8B-B14F-4D97-AF65-F5344CB8AC3E}">
        <p14:creationId xmlns:p14="http://schemas.microsoft.com/office/powerpoint/2010/main" val="946806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536682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BDAB-8C03-49FE-9EAA-8162E4BB9773}"/>
              </a:ext>
            </a:extLst>
          </p:cNvPr>
          <p:cNvSpPr>
            <a:spLocks noGrp="1"/>
          </p:cNvSpPr>
          <p:nvPr>
            <p:ph type="title"/>
          </p:nvPr>
        </p:nvSpPr>
        <p:spPr>
          <a:xfrm>
            <a:off x="629841" y="457200"/>
            <a:ext cx="2949178" cy="1600200"/>
          </a:xfrm>
        </p:spPr>
        <p:txBody>
          <a:bodyPr anchor="b">
            <a:normAutofit/>
          </a:bodyPr>
          <a:lstStyle>
            <a:lvl1pPr>
              <a:defRPr sz="2800">
                <a:solidFill>
                  <a:schemeClr val="accent1"/>
                </a:solidFill>
              </a:defRPr>
            </a:lvl1pPr>
          </a:lstStyle>
          <a:p>
            <a:r>
              <a:rPr lang="fr-FR" smtClean="0"/>
              <a:t>Modifiez le style du titre</a:t>
            </a:r>
            <a:endParaRPr lang="en-NZ"/>
          </a:p>
        </p:txBody>
      </p:sp>
      <p:sp>
        <p:nvSpPr>
          <p:cNvPr id="3" name="Picture Placeholder 2">
            <a:extLst>
              <a:ext uri="{FF2B5EF4-FFF2-40B4-BE49-F238E27FC236}">
                <a16:creationId xmlns:a16="http://schemas.microsoft.com/office/drawing/2014/main" id="{00B3EFB5-8611-4301-81A0-65A7898C09DB}"/>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NZ"/>
          </a:p>
        </p:txBody>
      </p:sp>
      <p:sp>
        <p:nvSpPr>
          <p:cNvPr id="4" name="Text Placeholder 3">
            <a:extLst>
              <a:ext uri="{FF2B5EF4-FFF2-40B4-BE49-F238E27FC236}">
                <a16:creationId xmlns:a16="http://schemas.microsoft.com/office/drawing/2014/main" id="{52695327-1C22-4CDC-A9AC-3BB81D16EDD8}"/>
              </a:ext>
            </a:extLst>
          </p:cNvPr>
          <p:cNvSpPr>
            <a:spLocks noGrp="1"/>
          </p:cNvSpPr>
          <p:nvPr>
            <p:ph type="body" sz="half" idx="2"/>
          </p:nvPr>
        </p:nvSpPr>
        <p:spPr>
          <a:xfrm>
            <a:off x="629841" y="2057400"/>
            <a:ext cx="2949178" cy="3811588"/>
          </a:xfrm>
        </p:spPr>
        <p:txBody>
          <a:bodyPr>
            <a:normAutofit/>
          </a:bodyPr>
          <a:lstStyle>
            <a:lvl1pPr marL="0" indent="0">
              <a:buNone/>
              <a:defRPr sz="20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Tree>
    <p:extLst>
      <p:ext uri="{BB962C8B-B14F-4D97-AF65-F5344CB8AC3E}">
        <p14:creationId xmlns:p14="http://schemas.microsoft.com/office/powerpoint/2010/main" val="101756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Picture caption small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BDAB-8C03-49FE-9EAA-8162E4BB9773}"/>
              </a:ext>
            </a:extLst>
          </p:cNvPr>
          <p:cNvSpPr>
            <a:spLocks noGrp="1"/>
          </p:cNvSpPr>
          <p:nvPr>
            <p:ph type="title"/>
          </p:nvPr>
        </p:nvSpPr>
        <p:spPr>
          <a:xfrm>
            <a:off x="629841" y="457200"/>
            <a:ext cx="2949178" cy="1600200"/>
          </a:xfrm>
        </p:spPr>
        <p:txBody>
          <a:bodyPr anchor="b">
            <a:normAutofit/>
          </a:bodyPr>
          <a:lstStyle>
            <a:lvl1pPr>
              <a:defRPr sz="2800">
                <a:solidFill>
                  <a:schemeClr val="accent1"/>
                </a:solidFill>
              </a:defRPr>
            </a:lvl1pPr>
          </a:lstStyle>
          <a:p>
            <a:r>
              <a:rPr lang="fr-FR" smtClean="0"/>
              <a:t>Modifiez le style du titre</a:t>
            </a:r>
            <a:endParaRPr lang="en-NZ"/>
          </a:p>
        </p:txBody>
      </p:sp>
      <p:sp>
        <p:nvSpPr>
          <p:cNvPr id="3" name="Picture Placeholder 2">
            <a:extLst>
              <a:ext uri="{FF2B5EF4-FFF2-40B4-BE49-F238E27FC236}">
                <a16:creationId xmlns:a16="http://schemas.microsoft.com/office/drawing/2014/main" id="{00B3EFB5-8611-4301-81A0-65A7898C09DB}"/>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NZ"/>
          </a:p>
        </p:txBody>
      </p:sp>
      <p:sp>
        <p:nvSpPr>
          <p:cNvPr id="4" name="Text Placeholder 3">
            <a:extLst>
              <a:ext uri="{FF2B5EF4-FFF2-40B4-BE49-F238E27FC236}">
                <a16:creationId xmlns:a16="http://schemas.microsoft.com/office/drawing/2014/main" id="{52695327-1C22-4CDC-A9AC-3BB81D16EDD8}"/>
              </a:ext>
            </a:extLst>
          </p:cNvPr>
          <p:cNvSpPr>
            <a:spLocks noGrp="1"/>
          </p:cNvSpPr>
          <p:nvPr>
            <p:ph type="body" sz="half" idx="2"/>
          </p:nvPr>
        </p:nvSpPr>
        <p:spPr>
          <a:xfrm>
            <a:off x="629841" y="2057400"/>
            <a:ext cx="2949178" cy="3811588"/>
          </a:xfrm>
        </p:spPr>
        <p:txBody>
          <a:bodyPr>
            <a:normAutofit/>
          </a:bodyPr>
          <a:lstStyle>
            <a:lvl1pPr marL="0" indent="0">
              <a:buNone/>
              <a:defRPr sz="20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pic>
        <p:nvPicPr>
          <p:cNvPr id="7" name="Picture 6">
            <a:extLst>
              <a:ext uri="{FF2B5EF4-FFF2-40B4-BE49-F238E27FC236}">
                <a16:creationId xmlns:a16="http://schemas.microsoft.com/office/drawing/2014/main" id="{460DE470-EB93-4C4F-AD5E-539B9F3536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7144" y="431562"/>
            <a:ext cx="1113250" cy="530226"/>
          </a:xfrm>
          <a:prstGeom prst="rect">
            <a:avLst/>
          </a:prstGeom>
        </p:spPr>
      </p:pic>
    </p:spTree>
    <p:extLst>
      <p:ext uri="{BB962C8B-B14F-4D97-AF65-F5344CB8AC3E}">
        <p14:creationId xmlns:p14="http://schemas.microsoft.com/office/powerpoint/2010/main" val="25647100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ag.gen titolo su due righi">
    <p:spTree>
      <p:nvGrpSpPr>
        <p:cNvPr id="1" name=""/>
        <p:cNvGrpSpPr/>
        <p:nvPr/>
      </p:nvGrpSpPr>
      <p:grpSpPr>
        <a:xfrm>
          <a:off x="0" y="0"/>
          <a:ext cx="0" cy="0"/>
          <a:chOff x="0" y="0"/>
          <a:chExt cx="0" cy="0"/>
        </a:xfrm>
      </p:grpSpPr>
      <p:sp>
        <p:nvSpPr>
          <p:cNvPr id="3" name="Segnaposto contenuto 2"/>
          <p:cNvSpPr>
            <a:spLocks noGrp="1"/>
          </p:cNvSpPr>
          <p:nvPr>
            <p:ph idx="1"/>
          </p:nvPr>
        </p:nvSpPr>
        <p:spPr>
          <a:xfrm>
            <a:off x="288000" y="1728000"/>
            <a:ext cx="8456400" cy="4514400"/>
          </a:xfrm>
          <a:prstGeom prst="rect">
            <a:avLst/>
          </a:prstGeom>
        </p:spPr>
        <p:txBody>
          <a:bodyPr/>
          <a:lstStyle>
            <a:lvl1pPr marL="0" indent="0" algn="just">
              <a:lnSpc>
                <a:spcPts val="1600"/>
              </a:lnSpc>
              <a:spcBef>
                <a:spcPts val="384"/>
              </a:spcBef>
              <a:buNone/>
              <a:defRPr sz="1600">
                <a:latin typeface="+mn-lt"/>
              </a:defRPr>
            </a:lvl1pPr>
            <a:lvl2pPr indent="0" algn="just">
              <a:lnSpc>
                <a:spcPts val="1600"/>
              </a:lnSpc>
              <a:spcBef>
                <a:spcPts val="384"/>
              </a:spcBef>
              <a:defRPr/>
            </a:lvl2pPr>
            <a:lvl3pPr indent="0" algn="just">
              <a:lnSpc>
                <a:spcPts val="1600"/>
              </a:lnSpc>
              <a:spcBef>
                <a:spcPts val="384"/>
              </a:spcBef>
              <a:defRPr/>
            </a:lvl3pPr>
            <a:lvl4pPr indent="0" algn="just">
              <a:lnSpc>
                <a:spcPts val="1600"/>
              </a:lnSpc>
              <a:spcBef>
                <a:spcPts val="384"/>
              </a:spcBef>
              <a:defRPr/>
            </a:lvl4pPr>
            <a:lvl5pPr indent="0" algn="just">
              <a:lnSpc>
                <a:spcPts val="1600"/>
              </a:lnSpc>
              <a:spcBef>
                <a:spcPts val="384"/>
              </a:spcBef>
              <a:defRPr/>
            </a:lvl5pPr>
          </a:lstStyle>
          <a:p>
            <a:pPr lvl="0"/>
            <a:r>
              <a:rPr lang="it-IT" smtClean="0"/>
              <a:t>Fare clic per modificare stili del testo dello schema</a:t>
            </a:r>
          </a:p>
        </p:txBody>
      </p:sp>
      <p:sp>
        <p:nvSpPr>
          <p:cNvPr id="7" name="Segnaposto testo 17"/>
          <p:cNvSpPr>
            <a:spLocks noGrp="1"/>
          </p:cNvSpPr>
          <p:nvPr>
            <p:ph type="body" sz="quarter" idx="11"/>
          </p:nvPr>
        </p:nvSpPr>
        <p:spPr>
          <a:xfrm>
            <a:off x="288000" y="1404000"/>
            <a:ext cx="8262000" cy="432000"/>
          </a:xfrm>
          <a:prstGeom prst="rect">
            <a:avLst/>
          </a:prstGeom>
        </p:spPr>
        <p:txBody>
          <a:bodyPr/>
          <a:lstStyle>
            <a:lvl1pPr marL="0" indent="0" algn="l" rtl="0" fontAlgn="base">
              <a:lnSpc>
                <a:spcPts val="2000"/>
              </a:lnSpc>
              <a:spcBef>
                <a:spcPct val="0"/>
              </a:spcBef>
              <a:spcAft>
                <a:spcPct val="0"/>
              </a:spcAft>
              <a:buNone/>
              <a:defRPr lang="it-IT" sz="2000" kern="1200" dirty="0" smtClean="0">
                <a:solidFill>
                  <a:schemeClr val="bg2"/>
                </a:solidFill>
                <a:latin typeface="+mn-lt"/>
                <a:ea typeface="+mn-ea"/>
                <a:cs typeface="+mn-cs"/>
              </a:defRPr>
            </a:lvl1pPr>
            <a:lvl2pPr algn="l" rtl="0" fontAlgn="base">
              <a:spcBef>
                <a:spcPct val="0"/>
              </a:spcBef>
              <a:spcAft>
                <a:spcPct val="0"/>
              </a:spcAft>
              <a:defRPr lang="it-IT" sz="2000" kern="1200" dirty="0" smtClean="0">
                <a:solidFill>
                  <a:schemeClr val="bg2"/>
                </a:solidFill>
                <a:latin typeface="Helvetica Neue" pitchFamily="2"/>
                <a:ea typeface="+mn-ea"/>
                <a:cs typeface="+mn-cs"/>
              </a:defRPr>
            </a:lvl2pPr>
            <a:lvl3pPr algn="l" rtl="0" fontAlgn="base">
              <a:spcBef>
                <a:spcPct val="0"/>
              </a:spcBef>
              <a:spcAft>
                <a:spcPct val="0"/>
              </a:spcAft>
              <a:defRPr lang="it-IT" sz="2000" kern="1200" dirty="0" smtClean="0">
                <a:solidFill>
                  <a:schemeClr val="bg2"/>
                </a:solidFill>
                <a:latin typeface="Helvetica Neue" pitchFamily="2"/>
                <a:ea typeface="+mn-ea"/>
                <a:cs typeface="+mn-cs"/>
              </a:defRPr>
            </a:lvl3pPr>
            <a:lvl4pPr algn="l" rtl="0" fontAlgn="base">
              <a:spcBef>
                <a:spcPct val="0"/>
              </a:spcBef>
              <a:spcAft>
                <a:spcPct val="0"/>
              </a:spcAft>
              <a:defRPr lang="it-IT" sz="2000" kern="1200" dirty="0" smtClean="0">
                <a:solidFill>
                  <a:schemeClr val="bg2"/>
                </a:solidFill>
                <a:latin typeface="Helvetica Neue" pitchFamily="2"/>
                <a:ea typeface="+mn-ea"/>
                <a:cs typeface="+mn-cs"/>
              </a:defRPr>
            </a:lvl4pPr>
            <a:lvl5pPr algn="l" rtl="0" fontAlgn="base">
              <a:spcBef>
                <a:spcPct val="0"/>
              </a:spcBef>
              <a:spcAft>
                <a:spcPct val="0"/>
              </a:spcAft>
              <a:defRPr lang="it-IT" sz="2000" kern="1200" dirty="0">
                <a:solidFill>
                  <a:schemeClr val="bg2"/>
                </a:solidFill>
                <a:latin typeface="Helvetica Neue" pitchFamily="2"/>
                <a:ea typeface="+mn-ea"/>
                <a:cs typeface="+mn-cs"/>
              </a:defRPr>
            </a:lvl5pPr>
          </a:lstStyle>
          <a:p>
            <a:pPr lvl="0"/>
            <a:r>
              <a:rPr lang="it-IT" smtClean="0"/>
              <a:t>Fare clic per modificare stili del testo dello schema</a:t>
            </a:r>
          </a:p>
        </p:txBody>
      </p:sp>
      <p:sp>
        <p:nvSpPr>
          <p:cNvPr id="5" name="Titolo 14"/>
          <p:cNvSpPr>
            <a:spLocks noGrp="1"/>
          </p:cNvSpPr>
          <p:nvPr>
            <p:ph type="title"/>
          </p:nvPr>
        </p:nvSpPr>
        <p:spPr>
          <a:xfrm>
            <a:off x="286854" y="720000"/>
            <a:ext cx="8542800" cy="635460"/>
          </a:xfrm>
          <a:prstGeom prst="rect">
            <a:avLst/>
          </a:prstGeom>
        </p:spPr>
        <p:txBody>
          <a:bodyPr/>
          <a:lstStyle>
            <a:lvl1pPr algn="l">
              <a:lnSpc>
                <a:spcPts val="2600"/>
              </a:lnSpc>
              <a:defRPr sz="2600" b="1">
                <a:solidFill>
                  <a:srgbClr val="D97700"/>
                </a:solidFill>
                <a:latin typeface="+mn-lt"/>
              </a:defRPr>
            </a:lvl1pPr>
          </a:lstStyle>
          <a:p>
            <a:endParaRPr lang="it-IT" dirty="0"/>
          </a:p>
        </p:txBody>
      </p:sp>
    </p:spTree>
    <p:extLst>
      <p:ext uri="{BB962C8B-B14F-4D97-AF65-F5344CB8AC3E}">
        <p14:creationId xmlns:p14="http://schemas.microsoft.com/office/powerpoint/2010/main" val="264624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6969" y="1599516"/>
            <a:ext cx="4038349" cy="4526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7107" y="1599516"/>
            <a:ext cx="4039930" cy="4526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5AC173-C117-4216-9D91-AECCF7702BF9}" type="slidenum">
              <a:rPr lang="it-IT">
                <a:solidFill>
                  <a:srgbClr val="000000"/>
                </a:solidFill>
              </a:rPr>
              <a:pPr>
                <a:defRPr/>
              </a:pPr>
              <a:t>‹N›</a:t>
            </a:fld>
            <a:endParaRPr lang="it-IT">
              <a:solidFill>
                <a:srgbClr val="000000"/>
              </a:solidFill>
            </a:endParaRPr>
          </a:p>
        </p:txBody>
      </p:sp>
    </p:spTree>
    <p:extLst>
      <p:ext uri="{BB962C8B-B14F-4D97-AF65-F5344CB8AC3E}">
        <p14:creationId xmlns:p14="http://schemas.microsoft.com/office/powerpoint/2010/main" val="625554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olo e contenuto">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Segnaposto piè di pagina 4"/>
          <p:cNvSpPr>
            <a:spLocks noGrp="1"/>
          </p:cNvSpPr>
          <p:nvPr>
            <p:ph type="ftr" sz="quarter" idx="10"/>
          </p:nvPr>
        </p:nvSpPr>
        <p:spPr/>
        <p:txBody>
          <a:bodyPr/>
          <a:lstStyle>
            <a:lvl1pPr>
              <a:defRPr>
                <a:solidFill>
                  <a:srgbClr val="000000"/>
                </a:solidFill>
              </a:defRPr>
            </a:lvl1pPr>
          </a:lstStyle>
          <a:p>
            <a:pPr>
              <a:defRPr/>
            </a:pPr>
            <a:endParaRPr lang="it-IT"/>
          </a:p>
        </p:txBody>
      </p:sp>
      <p:sp>
        <p:nvSpPr>
          <p:cNvPr id="5" name="Segnaposto numero diapositiva 5"/>
          <p:cNvSpPr>
            <a:spLocks noGrp="1"/>
          </p:cNvSpPr>
          <p:nvPr>
            <p:ph type="sldNum" sz="quarter" idx="11"/>
          </p:nvPr>
        </p:nvSpPr>
        <p:spPr/>
        <p:txBody>
          <a:bodyPr/>
          <a:lstStyle>
            <a:lvl1pPr>
              <a:defRPr>
                <a:solidFill>
                  <a:srgbClr val="000000"/>
                </a:solidFill>
              </a:defRPr>
            </a:lvl1pPr>
          </a:lstStyle>
          <a:p>
            <a:pPr>
              <a:defRPr/>
            </a:pPr>
            <a:fld id="{9F782A04-EDD2-47A1-B0BA-93EBAA972379}" type="slidenum">
              <a:rPr lang="it-IT"/>
              <a:pPr>
                <a:defRPr/>
              </a:pPr>
              <a:t>‹N›</a:t>
            </a:fld>
            <a:endParaRPr lang="it-IT"/>
          </a:p>
        </p:txBody>
      </p:sp>
    </p:spTree>
    <p:extLst>
      <p:ext uri="{BB962C8B-B14F-4D97-AF65-F5344CB8AC3E}">
        <p14:creationId xmlns:p14="http://schemas.microsoft.com/office/powerpoint/2010/main" val="11652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Title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DC7B2-556D-46CD-83ED-99A884FB97AA}"/>
              </a:ext>
            </a:extLst>
          </p:cNvPr>
          <p:cNvSpPr>
            <a:spLocks noGrp="1"/>
          </p:cNvSpPr>
          <p:nvPr>
            <p:ph type="ctrTitle"/>
          </p:nvPr>
        </p:nvSpPr>
        <p:spPr>
          <a:xfrm>
            <a:off x="1143000" y="1942833"/>
            <a:ext cx="6858000" cy="852221"/>
          </a:xfrm>
        </p:spPr>
        <p:txBody>
          <a:bodyPr anchor="b">
            <a:normAutofit/>
          </a:bodyPr>
          <a:lstStyle>
            <a:lvl1pPr algn="ctr">
              <a:defRPr sz="3600">
                <a:solidFill>
                  <a:schemeClr val="bg1"/>
                </a:solidFill>
              </a:defRPr>
            </a:lvl1pPr>
          </a:lstStyle>
          <a:p>
            <a:r>
              <a:rPr lang="fr-FR" smtClean="0"/>
              <a:t>Modifiez le style du titre</a:t>
            </a:r>
            <a:endParaRPr lang="en-NZ"/>
          </a:p>
        </p:txBody>
      </p:sp>
      <p:sp>
        <p:nvSpPr>
          <p:cNvPr id="3" name="Subtitle 2">
            <a:extLst>
              <a:ext uri="{FF2B5EF4-FFF2-40B4-BE49-F238E27FC236}">
                <a16:creationId xmlns:a16="http://schemas.microsoft.com/office/drawing/2014/main" id="{505F1AF1-96C1-4AD2-BC34-4BA79B45D78E}"/>
              </a:ext>
            </a:extLst>
          </p:cNvPr>
          <p:cNvSpPr>
            <a:spLocks noGrp="1"/>
          </p:cNvSpPr>
          <p:nvPr>
            <p:ph type="subTitle" idx="1"/>
          </p:nvPr>
        </p:nvSpPr>
        <p:spPr>
          <a:xfrm>
            <a:off x="1143000" y="2861729"/>
            <a:ext cx="6858000" cy="538697"/>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NZ"/>
          </a:p>
        </p:txBody>
      </p:sp>
      <p:pic>
        <p:nvPicPr>
          <p:cNvPr id="5" name="Picture 4">
            <a:extLst>
              <a:ext uri="{FF2B5EF4-FFF2-40B4-BE49-F238E27FC236}">
                <a16:creationId xmlns:a16="http://schemas.microsoft.com/office/drawing/2014/main" id="{5A6AB894-3DB9-43E6-854A-5B9B32AAA2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06756" y="5440619"/>
            <a:ext cx="1931569" cy="1286198"/>
          </a:xfrm>
          <a:prstGeom prst="rect">
            <a:avLst/>
          </a:prstGeom>
        </p:spPr>
      </p:pic>
    </p:spTree>
    <p:extLst>
      <p:ext uri="{BB962C8B-B14F-4D97-AF65-F5344CB8AC3E}">
        <p14:creationId xmlns:p14="http://schemas.microsoft.com/office/powerpoint/2010/main" val="7270833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DC7B2-556D-46CD-83ED-99A884FB97AA}"/>
              </a:ext>
            </a:extLst>
          </p:cNvPr>
          <p:cNvSpPr>
            <a:spLocks noGrp="1"/>
          </p:cNvSpPr>
          <p:nvPr>
            <p:ph type="ctrTitle"/>
          </p:nvPr>
        </p:nvSpPr>
        <p:spPr>
          <a:xfrm>
            <a:off x="1143000" y="1942833"/>
            <a:ext cx="6858000" cy="852221"/>
          </a:xfrm>
        </p:spPr>
        <p:txBody>
          <a:bodyPr anchor="b">
            <a:normAutofit/>
          </a:bodyPr>
          <a:lstStyle>
            <a:lvl1pPr algn="ctr">
              <a:defRPr sz="3600">
                <a:solidFill>
                  <a:schemeClr val="bg1"/>
                </a:solidFill>
              </a:defRPr>
            </a:lvl1pPr>
          </a:lstStyle>
          <a:p>
            <a:r>
              <a:rPr lang="fr-FR" smtClean="0"/>
              <a:t>Modifiez le style du titre</a:t>
            </a:r>
            <a:endParaRPr lang="en-NZ"/>
          </a:p>
        </p:txBody>
      </p:sp>
      <p:sp>
        <p:nvSpPr>
          <p:cNvPr id="3" name="Subtitle 2">
            <a:extLst>
              <a:ext uri="{FF2B5EF4-FFF2-40B4-BE49-F238E27FC236}">
                <a16:creationId xmlns:a16="http://schemas.microsoft.com/office/drawing/2014/main" id="{505F1AF1-96C1-4AD2-BC34-4BA79B45D78E}"/>
              </a:ext>
            </a:extLst>
          </p:cNvPr>
          <p:cNvSpPr>
            <a:spLocks noGrp="1"/>
          </p:cNvSpPr>
          <p:nvPr>
            <p:ph type="subTitle" idx="1"/>
          </p:nvPr>
        </p:nvSpPr>
        <p:spPr>
          <a:xfrm>
            <a:off x="1143000" y="2861729"/>
            <a:ext cx="6858000" cy="538697"/>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NZ"/>
          </a:p>
        </p:txBody>
      </p:sp>
      <p:pic>
        <p:nvPicPr>
          <p:cNvPr id="13" name="Picture 12">
            <a:extLst>
              <a:ext uri="{FF2B5EF4-FFF2-40B4-BE49-F238E27FC236}">
                <a16:creationId xmlns:a16="http://schemas.microsoft.com/office/drawing/2014/main" id="{5A6AB894-3DB9-43E6-854A-5B9B32AAA2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06756" y="5440619"/>
            <a:ext cx="1931569" cy="1286198"/>
          </a:xfrm>
          <a:prstGeom prst="rect">
            <a:avLst/>
          </a:prstGeom>
        </p:spPr>
      </p:pic>
    </p:spTree>
    <p:extLst>
      <p:ext uri="{BB962C8B-B14F-4D97-AF65-F5344CB8AC3E}">
        <p14:creationId xmlns:p14="http://schemas.microsoft.com/office/powerpoint/2010/main" val="300152869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2_Title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DC7B2-556D-46CD-83ED-99A884FB97AA}"/>
              </a:ext>
            </a:extLst>
          </p:cNvPr>
          <p:cNvSpPr>
            <a:spLocks noGrp="1"/>
          </p:cNvSpPr>
          <p:nvPr>
            <p:ph type="ctrTitle"/>
          </p:nvPr>
        </p:nvSpPr>
        <p:spPr>
          <a:xfrm>
            <a:off x="1143000" y="1942833"/>
            <a:ext cx="6858000" cy="852221"/>
          </a:xfrm>
        </p:spPr>
        <p:txBody>
          <a:bodyPr anchor="b">
            <a:normAutofit/>
          </a:bodyPr>
          <a:lstStyle>
            <a:lvl1pPr algn="ctr">
              <a:defRPr sz="3600">
                <a:solidFill>
                  <a:schemeClr val="accent1"/>
                </a:solidFill>
              </a:defRPr>
            </a:lvl1pPr>
          </a:lstStyle>
          <a:p>
            <a:r>
              <a:rPr lang="fr-FR" smtClean="0"/>
              <a:t>Modifiez le style du titre</a:t>
            </a:r>
            <a:endParaRPr lang="en-NZ"/>
          </a:p>
        </p:txBody>
      </p:sp>
      <p:sp>
        <p:nvSpPr>
          <p:cNvPr id="3" name="Subtitle 2">
            <a:extLst>
              <a:ext uri="{FF2B5EF4-FFF2-40B4-BE49-F238E27FC236}">
                <a16:creationId xmlns:a16="http://schemas.microsoft.com/office/drawing/2014/main" id="{505F1AF1-96C1-4AD2-BC34-4BA79B45D78E}"/>
              </a:ext>
            </a:extLst>
          </p:cNvPr>
          <p:cNvSpPr>
            <a:spLocks noGrp="1"/>
          </p:cNvSpPr>
          <p:nvPr>
            <p:ph type="subTitle" idx="1"/>
          </p:nvPr>
        </p:nvSpPr>
        <p:spPr>
          <a:xfrm>
            <a:off x="1143000" y="2890303"/>
            <a:ext cx="6858000" cy="538697"/>
          </a:xfrm>
        </p:spPr>
        <p:txBody>
          <a:bodyPr/>
          <a:lstStyle>
            <a:lvl1pPr marL="0" indent="0" algn="ct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NZ"/>
          </a:p>
        </p:txBody>
      </p:sp>
      <p:pic>
        <p:nvPicPr>
          <p:cNvPr id="8" name="Picture 7">
            <a:extLst>
              <a:ext uri="{FF2B5EF4-FFF2-40B4-BE49-F238E27FC236}">
                <a16:creationId xmlns:a16="http://schemas.microsoft.com/office/drawing/2014/main" id="{5A6AB894-3DB9-43E6-854A-5B9B32AAA2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06756" y="5440619"/>
            <a:ext cx="1931569" cy="1286198"/>
          </a:xfrm>
          <a:prstGeom prst="rect">
            <a:avLst/>
          </a:prstGeom>
        </p:spPr>
      </p:pic>
    </p:spTree>
    <p:extLst>
      <p:ext uri="{BB962C8B-B14F-4D97-AF65-F5344CB8AC3E}">
        <p14:creationId xmlns:p14="http://schemas.microsoft.com/office/powerpoint/2010/main" val="334751336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Content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61C35-F502-4AFC-BCE0-17E75CA47048}"/>
              </a:ext>
            </a:extLst>
          </p:cNvPr>
          <p:cNvSpPr>
            <a:spLocks noGrp="1"/>
          </p:cNvSpPr>
          <p:nvPr>
            <p:ph type="title"/>
          </p:nvPr>
        </p:nvSpPr>
        <p:spPr>
          <a:xfrm>
            <a:off x="628650" y="630048"/>
            <a:ext cx="7886700" cy="745828"/>
          </a:xfrm>
        </p:spPr>
        <p:txBody>
          <a:bodyPr>
            <a:normAutofit/>
          </a:bodyPr>
          <a:lstStyle>
            <a:lvl1pPr>
              <a:defRPr sz="2800">
                <a:solidFill>
                  <a:schemeClr val="accent1"/>
                </a:solidFill>
              </a:defRPr>
            </a:lvl1pPr>
          </a:lstStyle>
          <a:p>
            <a:r>
              <a:rPr lang="fr-FR" smtClean="0"/>
              <a:t>Modifiez le style du titre</a:t>
            </a:r>
            <a:endParaRPr lang="en-NZ"/>
          </a:p>
        </p:txBody>
      </p:sp>
      <p:sp>
        <p:nvSpPr>
          <p:cNvPr id="3" name="Content Placeholder 2">
            <a:extLst>
              <a:ext uri="{FF2B5EF4-FFF2-40B4-BE49-F238E27FC236}">
                <a16:creationId xmlns:a16="http://schemas.microsoft.com/office/drawing/2014/main" id="{8A630835-02B5-4CC1-BD49-B80EFA9C4751}"/>
              </a:ext>
            </a:extLst>
          </p:cNvPr>
          <p:cNvSpPr>
            <a:spLocks noGrp="1"/>
          </p:cNvSpPr>
          <p:nvPr>
            <p:ph idx="1"/>
          </p:nvPr>
        </p:nvSpPr>
        <p:spPr>
          <a:xfrm>
            <a:off x="628650" y="1394926"/>
            <a:ext cx="7886700" cy="4351338"/>
          </a:xfrm>
        </p:spPr>
        <p:txBody>
          <a:bodyPr>
            <a:normAutofit/>
          </a:bodyPr>
          <a:lstStyle>
            <a:lvl1pPr marL="457200" indent="-457200">
              <a:buClr>
                <a:schemeClr val="accent1"/>
              </a:buClr>
              <a:buSzPct val="100000"/>
              <a:buFont typeface="+mj-lt"/>
              <a:buAutoNum type="arabicPeriod"/>
              <a:defRPr sz="2000">
                <a:solidFill>
                  <a:schemeClr val="tx2"/>
                </a:solidFill>
              </a:defRPr>
            </a:lvl1pPr>
            <a:lvl2pPr marL="685800" indent="-228600">
              <a:buClr>
                <a:schemeClr val="accent1"/>
              </a:buClr>
              <a:buFont typeface="Arial" panose="020B0604020202020204" pitchFamily="34" charset="0"/>
              <a:buChar char="•"/>
              <a:defRPr sz="2000">
                <a:solidFill>
                  <a:schemeClr val="tx2"/>
                </a:solidFill>
              </a:defRPr>
            </a:lvl2pPr>
            <a:lvl3pPr marL="1143000" indent="-228600">
              <a:buClr>
                <a:schemeClr val="accent1"/>
              </a:buClr>
              <a:buFont typeface="Courier New" panose="02070309020205020404" pitchFamily="49" charset="0"/>
              <a:buChar char="o"/>
              <a:defRPr sz="2000">
                <a:solidFill>
                  <a:schemeClr val="tx2"/>
                </a:solidFill>
              </a:defRPr>
            </a:lvl3pPr>
            <a:lvl4pPr>
              <a:buClr>
                <a:schemeClr val="accent1"/>
              </a:buClr>
              <a:defRPr sz="2200"/>
            </a:lvl4pPr>
            <a:lvl5pPr>
              <a:buClr>
                <a:schemeClr val="accent1"/>
              </a:buClr>
              <a:defRPr sz="2200"/>
            </a:lvl5pPr>
          </a:lstStyle>
          <a:p>
            <a:pPr lvl="0"/>
            <a:r>
              <a:rPr lang="fr-FR" smtClean="0"/>
              <a:t>Modifiez les styles du texte du masque</a:t>
            </a:r>
          </a:p>
          <a:p>
            <a:pPr lvl="1"/>
            <a:r>
              <a:rPr lang="fr-FR" smtClean="0"/>
              <a:t>Deuxième niveau</a:t>
            </a:r>
          </a:p>
          <a:p>
            <a:pPr lvl="2"/>
            <a:r>
              <a:rPr lang="fr-FR" smtClean="0"/>
              <a:t>Troisième niveau</a:t>
            </a:r>
          </a:p>
        </p:txBody>
      </p:sp>
      <p:pic>
        <p:nvPicPr>
          <p:cNvPr id="5" name="Picture 4">
            <a:extLst>
              <a:ext uri="{FF2B5EF4-FFF2-40B4-BE49-F238E27FC236}">
                <a16:creationId xmlns:a16="http://schemas.microsoft.com/office/drawing/2014/main" id="{BE6CB0CC-D317-482F-846B-3814D19307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28844" y="6034114"/>
            <a:ext cx="1375873" cy="655310"/>
          </a:xfrm>
          <a:prstGeom prst="rect">
            <a:avLst/>
          </a:prstGeom>
        </p:spPr>
      </p:pic>
    </p:spTree>
    <p:extLst>
      <p:ext uri="{BB962C8B-B14F-4D97-AF65-F5344CB8AC3E}">
        <p14:creationId xmlns:p14="http://schemas.microsoft.com/office/powerpoint/2010/main" val="98281950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1_Heading and bullets 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61C35-F502-4AFC-BCE0-17E75CA47048}"/>
              </a:ext>
            </a:extLst>
          </p:cNvPr>
          <p:cNvSpPr>
            <a:spLocks noGrp="1"/>
          </p:cNvSpPr>
          <p:nvPr>
            <p:ph type="title"/>
          </p:nvPr>
        </p:nvSpPr>
        <p:spPr>
          <a:xfrm>
            <a:off x="628650" y="630048"/>
            <a:ext cx="7886700" cy="745828"/>
          </a:xfrm>
        </p:spPr>
        <p:txBody>
          <a:bodyPr>
            <a:normAutofit/>
          </a:bodyPr>
          <a:lstStyle>
            <a:lvl1pPr>
              <a:defRPr sz="2800">
                <a:solidFill>
                  <a:schemeClr val="accent1"/>
                </a:solidFill>
              </a:defRPr>
            </a:lvl1pPr>
          </a:lstStyle>
          <a:p>
            <a:r>
              <a:rPr lang="fr-FR" smtClean="0"/>
              <a:t>Modifiez le style du titre</a:t>
            </a:r>
            <a:endParaRPr lang="en-NZ"/>
          </a:p>
        </p:txBody>
      </p:sp>
      <p:sp>
        <p:nvSpPr>
          <p:cNvPr id="3" name="Content Placeholder 2">
            <a:extLst>
              <a:ext uri="{FF2B5EF4-FFF2-40B4-BE49-F238E27FC236}">
                <a16:creationId xmlns:a16="http://schemas.microsoft.com/office/drawing/2014/main" id="{8A630835-02B5-4CC1-BD49-B80EFA9C4751}"/>
              </a:ext>
            </a:extLst>
          </p:cNvPr>
          <p:cNvSpPr>
            <a:spLocks noGrp="1"/>
          </p:cNvSpPr>
          <p:nvPr>
            <p:ph idx="1"/>
          </p:nvPr>
        </p:nvSpPr>
        <p:spPr>
          <a:xfrm>
            <a:off x="628650" y="1394926"/>
            <a:ext cx="7886700" cy="4351338"/>
          </a:xfrm>
        </p:spPr>
        <p:txBody>
          <a:bodyPr>
            <a:normAutofit/>
          </a:bodyPr>
          <a:lstStyle>
            <a:lvl1pPr>
              <a:buClr>
                <a:schemeClr val="accent1"/>
              </a:buClr>
              <a:buSzPct val="105000"/>
              <a:defRPr sz="2000">
                <a:solidFill>
                  <a:schemeClr val="tx2"/>
                </a:solidFill>
              </a:defRPr>
            </a:lvl1pPr>
            <a:lvl2pPr marL="685800" indent="-228600">
              <a:buClr>
                <a:schemeClr val="accent1"/>
              </a:buClr>
              <a:buFont typeface="Arial" panose="020B0604020202020204" pitchFamily="34" charset="0"/>
              <a:buChar char="−"/>
              <a:defRPr sz="2000">
                <a:solidFill>
                  <a:schemeClr val="tx2"/>
                </a:solidFill>
              </a:defRPr>
            </a:lvl2pPr>
            <a:lvl3pPr marL="1143000" indent="-228600">
              <a:buClr>
                <a:schemeClr val="accent1"/>
              </a:buClr>
              <a:buFont typeface="Courier New" panose="02070309020205020404" pitchFamily="49" charset="0"/>
              <a:buChar char="o"/>
              <a:defRPr sz="2000">
                <a:solidFill>
                  <a:schemeClr val="tx2"/>
                </a:solidFill>
              </a:defRPr>
            </a:lvl3pPr>
            <a:lvl4pPr>
              <a:buClr>
                <a:schemeClr val="accent1"/>
              </a:buClr>
              <a:defRPr sz="2200"/>
            </a:lvl4pPr>
            <a:lvl5pPr>
              <a:buClr>
                <a:schemeClr val="accent1"/>
              </a:buClr>
              <a:defRPr sz="2200"/>
            </a:lvl5pPr>
          </a:lstStyle>
          <a:p>
            <a:pPr lvl="0"/>
            <a:r>
              <a:rPr lang="fr-FR" smtClean="0"/>
              <a:t>Modifiez les styles du texte du masque</a:t>
            </a:r>
          </a:p>
          <a:p>
            <a:pPr lvl="1"/>
            <a:r>
              <a:rPr lang="fr-FR" smtClean="0"/>
              <a:t>Deuxième niveau</a:t>
            </a:r>
          </a:p>
          <a:p>
            <a:pPr lvl="2"/>
            <a:r>
              <a:rPr lang="fr-FR" smtClean="0"/>
              <a:t>Troisième niveau</a:t>
            </a:r>
          </a:p>
        </p:txBody>
      </p:sp>
      <p:pic>
        <p:nvPicPr>
          <p:cNvPr id="7" name="Picture 6">
            <a:extLst>
              <a:ext uri="{FF2B5EF4-FFF2-40B4-BE49-F238E27FC236}">
                <a16:creationId xmlns:a16="http://schemas.microsoft.com/office/drawing/2014/main" id="{08F897B4-FAF4-4141-B970-C51951F855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5378" y="456426"/>
            <a:ext cx="1375873" cy="655310"/>
          </a:xfrm>
          <a:prstGeom prst="rect">
            <a:avLst/>
          </a:prstGeom>
        </p:spPr>
      </p:pic>
    </p:spTree>
    <p:extLst>
      <p:ext uri="{BB962C8B-B14F-4D97-AF65-F5344CB8AC3E}">
        <p14:creationId xmlns:p14="http://schemas.microsoft.com/office/powerpoint/2010/main" val="1531640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Heading and bullets 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61C35-F502-4AFC-BCE0-17E75CA47048}"/>
              </a:ext>
            </a:extLst>
          </p:cNvPr>
          <p:cNvSpPr>
            <a:spLocks noGrp="1"/>
          </p:cNvSpPr>
          <p:nvPr>
            <p:ph type="title"/>
          </p:nvPr>
        </p:nvSpPr>
        <p:spPr>
          <a:xfrm>
            <a:off x="628650" y="630048"/>
            <a:ext cx="7886700" cy="745828"/>
          </a:xfrm>
        </p:spPr>
        <p:txBody>
          <a:bodyPr>
            <a:normAutofit/>
          </a:bodyPr>
          <a:lstStyle>
            <a:lvl1pPr>
              <a:defRPr sz="2800">
                <a:solidFill>
                  <a:schemeClr val="accent1"/>
                </a:solidFill>
              </a:defRPr>
            </a:lvl1pPr>
          </a:lstStyle>
          <a:p>
            <a:r>
              <a:rPr lang="fr-FR" smtClean="0"/>
              <a:t>Modifiez le style du titre</a:t>
            </a:r>
            <a:endParaRPr lang="en-NZ"/>
          </a:p>
        </p:txBody>
      </p:sp>
      <p:sp>
        <p:nvSpPr>
          <p:cNvPr id="3" name="Content Placeholder 2">
            <a:extLst>
              <a:ext uri="{FF2B5EF4-FFF2-40B4-BE49-F238E27FC236}">
                <a16:creationId xmlns:a16="http://schemas.microsoft.com/office/drawing/2014/main" id="{8A630835-02B5-4CC1-BD49-B80EFA9C4751}"/>
              </a:ext>
            </a:extLst>
          </p:cNvPr>
          <p:cNvSpPr>
            <a:spLocks noGrp="1"/>
          </p:cNvSpPr>
          <p:nvPr>
            <p:ph idx="1"/>
          </p:nvPr>
        </p:nvSpPr>
        <p:spPr>
          <a:xfrm>
            <a:off x="628650" y="1375876"/>
            <a:ext cx="7886700" cy="4351338"/>
          </a:xfrm>
        </p:spPr>
        <p:txBody>
          <a:bodyPr>
            <a:normAutofit/>
          </a:bodyPr>
          <a:lstStyle>
            <a:lvl1pPr>
              <a:buClr>
                <a:schemeClr val="accent1"/>
              </a:buClr>
              <a:buSzPct val="105000"/>
              <a:defRPr sz="2000">
                <a:solidFill>
                  <a:schemeClr val="tx2"/>
                </a:solidFill>
              </a:defRPr>
            </a:lvl1pPr>
            <a:lvl2pPr marL="685800" indent="-228600">
              <a:buClr>
                <a:schemeClr val="accent1"/>
              </a:buClr>
              <a:buFont typeface="Arial" panose="020B0604020202020204" pitchFamily="34" charset="0"/>
              <a:buChar char="−"/>
              <a:defRPr sz="2000">
                <a:solidFill>
                  <a:schemeClr val="tx2"/>
                </a:solidFill>
              </a:defRPr>
            </a:lvl2pPr>
            <a:lvl3pPr marL="1143000" indent="-228600">
              <a:buClr>
                <a:schemeClr val="accent1"/>
              </a:buClr>
              <a:buFont typeface="Courier New" panose="02070309020205020404" pitchFamily="49" charset="0"/>
              <a:buChar char="o"/>
              <a:defRPr sz="2000">
                <a:solidFill>
                  <a:schemeClr val="tx2"/>
                </a:solidFill>
              </a:defRPr>
            </a:lvl3pPr>
            <a:lvl4pPr>
              <a:buClr>
                <a:schemeClr val="accent1"/>
              </a:buClr>
              <a:defRPr sz="2200"/>
            </a:lvl4pPr>
            <a:lvl5pPr>
              <a:buClr>
                <a:schemeClr val="accent1"/>
              </a:buClr>
              <a:defRPr sz="2200"/>
            </a:lvl5pPr>
          </a:lstStyle>
          <a:p>
            <a:pPr lvl="0"/>
            <a:r>
              <a:rPr lang="fr-FR" smtClean="0"/>
              <a:t>Modifiez les styles du texte du masque</a:t>
            </a:r>
          </a:p>
          <a:p>
            <a:pPr lvl="1"/>
            <a:r>
              <a:rPr lang="fr-FR" smtClean="0"/>
              <a:t>Deuxième niveau</a:t>
            </a:r>
          </a:p>
          <a:p>
            <a:pPr lvl="2"/>
            <a:r>
              <a:rPr lang="fr-FR" smtClean="0"/>
              <a:t>Troisième niveau</a:t>
            </a:r>
          </a:p>
        </p:txBody>
      </p:sp>
      <p:pic>
        <p:nvPicPr>
          <p:cNvPr id="5" name="Picture 4">
            <a:extLst>
              <a:ext uri="{FF2B5EF4-FFF2-40B4-BE49-F238E27FC236}">
                <a16:creationId xmlns:a16="http://schemas.microsoft.com/office/drawing/2014/main" id="{B1AAE9B7-F6A0-44A7-887A-A1EC309E96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5378" y="456426"/>
            <a:ext cx="1375873" cy="655310"/>
          </a:xfrm>
          <a:prstGeom prst="rect">
            <a:avLst/>
          </a:prstGeom>
        </p:spPr>
      </p:pic>
    </p:spTree>
    <p:extLst>
      <p:ext uri="{BB962C8B-B14F-4D97-AF65-F5344CB8AC3E}">
        <p14:creationId xmlns:p14="http://schemas.microsoft.com/office/powerpoint/2010/main" val="3623757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Heading and bullets v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61C35-F502-4AFC-BCE0-17E75CA47048}"/>
              </a:ext>
            </a:extLst>
          </p:cNvPr>
          <p:cNvSpPr>
            <a:spLocks noGrp="1"/>
          </p:cNvSpPr>
          <p:nvPr>
            <p:ph type="title"/>
          </p:nvPr>
        </p:nvSpPr>
        <p:spPr>
          <a:xfrm>
            <a:off x="628650" y="630048"/>
            <a:ext cx="7886700" cy="745828"/>
          </a:xfrm>
        </p:spPr>
        <p:txBody>
          <a:bodyPr>
            <a:normAutofit/>
          </a:bodyPr>
          <a:lstStyle>
            <a:lvl1pPr>
              <a:defRPr sz="2800">
                <a:solidFill>
                  <a:schemeClr val="accent1"/>
                </a:solidFill>
              </a:defRPr>
            </a:lvl1pPr>
          </a:lstStyle>
          <a:p>
            <a:r>
              <a:rPr lang="fr-FR" smtClean="0"/>
              <a:t>Modifiez le style du titre</a:t>
            </a:r>
            <a:endParaRPr lang="en-NZ"/>
          </a:p>
        </p:txBody>
      </p:sp>
      <p:sp>
        <p:nvSpPr>
          <p:cNvPr id="3" name="Content Placeholder 2">
            <a:extLst>
              <a:ext uri="{FF2B5EF4-FFF2-40B4-BE49-F238E27FC236}">
                <a16:creationId xmlns:a16="http://schemas.microsoft.com/office/drawing/2014/main" id="{8A630835-02B5-4CC1-BD49-B80EFA9C4751}"/>
              </a:ext>
            </a:extLst>
          </p:cNvPr>
          <p:cNvSpPr>
            <a:spLocks noGrp="1"/>
          </p:cNvSpPr>
          <p:nvPr>
            <p:ph idx="1"/>
          </p:nvPr>
        </p:nvSpPr>
        <p:spPr>
          <a:xfrm>
            <a:off x="628650" y="1394926"/>
            <a:ext cx="7886700" cy="4351338"/>
          </a:xfrm>
        </p:spPr>
        <p:txBody>
          <a:bodyPr>
            <a:normAutofit/>
          </a:bodyPr>
          <a:lstStyle>
            <a:lvl1pPr>
              <a:buClr>
                <a:schemeClr val="accent1"/>
              </a:buClr>
              <a:buSzPct val="105000"/>
              <a:defRPr sz="2000">
                <a:solidFill>
                  <a:schemeClr val="tx2"/>
                </a:solidFill>
              </a:defRPr>
            </a:lvl1pPr>
            <a:lvl2pPr marL="685800" indent="-228600">
              <a:buClr>
                <a:schemeClr val="accent1"/>
              </a:buClr>
              <a:buFont typeface="Arial" panose="020B0604020202020204" pitchFamily="34" charset="0"/>
              <a:buChar char="−"/>
              <a:defRPr sz="2000">
                <a:solidFill>
                  <a:schemeClr val="tx2"/>
                </a:solidFill>
              </a:defRPr>
            </a:lvl2pPr>
            <a:lvl3pPr marL="1143000" indent="-228600">
              <a:buClr>
                <a:schemeClr val="accent1"/>
              </a:buClr>
              <a:buFont typeface="Courier New" panose="02070309020205020404" pitchFamily="49" charset="0"/>
              <a:buChar char="o"/>
              <a:defRPr sz="2000">
                <a:solidFill>
                  <a:schemeClr val="tx2"/>
                </a:solidFill>
              </a:defRPr>
            </a:lvl3pPr>
            <a:lvl4pPr>
              <a:buClr>
                <a:schemeClr val="accent1"/>
              </a:buClr>
              <a:defRPr sz="2200"/>
            </a:lvl4pPr>
            <a:lvl5pPr>
              <a:buClr>
                <a:schemeClr val="accent1"/>
              </a:buClr>
              <a:defRPr sz="2200"/>
            </a:lvl5pPr>
          </a:lstStyle>
          <a:p>
            <a:pPr lvl="0"/>
            <a:r>
              <a:rPr lang="fr-FR" smtClean="0"/>
              <a:t>Modifiez les styles du texte du masque</a:t>
            </a:r>
          </a:p>
          <a:p>
            <a:pPr lvl="1"/>
            <a:r>
              <a:rPr lang="fr-FR" smtClean="0"/>
              <a:t>Deuxième niveau</a:t>
            </a:r>
          </a:p>
          <a:p>
            <a:pPr lvl="2"/>
            <a:r>
              <a:rPr lang="fr-FR" smtClean="0"/>
              <a:t>Troisième niveau</a:t>
            </a:r>
          </a:p>
        </p:txBody>
      </p:sp>
      <p:pic>
        <p:nvPicPr>
          <p:cNvPr id="6" name="Picture 5">
            <a:extLst>
              <a:ext uri="{FF2B5EF4-FFF2-40B4-BE49-F238E27FC236}">
                <a16:creationId xmlns:a16="http://schemas.microsoft.com/office/drawing/2014/main" id="{80ED18F1-8DAE-4FD0-BA60-1243D3FA635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55378" y="456426"/>
            <a:ext cx="1375873" cy="655310"/>
          </a:xfrm>
          <a:prstGeom prst="rect">
            <a:avLst/>
          </a:prstGeom>
        </p:spPr>
      </p:pic>
    </p:spTree>
    <p:extLst>
      <p:ext uri="{BB962C8B-B14F-4D97-AF65-F5344CB8AC3E}">
        <p14:creationId xmlns:p14="http://schemas.microsoft.com/office/powerpoint/2010/main" val="3210465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Only" preserve="1">
  <p:cSld name="Title and plain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A755-ADDA-4D38-B98F-77D27BE23403}"/>
              </a:ext>
            </a:extLst>
          </p:cNvPr>
          <p:cNvSpPr>
            <a:spLocks noGrp="1"/>
          </p:cNvSpPr>
          <p:nvPr>
            <p:ph type="title"/>
          </p:nvPr>
        </p:nvSpPr>
        <p:spPr>
          <a:xfrm>
            <a:off x="242888" y="311151"/>
            <a:ext cx="7886700" cy="673100"/>
          </a:xfrm>
        </p:spPr>
        <p:txBody>
          <a:bodyPr>
            <a:normAutofit/>
          </a:bodyPr>
          <a:lstStyle>
            <a:lvl1pPr>
              <a:defRPr sz="2800">
                <a:solidFill>
                  <a:schemeClr val="accent1"/>
                </a:solidFill>
              </a:defRPr>
            </a:lvl1pPr>
          </a:lstStyle>
          <a:p>
            <a:r>
              <a:rPr lang="fr-FR" smtClean="0"/>
              <a:t>Modifiez le style du titre</a:t>
            </a:r>
            <a:endParaRPr lang="en-NZ"/>
          </a:p>
        </p:txBody>
      </p:sp>
      <p:pic>
        <p:nvPicPr>
          <p:cNvPr id="4" name="Picture 3">
            <a:extLst>
              <a:ext uri="{FF2B5EF4-FFF2-40B4-BE49-F238E27FC236}">
                <a16:creationId xmlns:a16="http://schemas.microsoft.com/office/drawing/2014/main" id="{46C51CDF-0A8A-4B88-85D4-60A9032CDC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41651" y="311151"/>
            <a:ext cx="1375873" cy="655310"/>
          </a:xfrm>
          <a:prstGeom prst="rect">
            <a:avLst/>
          </a:prstGeom>
        </p:spPr>
      </p:pic>
    </p:spTree>
    <p:extLst>
      <p:ext uri="{BB962C8B-B14F-4D97-AF65-F5344CB8AC3E}">
        <p14:creationId xmlns:p14="http://schemas.microsoft.com/office/powerpoint/2010/main" val="3997570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FA7C9D-D83C-4484-9533-0B150B1E61F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NZ"/>
          </a:p>
        </p:txBody>
      </p:sp>
      <p:sp>
        <p:nvSpPr>
          <p:cNvPr id="3" name="Text Placeholder 2">
            <a:extLst>
              <a:ext uri="{FF2B5EF4-FFF2-40B4-BE49-F238E27FC236}">
                <a16:creationId xmlns:a16="http://schemas.microsoft.com/office/drawing/2014/main" id="{26A860A2-5715-4DC5-A2F4-36393F04377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B47EB925-7612-46E3-B325-E0F2E64E217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C26115-93DD-439D-AB73-B403A1B14893}" type="datetimeFigureOut">
              <a:rPr lang="en-NZ" smtClean="0"/>
              <a:t>17/05/2019</a:t>
            </a:fld>
            <a:endParaRPr lang="en-NZ"/>
          </a:p>
        </p:txBody>
      </p:sp>
      <p:sp>
        <p:nvSpPr>
          <p:cNvPr id="5" name="Footer Placeholder 4">
            <a:extLst>
              <a:ext uri="{FF2B5EF4-FFF2-40B4-BE49-F238E27FC236}">
                <a16:creationId xmlns:a16="http://schemas.microsoft.com/office/drawing/2014/main" id="{B0B83F4A-34D0-4D19-B9A4-0D24C5D73CC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a:extLst>
              <a:ext uri="{FF2B5EF4-FFF2-40B4-BE49-F238E27FC236}">
                <a16:creationId xmlns:a16="http://schemas.microsoft.com/office/drawing/2014/main" id="{ECC97524-6E08-4C30-9778-5BEC932F639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FF958E-C44B-42BD-9173-1DD03F7322B6}" type="slidenum">
              <a:rPr lang="en-NZ" smtClean="0"/>
              <a:t>‹N›</a:t>
            </a:fld>
            <a:endParaRPr lang="en-NZ"/>
          </a:p>
        </p:txBody>
      </p:sp>
    </p:spTree>
    <p:extLst>
      <p:ext uri="{BB962C8B-B14F-4D97-AF65-F5344CB8AC3E}">
        <p14:creationId xmlns:p14="http://schemas.microsoft.com/office/powerpoint/2010/main" val="233862194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49" r:id="rId3"/>
    <p:sldLayoutId id="2147483675" r:id="rId4"/>
    <p:sldLayoutId id="2147483662" r:id="rId5"/>
    <p:sldLayoutId id="2147483674" r:id="rId6"/>
    <p:sldLayoutId id="2147483660" r:id="rId7"/>
    <p:sldLayoutId id="2147483661" r:id="rId8"/>
    <p:sldLayoutId id="2147483654" r:id="rId9"/>
    <p:sldLayoutId id="2147483663" r:id="rId10"/>
    <p:sldLayoutId id="2147483664" r:id="rId11"/>
    <p:sldLayoutId id="2147483673" r:id="rId12"/>
    <p:sldLayoutId id="2147483655" r:id="rId13"/>
    <p:sldLayoutId id="2147483657" r:id="rId14"/>
    <p:sldLayoutId id="2147483670" r:id="rId15"/>
    <p:sldLayoutId id="2147483678" r:id="rId16"/>
    <p:sldLayoutId id="2147483679" r:id="rId17"/>
    <p:sldLayoutId id="2147483680" r:id="rId1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1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17.xml"/><Relationship Id="rId5" Type="http://schemas.openxmlformats.org/officeDocument/2006/relationships/image" Target="../media/image32.jpe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9.png"/><Relationship Id="rId7" Type="http://schemas.openxmlformats.org/officeDocument/2006/relationships/image" Target="../media/image36.jpeg"/><Relationship Id="rId2" Type="http://schemas.openxmlformats.org/officeDocument/2006/relationships/image" Target="../media/image7.jpeg"/><Relationship Id="rId1" Type="http://schemas.openxmlformats.org/officeDocument/2006/relationships/slideLayout" Target="../slideLayouts/slideLayout17.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17.xml"/><Relationship Id="rId5" Type="http://schemas.openxmlformats.org/officeDocument/2006/relationships/image" Target="../media/image39.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17.xml"/><Relationship Id="rId5" Type="http://schemas.openxmlformats.org/officeDocument/2006/relationships/image" Target="../media/image41.png"/><Relationship Id="rId4" Type="http://schemas.openxmlformats.org/officeDocument/2006/relationships/image" Target="../media/image40.jp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17.xml"/><Relationship Id="rId5" Type="http://schemas.openxmlformats.org/officeDocument/2006/relationships/image" Target="../media/image43.emf"/><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17.xml"/><Relationship Id="rId4" Type="http://schemas.openxmlformats.org/officeDocument/2006/relationships/image" Target="../media/image44.jp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17.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6.jpeg"/><Relationship Id="rId1" Type="http://schemas.openxmlformats.org/officeDocument/2006/relationships/slideLayout" Target="../slideLayouts/slideLayout17.xml"/><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image" Target="../media/image7.jpeg"/><Relationship Id="rId1" Type="http://schemas.openxmlformats.org/officeDocument/2006/relationships/slideLayout" Target="../slideLayouts/slideLayout16.xml"/><Relationship Id="rId6" Type="http://schemas.openxmlformats.org/officeDocument/2006/relationships/image" Target="../media/image11.pn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17.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17.xml"/><Relationship Id="rId5" Type="http://schemas.openxmlformats.org/officeDocument/2006/relationships/image" Target="../media/image22.emf"/><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18.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9.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6C27A-72D8-457B-A723-F18600481DD2}"/>
              </a:ext>
            </a:extLst>
          </p:cNvPr>
          <p:cNvSpPr>
            <a:spLocks noGrp="1"/>
          </p:cNvSpPr>
          <p:nvPr>
            <p:ph type="ctrTitle"/>
          </p:nvPr>
        </p:nvSpPr>
        <p:spPr>
          <a:xfrm>
            <a:off x="947678" y="843460"/>
            <a:ext cx="6858000" cy="1514470"/>
          </a:xfrm>
        </p:spPr>
        <p:txBody>
          <a:bodyPr>
            <a:normAutofit fontScale="90000"/>
          </a:bodyPr>
          <a:lstStyle/>
          <a:p>
            <a:r>
              <a:rPr lang="en-US" dirty="0"/>
              <a:t>Testing of the HVDC link </a:t>
            </a:r>
            <a:r>
              <a:rPr lang="en-US" dirty="0" smtClean="0"/>
              <a:t/>
            </a:r>
            <a:br>
              <a:rPr lang="en-US" dirty="0" smtClean="0"/>
            </a:br>
            <a:r>
              <a:rPr lang="en-US" dirty="0" smtClean="0"/>
              <a:t>Italy </a:t>
            </a:r>
            <a:r>
              <a:rPr lang="en-US" dirty="0"/>
              <a:t>– </a:t>
            </a:r>
            <a:r>
              <a:rPr lang="en-US" dirty="0" smtClean="0"/>
              <a:t>Montenegro</a:t>
            </a:r>
            <a:r>
              <a:rPr lang="en-US" dirty="0"/>
              <a:t/>
            </a:r>
            <a:br>
              <a:rPr lang="en-US" dirty="0"/>
            </a:br>
            <a:endParaRPr lang="en-NZ" dirty="0"/>
          </a:p>
        </p:txBody>
      </p:sp>
      <p:sp>
        <p:nvSpPr>
          <p:cNvPr id="3" name="Subtitle 2">
            <a:extLst>
              <a:ext uri="{FF2B5EF4-FFF2-40B4-BE49-F238E27FC236}">
                <a16:creationId xmlns:a16="http://schemas.microsoft.com/office/drawing/2014/main" id="{EC0EF756-2813-4C92-852F-C68BE5F816AC}"/>
              </a:ext>
            </a:extLst>
          </p:cNvPr>
          <p:cNvSpPr>
            <a:spLocks noGrp="1"/>
          </p:cNvSpPr>
          <p:nvPr>
            <p:ph type="subTitle" idx="1"/>
          </p:nvPr>
        </p:nvSpPr>
        <p:spPr>
          <a:xfrm>
            <a:off x="679265" y="4130973"/>
            <a:ext cx="2481943" cy="2342606"/>
          </a:xfrm>
        </p:spPr>
        <p:txBody>
          <a:bodyPr>
            <a:noAutofit/>
          </a:bodyPr>
          <a:lstStyle/>
          <a:p>
            <a:pPr algn="l"/>
            <a:endParaRPr lang="en-NZ" sz="1200" dirty="0" smtClean="0"/>
          </a:p>
          <a:p>
            <a:pPr algn="l"/>
            <a:r>
              <a:rPr lang="en-GB" sz="1400" dirty="0"/>
              <a:t>AUTHORS</a:t>
            </a:r>
            <a:endParaRPr lang="en-NZ" sz="1400" dirty="0"/>
          </a:p>
          <a:p>
            <a:pPr algn="l"/>
            <a:r>
              <a:rPr lang="en-NZ" sz="1400" dirty="0" smtClean="0"/>
              <a:t>Gianluca </a:t>
            </a:r>
            <a:r>
              <a:rPr lang="en-NZ" sz="1400" dirty="0"/>
              <a:t>Vettese </a:t>
            </a:r>
          </a:p>
          <a:p>
            <a:pPr algn="l"/>
            <a:r>
              <a:rPr lang="en-NZ" sz="1400" dirty="0"/>
              <a:t>Michele Pantini</a:t>
            </a:r>
          </a:p>
          <a:p>
            <a:pPr algn="l"/>
            <a:r>
              <a:rPr lang="en-NZ" sz="1400" dirty="0"/>
              <a:t>Nikola Kuljaca</a:t>
            </a:r>
          </a:p>
          <a:p>
            <a:pPr algn="l"/>
            <a:r>
              <a:rPr lang="en-NZ" sz="1400" dirty="0"/>
              <a:t>Srdjan Milovic</a:t>
            </a:r>
          </a:p>
          <a:p>
            <a:pPr algn="l"/>
            <a:r>
              <a:rPr lang="en-NZ" sz="1400" dirty="0"/>
              <a:t>Marija Mrdak</a:t>
            </a:r>
          </a:p>
          <a:p>
            <a:pPr algn="l"/>
            <a:endParaRPr lang="en-NZ" sz="1050" dirty="0"/>
          </a:p>
        </p:txBody>
      </p:sp>
      <p:pic>
        <p:nvPicPr>
          <p:cNvPr id="4" name="Picture 2" descr="C:\Users\a392032\Pictures\Immagine_03.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55371" y="2124241"/>
            <a:ext cx="4442614" cy="22593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02771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98795" y="41781"/>
            <a:ext cx="8886736" cy="69602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107504" y="764704"/>
            <a:ext cx="8886736" cy="6093296"/>
          </a:xfrm>
          <a:prstGeom prst="rect">
            <a:avLst/>
          </a:prstGeom>
          <a:solidFill>
            <a:schemeClr val="bg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Picture 1" descr="C:\Users\a392032\AppData\Local\Temp\7zE8854.tmp\01. Terna Crna Gora_RGB_201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06950" y="6358539"/>
            <a:ext cx="1167133" cy="458454"/>
          </a:xfrm>
          <a:prstGeom prst="rect">
            <a:avLst/>
          </a:prstGeom>
          <a:noFill/>
        </p:spPr>
      </p:pic>
      <p:sp>
        <p:nvSpPr>
          <p:cNvPr id="15" name="Text Box 5"/>
          <p:cNvSpPr txBox="1">
            <a:spLocks noChangeArrowheads="1"/>
          </p:cNvSpPr>
          <p:nvPr/>
        </p:nvSpPr>
        <p:spPr bwMode="auto">
          <a:xfrm>
            <a:off x="4806950" y="6302553"/>
            <a:ext cx="40322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pitchFamily="34" charset="-128"/>
              </a:defRPr>
            </a:lvl1pPr>
            <a:lvl2pPr marL="742950" indent="-285750">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r" eaLnBrk="1" hangingPunct="1">
              <a:spcBef>
                <a:spcPct val="50000"/>
              </a:spcBef>
              <a:buFontTx/>
              <a:buNone/>
            </a:pPr>
            <a:r>
              <a:rPr lang="it-IT" altLang="it-IT" sz="800" dirty="0" err="1">
                <a:solidFill>
                  <a:srgbClr val="005EA8"/>
                </a:solidFill>
              </a:rPr>
              <a:t>Department</a:t>
            </a:r>
            <a:r>
              <a:rPr lang="it-IT" altLang="it-IT" sz="800" dirty="0">
                <a:solidFill>
                  <a:srgbClr val="005EA8"/>
                </a:solidFill>
              </a:rPr>
              <a:t> for </a:t>
            </a:r>
            <a:r>
              <a:rPr lang="it-IT" altLang="it-IT" sz="800" dirty="0" err="1">
                <a:solidFill>
                  <a:srgbClr val="005EA8"/>
                </a:solidFill>
              </a:rPr>
              <a:t>Engineering</a:t>
            </a:r>
            <a:r>
              <a:rPr lang="it-IT" altLang="it-IT" sz="800" dirty="0">
                <a:solidFill>
                  <a:srgbClr val="005EA8"/>
                </a:solidFill>
              </a:rPr>
              <a:t> and </a:t>
            </a:r>
            <a:r>
              <a:rPr lang="it-IT" altLang="it-IT" sz="800" dirty="0" err="1">
                <a:solidFill>
                  <a:srgbClr val="005EA8"/>
                </a:solidFill>
              </a:rPr>
              <a:t>Authorization</a:t>
            </a:r>
            <a:r>
              <a:rPr lang="it-IT" altLang="it-IT" sz="800" dirty="0">
                <a:solidFill>
                  <a:srgbClr val="005EA8"/>
                </a:solidFill>
              </a:rPr>
              <a:t> </a:t>
            </a:r>
            <a:r>
              <a:rPr lang="it-IT" altLang="it-IT" sz="800" dirty="0" err="1">
                <a:solidFill>
                  <a:srgbClr val="005EA8"/>
                </a:solidFill>
              </a:rPr>
              <a:t>Process</a:t>
            </a:r>
            <a:endParaRPr lang="it-IT" altLang="it-IT" sz="800" b="1" dirty="0">
              <a:solidFill>
                <a:srgbClr val="808080"/>
              </a:solidFill>
            </a:endParaRPr>
          </a:p>
        </p:txBody>
      </p:sp>
      <p:cxnSp>
        <p:nvCxnSpPr>
          <p:cNvPr id="17" name="Connettore diritto 16"/>
          <p:cNvCxnSpPr/>
          <p:nvPr/>
        </p:nvCxnSpPr>
        <p:spPr>
          <a:xfrm>
            <a:off x="133631" y="6235337"/>
            <a:ext cx="8851900" cy="26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nettore diritto 19"/>
          <p:cNvCxnSpPr>
            <a:stCxn id="9" idx="1"/>
            <a:endCxn id="9" idx="3"/>
          </p:cNvCxnSpPr>
          <p:nvPr/>
        </p:nvCxnSpPr>
        <p:spPr>
          <a:xfrm>
            <a:off x="98795" y="389793"/>
            <a:ext cx="8886736"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Immagine 20"/>
          <p:cNvPicPr>
            <a:picLocks noChangeAspect="1"/>
          </p:cNvPicPr>
          <p:nvPr/>
        </p:nvPicPr>
        <p:blipFill>
          <a:blip r:embed="rId3"/>
          <a:stretch>
            <a:fillRect/>
          </a:stretch>
        </p:blipFill>
        <p:spPr>
          <a:xfrm>
            <a:off x="8709" y="6244046"/>
            <a:ext cx="1314629" cy="618734"/>
          </a:xfrm>
          <a:prstGeom prst="rect">
            <a:avLst/>
          </a:prstGeom>
        </p:spPr>
      </p:pic>
      <p:sp>
        <p:nvSpPr>
          <p:cNvPr id="16" name="Rectangle 9"/>
          <p:cNvSpPr>
            <a:spLocks noChangeArrowheads="1"/>
          </p:cNvSpPr>
          <p:nvPr/>
        </p:nvSpPr>
        <p:spPr bwMode="auto">
          <a:xfrm>
            <a:off x="899595" y="404664"/>
            <a:ext cx="8230073" cy="432902"/>
          </a:xfrm>
          <a:prstGeom prst="rect">
            <a:avLst/>
          </a:prstGeom>
          <a:noFill/>
          <a:ln w="9525">
            <a:noFill/>
            <a:miter lim="800000"/>
            <a:headEnd/>
            <a:tailEnd/>
          </a:ln>
        </p:spPr>
        <p:txBody>
          <a:bodyPr anchor="ctr"/>
          <a:lstStyle/>
          <a:p>
            <a:pPr fontAlgn="base">
              <a:spcBef>
                <a:spcPct val="0"/>
              </a:spcBef>
              <a:spcAft>
                <a:spcPct val="0"/>
              </a:spcAft>
            </a:pPr>
            <a:r>
              <a:rPr lang="it-IT" altLang="it-IT" sz="1600" b="1" dirty="0" err="1" smtClean="0">
                <a:solidFill>
                  <a:srgbClr val="2D2D8A">
                    <a:lumMod val="75000"/>
                  </a:srgbClr>
                </a:solidFill>
              </a:rPr>
              <a:t>Testing</a:t>
            </a:r>
            <a:r>
              <a:rPr lang="it-IT" altLang="it-IT" sz="1600" b="1" dirty="0" smtClean="0">
                <a:solidFill>
                  <a:srgbClr val="2D2D8A">
                    <a:lumMod val="75000"/>
                  </a:srgbClr>
                </a:solidFill>
              </a:rPr>
              <a:t> in the HVDC station: </a:t>
            </a:r>
            <a:r>
              <a:rPr lang="it-IT" altLang="it-IT" sz="1600" b="1" dirty="0" err="1" smtClean="0">
                <a:solidFill>
                  <a:srgbClr val="2D2D8A">
                    <a:lumMod val="75000"/>
                  </a:srgbClr>
                </a:solidFill>
              </a:rPr>
              <a:t>filters</a:t>
            </a:r>
            <a:endParaRPr lang="it-IT" altLang="it-IT" sz="1600" b="1" dirty="0">
              <a:solidFill>
                <a:srgbClr val="2D2D8A">
                  <a:lumMod val="75000"/>
                </a:srgbClr>
              </a:solidFill>
            </a:endParaRPr>
          </a:p>
          <a:p>
            <a:pPr fontAlgn="base">
              <a:spcBef>
                <a:spcPct val="0"/>
              </a:spcBef>
              <a:spcAft>
                <a:spcPct val="0"/>
              </a:spcAft>
            </a:pPr>
            <a:endParaRPr lang="en-US" altLang="it-IT" sz="1600" b="1" dirty="0">
              <a:solidFill>
                <a:srgbClr val="2D2D8A">
                  <a:lumMod val="75000"/>
                </a:srgbClr>
              </a:solidFill>
            </a:endParaRPr>
          </a:p>
        </p:txBody>
      </p:sp>
      <p:pic>
        <p:nvPicPr>
          <p:cNvPr id="12" name="Immagine 11">
            <a:extLst>
              <a:ext uri="{FF2B5EF4-FFF2-40B4-BE49-F238E27FC236}">
                <a16:creationId xmlns:a16="http://schemas.microsoft.com/office/drawing/2014/main" id="{DE07EE88-8559-4E8C-8A54-074617C46BDE}"/>
              </a:ext>
            </a:extLst>
          </p:cNvPr>
          <p:cNvPicPr>
            <a:picLocks noChangeAspect="1"/>
          </p:cNvPicPr>
          <p:nvPr/>
        </p:nvPicPr>
        <p:blipFill rotWithShape="1">
          <a:blip r:embed="rId4"/>
          <a:srcRect/>
          <a:stretch/>
        </p:blipFill>
        <p:spPr>
          <a:xfrm>
            <a:off x="176692" y="3285479"/>
            <a:ext cx="4329458" cy="2745748"/>
          </a:xfrm>
          <a:prstGeom prst="rect">
            <a:avLst/>
          </a:prstGeom>
          <a:ln>
            <a:noFill/>
          </a:ln>
          <a:effectLst>
            <a:outerShdw blurRad="292100" dist="139700" dir="2700000" algn="tl" rotWithShape="0">
              <a:srgbClr val="333333">
                <a:alpha val="65000"/>
              </a:srgbClr>
            </a:outerShdw>
          </a:effectLst>
        </p:spPr>
      </p:pic>
      <p:pic>
        <p:nvPicPr>
          <p:cNvPr id="14" name="Immagine 13">
            <a:extLst>
              <a:ext uri="{FF2B5EF4-FFF2-40B4-BE49-F238E27FC236}">
                <a16:creationId xmlns:a16="http://schemas.microsoft.com/office/drawing/2014/main" id="{8388DF51-20C7-4033-A62B-E3F6960D5B0C}"/>
              </a:ext>
            </a:extLst>
          </p:cNvPr>
          <p:cNvPicPr>
            <a:picLocks noChangeAspect="1"/>
          </p:cNvPicPr>
          <p:nvPr/>
        </p:nvPicPr>
        <p:blipFill rotWithShape="1">
          <a:blip r:embed="rId5"/>
          <a:srcRect/>
          <a:stretch/>
        </p:blipFill>
        <p:spPr>
          <a:xfrm>
            <a:off x="169058" y="937214"/>
            <a:ext cx="4337092" cy="2302145"/>
          </a:xfrm>
          <a:prstGeom prst="rect">
            <a:avLst/>
          </a:prstGeom>
          <a:ln>
            <a:noFill/>
          </a:ln>
          <a:effectLst>
            <a:outerShdw blurRad="292100" dist="139700" dir="2700000" algn="tl" rotWithShape="0">
              <a:srgbClr val="333333">
                <a:alpha val="65000"/>
              </a:srgbClr>
            </a:outerShdw>
          </a:effectLst>
        </p:spPr>
      </p:pic>
      <p:sp>
        <p:nvSpPr>
          <p:cNvPr id="18" name="Rettangolo 17"/>
          <p:cNvSpPr/>
          <p:nvPr/>
        </p:nvSpPr>
        <p:spPr>
          <a:xfrm>
            <a:off x="827584" y="47088"/>
            <a:ext cx="6892060" cy="369332"/>
          </a:xfrm>
          <a:prstGeom prst="rect">
            <a:avLst/>
          </a:prstGeom>
        </p:spPr>
        <p:txBody>
          <a:bodyPr wrap="square">
            <a:spAutoFit/>
          </a:bodyPr>
          <a:lstStyle/>
          <a:p>
            <a:pPr algn="just" fontAlgn="base">
              <a:spcBef>
                <a:spcPct val="0"/>
              </a:spcBef>
              <a:spcAft>
                <a:spcPct val="0"/>
              </a:spcAft>
            </a:pPr>
            <a:r>
              <a:rPr lang="en-US" dirty="0" smtClean="0">
                <a:solidFill>
                  <a:srgbClr val="FFFFFF">
                    <a:lumMod val="65000"/>
                  </a:srgbClr>
                </a:solidFill>
              </a:rPr>
              <a:t>Testing of the HVDC link  Italy – Montenegro</a:t>
            </a:r>
            <a:endParaRPr lang="en-GB" dirty="0">
              <a:solidFill>
                <a:srgbClr val="BFBFBF"/>
              </a:solidFill>
            </a:endParaRPr>
          </a:p>
        </p:txBody>
      </p:sp>
      <p:pic>
        <p:nvPicPr>
          <p:cNvPr id="19" name="Immagine 18"/>
          <p:cNvPicPr/>
          <p:nvPr/>
        </p:nvPicPr>
        <p:blipFill>
          <a:blip r:embed="rId6">
            <a:extLst>
              <a:ext uri="{28A0092B-C50C-407E-A947-70E740481C1C}">
                <a14:useLocalDpi xmlns:a14="http://schemas.microsoft.com/office/drawing/2010/main" val="0"/>
              </a:ext>
            </a:extLst>
          </a:blip>
          <a:stretch>
            <a:fillRect/>
          </a:stretch>
        </p:blipFill>
        <p:spPr>
          <a:xfrm>
            <a:off x="4591480" y="936403"/>
            <a:ext cx="4346774" cy="5017334"/>
          </a:xfrm>
          <a:prstGeom prst="rect">
            <a:avLst/>
          </a:prstGeom>
        </p:spPr>
      </p:pic>
    </p:spTree>
    <p:extLst>
      <p:ext uri="{BB962C8B-B14F-4D97-AF65-F5344CB8AC3E}">
        <p14:creationId xmlns:p14="http://schemas.microsoft.com/office/powerpoint/2010/main" val="33787771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p:cNvSpPr/>
          <p:nvPr/>
        </p:nvSpPr>
        <p:spPr>
          <a:xfrm>
            <a:off x="98795" y="41781"/>
            <a:ext cx="8886736" cy="69602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p:cNvSpPr/>
          <p:nvPr/>
        </p:nvSpPr>
        <p:spPr>
          <a:xfrm>
            <a:off x="107504" y="764704"/>
            <a:ext cx="8886736" cy="6093296"/>
          </a:xfrm>
          <a:prstGeom prst="rect">
            <a:avLst/>
          </a:prstGeom>
          <a:solidFill>
            <a:schemeClr val="bg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Picture 1" descr="C:\Users\a392032\AppData\Local\Temp\7zE8854.tmp\01. Terna Crna Gora_RGB_201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06950" y="6358539"/>
            <a:ext cx="1167133" cy="458454"/>
          </a:xfrm>
          <a:prstGeom prst="rect">
            <a:avLst/>
          </a:prstGeom>
          <a:noFill/>
        </p:spPr>
      </p:pic>
      <p:sp>
        <p:nvSpPr>
          <p:cNvPr id="15" name="Text Box 5"/>
          <p:cNvSpPr txBox="1">
            <a:spLocks noChangeArrowheads="1"/>
          </p:cNvSpPr>
          <p:nvPr/>
        </p:nvSpPr>
        <p:spPr bwMode="auto">
          <a:xfrm>
            <a:off x="4806950" y="6302553"/>
            <a:ext cx="40322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pitchFamily="34" charset="-128"/>
              </a:defRPr>
            </a:lvl1pPr>
            <a:lvl2pPr marL="742950" indent="-285750">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r" eaLnBrk="1" hangingPunct="1">
              <a:spcBef>
                <a:spcPct val="50000"/>
              </a:spcBef>
              <a:buFontTx/>
              <a:buNone/>
            </a:pPr>
            <a:r>
              <a:rPr lang="it-IT" altLang="it-IT" sz="800" dirty="0" err="1">
                <a:solidFill>
                  <a:srgbClr val="005EA8"/>
                </a:solidFill>
              </a:rPr>
              <a:t>Department</a:t>
            </a:r>
            <a:r>
              <a:rPr lang="it-IT" altLang="it-IT" sz="800" dirty="0">
                <a:solidFill>
                  <a:srgbClr val="005EA8"/>
                </a:solidFill>
              </a:rPr>
              <a:t> for </a:t>
            </a:r>
            <a:r>
              <a:rPr lang="it-IT" altLang="it-IT" sz="800" dirty="0" err="1">
                <a:solidFill>
                  <a:srgbClr val="005EA8"/>
                </a:solidFill>
              </a:rPr>
              <a:t>Engineering</a:t>
            </a:r>
            <a:r>
              <a:rPr lang="it-IT" altLang="it-IT" sz="800" dirty="0">
                <a:solidFill>
                  <a:srgbClr val="005EA8"/>
                </a:solidFill>
              </a:rPr>
              <a:t> and </a:t>
            </a:r>
            <a:r>
              <a:rPr lang="it-IT" altLang="it-IT" sz="800" dirty="0" err="1">
                <a:solidFill>
                  <a:srgbClr val="005EA8"/>
                </a:solidFill>
              </a:rPr>
              <a:t>Authorization</a:t>
            </a:r>
            <a:r>
              <a:rPr lang="it-IT" altLang="it-IT" sz="800" dirty="0">
                <a:solidFill>
                  <a:srgbClr val="005EA8"/>
                </a:solidFill>
              </a:rPr>
              <a:t> </a:t>
            </a:r>
            <a:r>
              <a:rPr lang="it-IT" altLang="it-IT" sz="800" dirty="0" err="1">
                <a:solidFill>
                  <a:srgbClr val="005EA8"/>
                </a:solidFill>
              </a:rPr>
              <a:t>Process</a:t>
            </a:r>
            <a:endParaRPr lang="it-IT" altLang="it-IT" sz="800" b="1" dirty="0">
              <a:solidFill>
                <a:srgbClr val="808080"/>
              </a:solidFill>
            </a:endParaRPr>
          </a:p>
        </p:txBody>
      </p:sp>
      <p:cxnSp>
        <p:nvCxnSpPr>
          <p:cNvPr id="17" name="Connettore diritto 16"/>
          <p:cNvCxnSpPr/>
          <p:nvPr/>
        </p:nvCxnSpPr>
        <p:spPr>
          <a:xfrm>
            <a:off x="133631" y="6235337"/>
            <a:ext cx="8851900" cy="26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diritto 17"/>
          <p:cNvCxnSpPr>
            <a:stCxn id="11" idx="1"/>
            <a:endCxn id="11" idx="3"/>
          </p:cNvCxnSpPr>
          <p:nvPr/>
        </p:nvCxnSpPr>
        <p:spPr>
          <a:xfrm>
            <a:off x="98795" y="389793"/>
            <a:ext cx="8886736" cy="0"/>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Immagine 18"/>
          <p:cNvPicPr>
            <a:picLocks noChangeAspect="1"/>
          </p:cNvPicPr>
          <p:nvPr/>
        </p:nvPicPr>
        <p:blipFill>
          <a:blip r:embed="rId3"/>
          <a:stretch>
            <a:fillRect/>
          </a:stretch>
        </p:blipFill>
        <p:spPr>
          <a:xfrm>
            <a:off x="8709" y="6244046"/>
            <a:ext cx="1314629" cy="618734"/>
          </a:xfrm>
          <a:prstGeom prst="rect">
            <a:avLst/>
          </a:prstGeom>
        </p:spPr>
      </p:pic>
      <p:sp>
        <p:nvSpPr>
          <p:cNvPr id="16" name="Rectangle 9"/>
          <p:cNvSpPr>
            <a:spLocks noChangeArrowheads="1"/>
          </p:cNvSpPr>
          <p:nvPr/>
        </p:nvSpPr>
        <p:spPr bwMode="auto">
          <a:xfrm>
            <a:off x="899595" y="404664"/>
            <a:ext cx="8230073" cy="432902"/>
          </a:xfrm>
          <a:prstGeom prst="rect">
            <a:avLst/>
          </a:prstGeom>
          <a:noFill/>
          <a:ln w="9525">
            <a:noFill/>
            <a:miter lim="800000"/>
            <a:headEnd/>
            <a:tailEnd/>
          </a:ln>
        </p:spPr>
        <p:txBody>
          <a:bodyPr anchor="ctr"/>
          <a:lstStyle/>
          <a:p>
            <a:pPr fontAlgn="base">
              <a:spcBef>
                <a:spcPct val="0"/>
              </a:spcBef>
              <a:spcAft>
                <a:spcPct val="0"/>
              </a:spcAft>
            </a:pPr>
            <a:r>
              <a:rPr lang="it-IT" altLang="it-IT" sz="1600" b="1" dirty="0" err="1" smtClean="0">
                <a:solidFill>
                  <a:srgbClr val="2D2D8A">
                    <a:lumMod val="75000"/>
                  </a:srgbClr>
                </a:solidFill>
              </a:rPr>
              <a:t>Testing</a:t>
            </a:r>
            <a:r>
              <a:rPr lang="it-IT" altLang="it-IT" sz="1600" b="1" dirty="0" smtClean="0">
                <a:solidFill>
                  <a:srgbClr val="2D2D8A">
                    <a:lumMod val="75000"/>
                  </a:srgbClr>
                </a:solidFill>
              </a:rPr>
              <a:t> in the HVDC station: </a:t>
            </a:r>
            <a:r>
              <a:rPr lang="it-IT" altLang="it-IT" sz="1600" b="1" dirty="0" err="1" smtClean="0">
                <a:solidFill>
                  <a:srgbClr val="2D2D8A">
                    <a:lumMod val="75000"/>
                  </a:srgbClr>
                </a:solidFill>
              </a:rPr>
              <a:t>filters</a:t>
            </a:r>
            <a:endParaRPr lang="it-IT" altLang="it-IT" sz="1600" b="1" dirty="0">
              <a:solidFill>
                <a:srgbClr val="2D2D8A">
                  <a:lumMod val="75000"/>
                </a:srgbClr>
              </a:solidFill>
            </a:endParaRPr>
          </a:p>
          <a:p>
            <a:pPr fontAlgn="base">
              <a:spcBef>
                <a:spcPct val="0"/>
              </a:spcBef>
              <a:spcAft>
                <a:spcPct val="0"/>
              </a:spcAft>
            </a:pPr>
            <a:endParaRPr lang="en-US" altLang="it-IT" sz="1600" b="1" dirty="0">
              <a:solidFill>
                <a:srgbClr val="2D2D8A">
                  <a:lumMod val="75000"/>
                </a:srgbClr>
              </a:solidFill>
            </a:endParaRPr>
          </a:p>
        </p:txBody>
      </p:sp>
      <p:sp>
        <p:nvSpPr>
          <p:cNvPr id="3" name="Segnaposto contenuto 2"/>
          <p:cNvSpPr>
            <a:spLocks noGrp="1"/>
          </p:cNvSpPr>
          <p:nvPr>
            <p:ph sz="half" idx="1"/>
          </p:nvPr>
        </p:nvSpPr>
        <p:spPr>
          <a:xfrm>
            <a:off x="420018" y="980728"/>
            <a:ext cx="4038349" cy="5004237"/>
          </a:xfrm>
        </p:spPr>
        <p:txBody>
          <a:bodyPr/>
          <a:lstStyle/>
          <a:p>
            <a:r>
              <a:rPr lang="it-IT" sz="1600" b="1" kern="1200" dirty="0" err="1">
                <a:solidFill>
                  <a:srgbClr val="808080"/>
                </a:solidFill>
                <a:latin typeface="+mn-lt"/>
                <a:ea typeface="+mn-ea"/>
                <a:cs typeface="+mn-cs"/>
              </a:rPr>
              <a:t>Capacitors</a:t>
            </a:r>
            <a:endParaRPr lang="it-IT" sz="1600" b="1" kern="1200" dirty="0">
              <a:solidFill>
                <a:srgbClr val="808080"/>
              </a:solidFill>
              <a:latin typeface="+mn-lt"/>
              <a:ea typeface="+mn-ea"/>
              <a:cs typeface="+mn-cs"/>
            </a:endParaRPr>
          </a:p>
          <a:p>
            <a:pPr lvl="1" algn="just"/>
            <a:r>
              <a:rPr lang="it-IT" sz="1200" dirty="0" err="1" smtClean="0"/>
              <a:t>Capacitance</a:t>
            </a:r>
            <a:r>
              <a:rPr lang="it-IT" sz="1200" dirty="0" smtClean="0"/>
              <a:t> </a:t>
            </a:r>
            <a:r>
              <a:rPr lang="it-IT" sz="1200" dirty="0" err="1" smtClean="0"/>
              <a:t>measurements</a:t>
            </a:r>
            <a:r>
              <a:rPr lang="it-IT" sz="1200" dirty="0" smtClean="0"/>
              <a:t> : </a:t>
            </a:r>
            <a:r>
              <a:rPr lang="it-IT" sz="1200" dirty="0" err="1" smtClean="0"/>
              <a:t>Performed</a:t>
            </a:r>
            <a:r>
              <a:rPr lang="it-IT" sz="1200" dirty="0" smtClean="0"/>
              <a:t> on </a:t>
            </a:r>
            <a:r>
              <a:rPr lang="it-IT" sz="1200" dirty="0" err="1" smtClean="0"/>
              <a:t>all</a:t>
            </a:r>
            <a:r>
              <a:rPr lang="it-IT" sz="1200" dirty="0" smtClean="0"/>
              <a:t> </a:t>
            </a:r>
            <a:r>
              <a:rPr lang="it-IT" sz="1200" dirty="0" err="1" smtClean="0"/>
              <a:t>units</a:t>
            </a:r>
            <a:r>
              <a:rPr lang="it-IT" sz="1200" dirty="0" smtClean="0"/>
              <a:t> in the </a:t>
            </a:r>
            <a:r>
              <a:rPr lang="it-IT" sz="1200" dirty="0" err="1" smtClean="0"/>
              <a:t>bank</a:t>
            </a:r>
            <a:r>
              <a:rPr lang="it-IT" sz="1200" dirty="0"/>
              <a:t> </a:t>
            </a:r>
            <a:r>
              <a:rPr lang="it-IT" sz="1200" dirty="0" smtClean="0"/>
              <a:t>(benefit of </a:t>
            </a:r>
            <a:r>
              <a:rPr lang="it-IT" sz="1200" dirty="0" err="1" smtClean="0"/>
              <a:t>having</a:t>
            </a:r>
            <a:r>
              <a:rPr lang="it-IT" sz="1200" dirty="0" smtClean="0"/>
              <a:t> a </a:t>
            </a:r>
            <a:r>
              <a:rPr lang="it-IT" sz="1200" dirty="0" err="1" smtClean="0"/>
              <a:t>reference</a:t>
            </a:r>
            <a:r>
              <a:rPr lang="it-IT" sz="1200" dirty="0" smtClean="0"/>
              <a:t> </a:t>
            </a:r>
            <a:r>
              <a:rPr lang="it-IT" sz="1200" dirty="0" err="1" smtClean="0"/>
              <a:t>value</a:t>
            </a:r>
            <a:r>
              <a:rPr lang="it-IT" sz="1200" dirty="0" smtClean="0"/>
              <a:t> of </a:t>
            </a:r>
            <a:r>
              <a:rPr lang="it-IT" sz="1200" dirty="0" err="1" smtClean="0"/>
              <a:t>capacitance</a:t>
            </a:r>
            <a:r>
              <a:rPr lang="it-IT" sz="1200" dirty="0" smtClean="0"/>
              <a:t> for future </a:t>
            </a:r>
            <a:r>
              <a:rPr lang="it-IT" sz="1200" dirty="0" err="1" smtClean="0"/>
              <a:t>maintenance</a:t>
            </a:r>
            <a:r>
              <a:rPr lang="it-IT" sz="1200" dirty="0" smtClean="0"/>
              <a:t>)</a:t>
            </a:r>
          </a:p>
          <a:p>
            <a:pPr lvl="1" algn="just"/>
            <a:r>
              <a:rPr lang="it-IT" sz="1200" dirty="0" err="1" smtClean="0"/>
              <a:t>Unbalance</a:t>
            </a:r>
            <a:r>
              <a:rPr lang="it-IT" sz="1200" dirty="0" smtClean="0"/>
              <a:t> </a:t>
            </a:r>
            <a:r>
              <a:rPr lang="it-IT" sz="1200" dirty="0" err="1" smtClean="0"/>
              <a:t>current</a:t>
            </a:r>
            <a:r>
              <a:rPr lang="it-IT" sz="1200" dirty="0" smtClean="0"/>
              <a:t> : </a:t>
            </a:r>
            <a:r>
              <a:rPr lang="it-IT" sz="1200" dirty="0" err="1" smtClean="0"/>
              <a:t>Purpose</a:t>
            </a:r>
            <a:r>
              <a:rPr lang="it-IT" sz="1200" dirty="0" smtClean="0"/>
              <a:t> </a:t>
            </a:r>
            <a:r>
              <a:rPr lang="it-IT" sz="1200" dirty="0" err="1" smtClean="0"/>
              <a:t>is</a:t>
            </a:r>
            <a:r>
              <a:rPr lang="it-IT" sz="1200" dirty="0" smtClean="0"/>
              <a:t> to </a:t>
            </a:r>
            <a:r>
              <a:rPr lang="it-IT" sz="1200" dirty="0" err="1" smtClean="0"/>
              <a:t>verify</a:t>
            </a:r>
            <a:r>
              <a:rPr lang="it-IT" sz="1200" dirty="0" smtClean="0"/>
              <a:t> </a:t>
            </a:r>
            <a:r>
              <a:rPr lang="it-IT" sz="1200" dirty="0" err="1" smtClean="0"/>
              <a:t>that</a:t>
            </a:r>
            <a:r>
              <a:rPr lang="it-IT" sz="1200" dirty="0" smtClean="0"/>
              <a:t> the </a:t>
            </a:r>
            <a:r>
              <a:rPr lang="it-IT" sz="1200" dirty="0" err="1" smtClean="0"/>
              <a:t>capacitor</a:t>
            </a:r>
            <a:r>
              <a:rPr lang="it-IT" sz="1200" dirty="0" smtClean="0"/>
              <a:t> </a:t>
            </a:r>
            <a:r>
              <a:rPr lang="it-IT" sz="1200" dirty="0" err="1" smtClean="0"/>
              <a:t>bank</a:t>
            </a:r>
            <a:r>
              <a:rPr lang="it-IT" sz="1200" dirty="0" smtClean="0"/>
              <a:t> </a:t>
            </a:r>
            <a:r>
              <a:rPr lang="it-IT" sz="1200" dirty="0" err="1" smtClean="0"/>
              <a:t>has</a:t>
            </a:r>
            <a:r>
              <a:rPr lang="it-IT" sz="1200" dirty="0" smtClean="0"/>
              <a:t> </a:t>
            </a:r>
            <a:r>
              <a:rPr lang="it-IT" sz="1200" dirty="0" err="1" smtClean="0"/>
              <a:t>been</a:t>
            </a:r>
            <a:r>
              <a:rPr lang="it-IT" sz="1200" dirty="0" smtClean="0"/>
              <a:t> </a:t>
            </a:r>
            <a:r>
              <a:rPr lang="it-IT" sz="1200" dirty="0" err="1" smtClean="0"/>
              <a:t>properly</a:t>
            </a:r>
            <a:r>
              <a:rPr lang="it-IT" sz="1200" dirty="0" smtClean="0"/>
              <a:t> </a:t>
            </a:r>
            <a:r>
              <a:rPr lang="it-IT" sz="1200" dirty="0" err="1" smtClean="0"/>
              <a:t>balanced</a:t>
            </a:r>
            <a:endParaRPr lang="it-IT" sz="1200" dirty="0" smtClean="0"/>
          </a:p>
          <a:p>
            <a:r>
              <a:rPr lang="it-IT" sz="1600" b="1" kern="1200" dirty="0" err="1">
                <a:solidFill>
                  <a:srgbClr val="808080"/>
                </a:solidFill>
                <a:latin typeface="+mn-lt"/>
                <a:ea typeface="+mn-ea"/>
                <a:cs typeface="+mn-cs"/>
              </a:rPr>
              <a:t>Resistors</a:t>
            </a:r>
            <a:endParaRPr lang="it-IT" sz="1600" b="1" kern="1200" dirty="0">
              <a:solidFill>
                <a:srgbClr val="808080"/>
              </a:solidFill>
              <a:latin typeface="+mn-lt"/>
              <a:ea typeface="+mn-ea"/>
              <a:cs typeface="+mn-cs"/>
            </a:endParaRPr>
          </a:p>
          <a:p>
            <a:pPr lvl="1" algn="just"/>
            <a:r>
              <a:rPr lang="it-IT" sz="1200" dirty="0" smtClean="0"/>
              <a:t>Measurement of the </a:t>
            </a:r>
            <a:r>
              <a:rPr lang="it-IT" sz="1200" dirty="0" err="1" smtClean="0"/>
              <a:t>cold</a:t>
            </a:r>
            <a:r>
              <a:rPr lang="it-IT" sz="1200" dirty="0" smtClean="0"/>
              <a:t> </a:t>
            </a:r>
            <a:r>
              <a:rPr lang="it-IT" sz="1200" dirty="0" err="1" smtClean="0"/>
              <a:t>resistance</a:t>
            </a:r>
            <a:r>
              <a:rPr lang="it-IT" sz="1200" dirty="0" smtClean="0"/>
              <a:t> </a:t>
            </a:r>
            <a:r>
              <a:rPr lang="it-IT" sz="1200" dirty="0" err="1" smtClean="0"/>
              <a:t>value</a:t>
            </a:r>
            <a:endParaRPr lang="it-IT" sz="1200" dirty="0" smtClean="0"/>
          </a:p>
          <a:p>
            <a:r>
              <a:rPr lang="it-IT" sz="1600" b="1" kern="1200" dirty="0">
                <a:solidFill>
                  <a:srgbClr val="808080"/>
                </a:solidFill>
                <a:latin typeface="+mn-lt"/>
                <a:ea typeface="+mn-ea"/>
                <a:cs typeface="+mn-cs"/>
              </a:rPr>
              <a:t>Shunt </a:t>
            </a:r>
            <a:r>
              <a:rPr lang="it-IT" sz="1600" b="1" kern="1200" dirty="0" err="1">
                <a:solidFill>
                  <a:srgbClr val="808080"/>
                </a:solidFill>
                <a:latin typeface="+mn-lt"/>
                <a:ea typeface="+mn-ea"/>
                <a:cs typeface="+mn-cs"/>
              </a:rPr>
              <a:t>reactors</a:t>
            </a:r>
            <a:endParaRPr lang="it-IT" sz="1600" b="1" kern="1200" dirty="0">
              <a:solidFill>
                <a:srgbClr val="808080"/>
              </a:solidFill>
              <a:latin typeface="+mn-lt"/>
              <a:ea typeface="+mn-ea"/>
              <a:cs typeface="+mn-cs"/>
            </a:endParaRPr>
          </a:p>
          <a:p>
            <a:pPr lvl="1" algn="just"/>
            <a:r>
              <a:rPr lang="it-IT" sz="1200" dirty="0" smtClean="0"/>
              <a:t>Short </a:t>
            </a:r>
            <a:r>
              <a:rPr lang="it-IT" sz="1200" dirty="0" err="1" smtClean="0"/>
              <a:t>circuit</a:t>
            </a:r>
            <a:r>
              <a:rPr lang="it-IT" sz="1200" dirty="0" smtClean="0"/>
              <a:t> </a:t>
            </a:r>
            <a:r>
              <a:rPr lang="it-IT" sz="1200" dirty="0" err="1" smtClean="0"/>
              <a:t>impedance</a:t>
            </a:r>
            <a:endParaRPr lang="it-IT" sz="1200" dirty="0" smtClean="0"/>
          </a:p>
          <a:p>
            <a:pPr lvl="1" algn="just"/>
            <a:r>
              <a:rPr lang="it-IT" sz="1200" dirty="0" smtClean="0"/>
              <a:t>Measurement of turn ratio</a:t>
            </a:r>
          </a:p>
          <a:p>
            <a:pPr lvl="1" algn="just"/>
            <a:r>
              <a:rPr lang="it-IT" sz="1200" dirty="0" err="1" smtClean="0"/>
              <a:t>Winding</a:t>
            </a:r>
            <a:r>
              <a:rPr lang="it-IT" sz="1200" dirty="0" smtClean="0"/>
              <a:t> </a:t>
            </a:r>
            <a:r>
              <a:rPr lang="it-IT" sz="1200" dirty="0" err="1" smtClean="0"/>
              <a:t>insulation</a:t>
            </a:r>
            <a:r>
              <a:rPr lang="it-IT" sz="1200" dirty="0" smtClean="0"/>
              <a:t> </a:t>
            </a:r>
            <a:r>
              <a:rPr lang="it-IT" sz="1200" dirty="0" err="1" smtClean="0"/>
              <a:t>resistance</a:t>
            </a:r>
            <a:r>
              <a:rPr lang="it-IT" sz="1200" dirty="0" smtClean="0"/>
              <a:t> to </a:t>
            </a:r>
            <a:r>
              <a:rPr lang="it-IT" sz="1200" dirty="0" err="1" smtClean="0"/>
              <a:t>ground</a:t>
            </a:r>
            <a:endParaRPr lang="it-IT" sz="1200" dirty="0" smtClean="0"/>
          </a:p>
          <a:p>
            <a:pPr lvl="1" algn="just"/>
            <a:r>
              <a:rPr lang="it-IT" sz="1200" dirty="0" err="1" smtClean="0"/>
              <a:t>Insulation</a:t>
            </a:r>
            <a:r>
              <a:rPr lang="it-IT" sz="1200" dirty="0" smtClean="0"/>
              <a:t> </a:t>
            </a:r>
            <a:r>
              <a:rPr lang="it-IT" sz="1200" dirty="0" err="1" smtClean="0"/>
              <a:t>resistance</a:t>
            </a:r>
            <a:r>
              <a:rPr lang="it-IT" sz="1200" dirty="0" smtClean="0"/>
              <a:t> of core, </a:t>
            </a:r>
            <a:r>
              <a:rPr lang="it-IT" sz="1200" dirty="0" err="1" smtClean="0"/>
              <a:t>shields</a:t>
            </a:r>
            <a:r>
              <a:rPr lang="it-IT" sz="1200" dirty="0" smtClean="0"/>
              <a:t> and core </a:t>
            </a:r>
            <a:r>
              <a:rPr lang="it-IT" sz="1200" dirty="0" err="1" smtClean="0"/>
              <a:t>clamps</a:t>
            </a:r>
            <a:endParaRPr lang="it-IT" sz="1200" dirty="0" smtClean="0"/>
          </a:p>
          <a:p>
            <a:pPr lvl="1" algn="just"/>
            <a:r>
              <a:rPr lang="it-IT" sz="1200" dirty="0" err="1" smtClean="0"/>
              <a:t>Windings</a:t>
            </a:r>
            <a:r>
              <a:rPr lang="it-IT" sz="1200" dirty="0" smtClean="0"/>
              <a:t> ohm </a:t>
            </a:r>
            <a:r>
              <a:rPr lang="it-IT" sz="1200" dirty="0" err="1" smtClean="0"/>
              <a:t>resistance</a:t>
            </a:r>
            <a:endParaRPr lang="it-IT" sz="1200" dirty="0" smtClean="0"/>
          </a:p>
          <a:p>
            <a:pPr lvl="1" algn="just"/>
            <a:r>
              <a:rPr lang="it-IT" sz="1200" dirty="0" err="1" smtClean="0"/>
              <a:t>Insulation</a:t>
            </a:r>
            <a:r>
              <a:rPr lang="it-IT" sz="1200" dirty="0" smtClean="0"/>
              <a:t> </a:t>
            </a:r>
            <a:r>
              <a:rPr lang="it-IT" sz="1200" dirty="0" err="1" smtClean="0"/>
              <a:t>resistance</a:t>
            </a:r>
            <a:r>
              <a:rPr lang="it-IT" sz="1200" dirty="0" smtClean="0"/>
              <a:t> and </a:t>
            </a:r>
            <a:r>
              <a:rPr lang="it-IT" sz="1200" dirty="0" err="1" smtClean="0"/>
              <a:t>verification</a:t>
            </a:r>
            <a:r>
              <a:rPr lang="it-IT" sz="1200" dirty="0" smtClean="0"/>
              <a:t> of </a:t>
            </a:r>
            <a:r>
              <a:rPr lang="it-IT" sz="1200" dirty="0" err="1" smtClean="0"/>
              <a:t>proper</a:t>
            </a:r>
            <a:r>
              <a:rPr lang="it-IT" sz="1200" dirty="0" smtClean="0"/>
              <a:t> </a:t>
            </a:r>
            <a:r>
              <a:rPr lang="it-IT" sz="1200" dirty="0" err="1" smtClean="0"/>
              <a:t>functionig</a:t>
            </a:r>
            <a:r>
              <a:rPr lang="it-IT" sz="1200" dirty="0" smtClean="0"/>
              <a:t> of </a:t>
            </a:r>
            <a:r>
              <a:rPr lang="it-IT" sz="1200" dirty="0" err="1" smtClean="0"/>
              <a:t>wiring</a:t>
            </a:r>
            <a:r>
              <a:rPr lang="it-IT" sz="1200" dirty="0" smtClean="0"/>
              <a:t> </a:t>
            </a:r>
            <a:r>
              <a:rPr lang="it-IT" sz="1200" dirty="0" err="1" smtClean="0"/>
              <a:t>diagram</a:t>
            </a:r>
            <a:endParaRPr lang="it-IT" sz="1200" dirty="0" smtClean="0"/>
          </a:p>
          <a:p>
            <a:pPr lvl="1" algn="just"/>
            <a:r>
              <a:rPr lang="it-IT" sz="1200" dirty="0" smtClean="0"/>
              <a:t>SFRA </a:t>
            </a:r>
            <a:r>
              <a:rPr lang="it-IT" sz="1200" dirty="0" err="1" smtClean="0"/>
              <a:t>measurement</a:t>
            </a:r>
            <a:endParaRPr lang="it-IT" sz="1200" dirty="0" smtClean="0"/>
          </a:p>
          <a:p>
            <a:pPr lvl="1" algn="just"/>
            <a:r>
              <a:rPr lang="it-IT" sz="1200" dirty="0" err="1" smtClean="0"/>
              <a:t>Capacity</a:t>
            </a:r>
            <a:r>
              <a:rPr lang="it-IT" sz="1200" dirty="0" smtClean="0"/>
              <a:t> and Tan Delta</a:t>
            </a:r>
          </a:p>
          <a:p>
            <a:pPr lvl="1" algn="just"/>
            <a:endParaRPr lang="it-IT" sz="1200" dirty="0"/>
          </a:p>
        </p:txBody>
      </p:sp>
      <p:pic>
        <p:nvPicPr>
          <p:cNvPr id="5" name="Segnaposto contenuto 4"/>
          <p:cNvPicPr>
            <a:picLocks noGrp="1" noChangeAspect="1"/>
          </p:cNvPicPr>
          <p:nvPr>
            <p:ph sz="half" idx="2"/>
          </p:nvPr>
        </p:nvPicPr>
        <p:blipFill>
          <a:blip r:embed="rId4"/>
          <a:stretch>
            <a:fillRect/>
          </a:stretch>
        </p:blipFill>
        <p:spPr>
          <a:xfrm>
            <a:off x="4716016" y="852436"/>
            <a:ext cx="4035902" cy="2864596"/>
          </a:xfrm>
          <a:prstGeom prst="rect">
            <a:avLst/>
          </a:prstGeom>
        </p:spPr>
      </p:pic>
      <p:pic>
        <p:nvPicPr>
          <p:cNvPr id="9" name="Immagine 8">
            <a:extLst>
              <a:ext uri="{FF2B5EF4-FFF2-40B4-BE49-F238E27FC236}">
                <a16:creationId xmlns:a16="http://schemas.microsoft.com/office/drawing/2014/main" id="{3CD3F702-3531-4732-8147-AE167184A088}"/>
              </a:ext>
            </a:extLst>
          </p:cNvPr>
          <p:cNvPicPr>
            <a:picLocks noChangeAspect="1"/>
          </p:cNvPicPr>
          <p:nvPr/>
        </p:nvPicPr>
        <p:blipFill rotWithShape="1">
          <a:blip r:embed="rId5"/>
          <a:srcRect/>
          <a:stretch/>
        </p:blipFill>
        <p:spPr>
          <a:xfrm>
            <a:off x="4692385" y="3861048"/>
            <a:ext cx="4059533" cy="2212975"/>
          </a:xfrm>
          <a:prstGeom prst="rect">
            <a:avLst/>
          </a:prstGeom>
          <a:ln>
            <a:noFill/>
          </a:ln>
          <a:effectLst/>
        </p:spPr>
      </p:pic>
      <p:sp>
        <p:nvSpPr>
          <p:cNvPr id="10" name="Rettangolo 9"/>
          <p:cNvSpPr/>
          <p:nvPr/>
        </p:nvSpPr>
        <p:spPr>
          <a:xfrm>
            <a:off x="827584" y="47088"/>
            <a:ext cx="6892060" cy="369332"/>
          </a:xfrm>
          <a:prstGeom prst="rect">
            <a:avLst/>
          </a:prstGeom>
        </p:spPr>
        <p:txBody>
          <a:bodyPr wrap="square">
            <a:spAutoFit/>
          </a:bodyPr>
          <a:lstStyle/>
          <a:p>
            <a:pPr algn="just" fontAlgn="base">
              <a:spcBef>
                <a:spcPct val="0"/>
              </a:spcBef>
              <a:spcAft>
                <a:spcPct val="0"/>
              </a:spcAft>
            </a:pPr>
            <a:r>
              <a:rPr lang="en-US" dirty="0" smtClean="0">
                <a:solidFill>
                  <a:srgbClr val="FFFFFF">
                    <a:lumMod val="65000"/>
                  </a:srgbClr>
                </a:solidFill>
              </a:rPr>
              <a:t>Testing of the HVDC link  Italy – Montenegro</a:t>
            </a:r>
            <a:endParaRPr lang="en-GB" dirty="0">
              <a:solidFill>
                <a:srgbClr val="BFBFBF"/>
              </a:solidFill>
            </a:endParaRPr>
          </a:p>
        </p:txBody>
      </p:sp>
    </p:spTree>
    <p:extLst>
      <p:ext uri="{BB962C8B-B14F-4D97-AF65-F5344CB8AC3E}">
        <p14:creationId xmlns:p14="http://schemas.microsoft.com/office/powerpoint/2010/main" val="27167493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p:cNvSpPr/>
          <p:nvPr/>
        </p:nvSpPr>
        <p:spPr>
          <a:xfrm>
            <a:off x="98795" y="41781"/>
            <a:ext cx="8886736" cy="69602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p:nvPr/>
        </p:nvSpPr>
        <p:spPr>
          <a:xfrm>
            <a:off x="107504" y="764704"/>
            <a:ext cx="8886736" cy="6093296"/>
          </a:xfrm>
          <a:prstGeom prst="rect">
            <a:avLst/>
          </a:prstGeom>
          <a:solidFill>
            <a:schemeClr val="bg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Picture 1" descr="C:\Users\a392032\AppData\Local\Temp\7zE8854.tmp\01. Terna Crna Gora_RGB_201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06950" y="6358539"/>
            <a:ext cx="1167133" cy="458454"/>
          </a:xfrm>
          <a:prstGeom prst="rect">
            <a:avLst/>
          </a:prstGeom>
          <a:noFill/>
        </p:spPr>
      </p:pic>
      <p:sp>
        <p:nvSpPr>
          <p:cNvPr id="17" name="Text Box 5"/>
          <p:cNvSpPr txBox="1">
            <a:spLocks noChangeArrowheads="1"/>
          </p:cNvSpPr>
          <p:nvPr/>
        </p:nvSpPr>
        <p:spPr bwMode="auto">
          <a:xfrm>
            <a:off x="4806950" y="6302553"/>
            <a:ext cx="40322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pitchFamily="34" charset="-128"/>
              </a:defRPr>
            </a:lvl1pPr>
            <a:lvl2pPr marL="742950" indent="-285750">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r" eaLnBrk="1" hangingPunct="1">
              <a:spcBef>
                <a:spcPct val="50000"/>
              </a:spcBef>
              <a:buFontTx/>
              <a:buNone/>
            </a:pPr>
            <a:r>
              <a:rPr lang="it-IT" altLang="it-IT" sz="800" dirty="0" err="1">
                <a:solidFill>
                  <a:srgbClr val="005EA8"/>
                </a:solidFill>
              </a:rPr>
              <a:t>Department</a:t>
            </a:r>
            <a:r>
              <a:rPr lang="it-IT" altLang="it-IT" sz="800" dirty="0">
                <a:solidFill>
                  <a:srgbClr val="005EA8"/>
                </a:solidFill>
              </a:rPr>
              <a:t> for </a:t>
            </a:r>
            <a:r>
              <a:rPr lang="it-IT" altLang="it-IT" sz="800" dirty="0" err="1">
                <a:solidFill>
                  <a:srgbClr val="005EA8"/>
                </a:solidFill>
              </a:rPr>
              <a:t>Engineering</a:t>
            </a:r>
            <a:r>
              <a:rPr lang="it-IT" altLang="it-IT" sz="800" dirty="0">
                <a:solidFill>
                  <a:srgbClr val="005EA8"/>
                </a:solidFill>
              </a:rPr>
              <a:t> and </a:t>
            </a:r>
            <a:r>
              <a:rPr lang="it-IT" altLang="it-IT" sz="800" dirty="0" err="1">
                <a:solidFill>
                  <a:srgbClr val="005EA8"/>
                </a:solidFill>
              </a:rPr>
              <a:t>Authorization</a:t>
            </a:r>
            <a:r>
              <a:rPr lang="it-IT" altLang="it-IT" sz="800" dirty="0">
                <a:solidFill>
                  <a:srgbClr val="005EA8"/>
                </a:solidFill>
              </a:rPr>
              <a:t> </a:t>
            </a:r>
            <a:r>
              <a:rPr lang="it-IT" altLang="it-IT" sz="800" dirty="0" err="1">
                <a:solidFill>
                  <a:srgbClr val="005EA8"/>
                </a:solidFill>
              </a:rPr>
              <a:t>Process</a:t>
            </a:r>
            <a:endParaRPr lang="it-IT" altLang="it-IT" sz="800" b="1" dirty="0">
              <a:solidFill>
                <a:srgbClr val="808080"/>
              </a:solidFill>
            </a:endParaRPr>
          </a:p>
        </p:txBody>
      </p:sp>
      <p:cxnSp>
        <p:nvCxnSpPr>
          <p:cNvPr id="23" name="Connettore diritto 22"/>
          <p:cNvCxnSpPr/>
          <p:nvPr/>
        </p:nvCxnSpPr>
        <p:spPr>
          <a:xfrm>
            <a:off x="133631" y="6235337"/>
            <a:ext cx="8851900" cy="26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Connettore diritto 23"/>
          <p:cNvCxnSpPr>
            <a:stCxn id="12" idx="1"/>
            <a:endCxn id="12" idx="3"/>
          </p:cNvCxnSpPr>
          <p:nvPr/>
        </p:nvCxnSpPr>
        <p:spPr>
          <a:xfrm>
            <a:off x="98795" y="389793"/>
            <a:ext cx="8886736" cy="0"/>
          </a:xfrm>
          <a:prstGeom prst="line">
            <a:avLst/>
          </a:prstGeom>
        </p:spPr>
        <p:style>
          <a:lnRef idx="1">
            <a:schemeClr val="accent1"/>
          </a:lnRef>
          <a:fillRef idx="0">
            <a:schemeClr val="accent1"/>
          </a:fillRef>
          <a:effectRef idx="0">
            <a:schemeClr val="accent1"/>
          </a:effectRef>
          <a:fontRef idx="minor">
            <a:schemeClr val="tx1"/>
          </a:fontRef>
        </p:style>
      </p:cxnSp>
      <p:pic>
        <p:nvPicPr>
          <p:cNvPr id="25" name="Immagine 24"/>
          <p:cNvPicPr>
            <a:picLocks noChangeAspect="1"/>
          </p:cNvPicPr>
          <p:nvPr/>
        </p:nvPicPr>
        <p:blipFill>
          <a:blip r:embed="rId3"/>
          <a:stretch>
            <a:fillRect/>
          </a:stretch>
        </p:blipFill>
        <p:spPr>
          <a:xfrm>
            <a:off x="8709" y="6244046"/>
            <a:ext cx="1314629" cy="618734"/>
          </a:xfrm>
          <a:prstGeom prst="rect">
            <a:avLst/>
          </a:prstGeom>
        </p:spPr>
      </p:pic>
      <p:sp>
        <p:nvSpPr>
          <p:cNvPr id="16" name="Rectangle 9"/>
          <p:cNvSpPr>
            <a:spLocks noChangeArrowheads="1"/>
          </p:cNvSpPr>
          <p:nvPr/>
        </p:nvSpPr>
        <p:spPr bwMode="auto">
          <a:xfrm>
            <a:off x="899595" y="404664"/>
            <a:ext cx="8230073" cy="432902"/>
          </a:xfrm>
          <a:prstGeom prst="rect">
            <a:avLst/>
          </a:prstGeom>
          <a:noFill/>
          <a:ln w="9525">
            <a:noFill/>
            <a:miter lim="800000"/>
            <a:headEnd/>
            <a:tailEnd/>
          </a:ln>
        </p:spPr>
        <p:txBody>
          <a:bodyPr anchor="ctr"/>
          <a:lstStyle/>
          <a:p>
            <a:pPr fontAlgn="base">
              <a:spcBef>
                <a:spcPct val="0"/>
              </a:spcBef>
              <a:spcAft>
                <a:spcPct val="0"/>
              </a:spcAft>
            </a:pPr>
            <a:r>
              <a:rPr lang="it-IT" altLang="it-IT" sz="1600" b="1" dirty="0" err="1" smtClean="0">
                <a:solidFill>
                  <a:srgbClr val="2D2D8A">
                    <a:lumMod val="75000"/>
                  </a:srgbClr>
                </a:solidFill>
              </a:rPr>
              <a:t>Testing</a:t>
            </a:r>
            <a:r>
              <a:rPr lang="it-IT" altLang="it-IT" sz="1600" b="1" dirty="0" smtClean="0">
                <a:solidFill>
                  <a:srgbClr val="2D2D8A">
                    <a:lumMod val="75000"/>
                  </a:srgbClr>
                </a:solidFill>
              </a:rPr>
              <a:t>  in the HVDC station: Converter transformer</a:t>
            </a:r>
            <a:endParaRPr lang="it-IT" altLang="it-IT" sz="1600" b="1" dirty="0">
              <a:solidFill>
                <a:srgbClr val="2D2D8A">
                  <a:lumMod val="75000"/>
                </a:srgbClr>
              </a:solidFill>
            </a:endParaRPr>
          </a:p>
          <a:p>
            <a:pPr fontAlgn="base">
              <a:spcBef>
                <a:spcPct val="0"/>
              </a:spcBef>
              <a:spcAft>
                <a:spcPct val="0"/>
              </a:spcAft>
            </a:pPr>
            <a:endParaRPr lang="en-US" altLang="it-IT" sz="1600" b="1" dirty="0">
              <a:solidFill>
                <a:srgbClr val="2D2D8A">
                  <a:lumMod val="75000"/>
                </a:srgbClr>
              </a:solidFill>
            </a:endParaRPr>
          </a:p>
        </p:txBody>
      </p:sp>
      <p:pic>
        <p:nvPicPr>
          <p:cNvPr id="18" name="Immagine 17">
            <a:extLst>
              <a:ext uri="{FF2B5EF4-FFF2-40B4-BE49-F238E27FC236}">
                <a16:creationId xmlns:a16="http://schemas.microsoft.com/office/drawing/2014/main" id="{28336E31-386A-474C-8BA7-550A54A17A17}"/>
              </a:ext>
            </a:extLst>
          </p:cNvPr>
          <p:cNvPicPr>
            <a:picLocks noChangeAspect="1"/>
          </p:cNvPicPr>
          <p:nvPr/>
        </p:nvPicPr>
        <p:blipFill rotWithShape="1">
          <a:blip r:embed="rId4"/>
          <a:srcRect/>
          <a:stretch/>
        </p:blipFill>
        <p:spPr bwMode="auto">
          <a:xfrm>
            <a:off x="3203848" y="1059916"/>
            <a:ext cx="2230437" cy="2601912"/>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magin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10499" y="1059917"/>
            <a:ext cx="3281362"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magin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20023" y="3739616"/>
            <a:ext cx="3271837" cy="138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magine 20">
            <a:extLst>
              <a:ext uri="{FF2B5EF4-FFF2-40B4-BE49-F238E27FC236}">
                <a16:creationId xmlns:a16="http://schemas.microsoft.com/office/drawing/2014/main" id="{2643DFD2-18F9-4DF9-BA49-835AC664128A}"/>
              </a:ext>
            </a:extLst>
          </p:cNvPr>
          <p:cNvPicPr>
            <a:picLocks noChangeAspect="1"/>
          </p:cNvPicPr>
          <p:nvPr/>
        </p:nvPicPr>
        <p:blipFill>
          <a:blip r:embed="rId7"/>
          <a:srcRect/>
          <a:stretch>
            <a:fillRect/>
          </a:stretch>
        </p:blipFill>
        <p:spPr bwMode="auto">
          <a:xfrm>
            <a:off x="230460" y="1059916"/>
            <a:ext cx="2849563" cy="3465512"/>
          </a:xfrm>
          <a:prstGeom prst="rect">
            <a:avLst/>
          </a:prstGeom>
          <a:noFill/>
          <a:ln w="9525">
            <a:noFill/>
            <a:miter lim="800000"/>
            <a:headEnd/>
            <a:tailEnd/>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Lst>
        </p:spPr>
      </p:pic>
      <p:pic>
        <p:nvPicPr>
          <p:cNvPr id="22" name="Immagine 21">
            <a:extLst>
              <a:ext uri="{FF2B5EF4-FFF2-40B4-BE49-F238E27FC236}">
                <a16:creationId xmlns:a16="http://schemas.microsoft.com/office/drawing/2014/main" id="{C1BEB328-0B59-49AD-B2EF-4A7481E72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6596" y="3786943"/>
            <a:ext cx="3898432" cy="2376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ttangolo 10"/>
          <p:cNvSpPr/>
          <p:nvPr/>
        </p:nvSpPr>
        <p:spPr>
          <a:xfrm>
            <a:off x="827584" y="47088"/>
            <a:ext cx="6892060" cy="369332"/>
          </a:xfrm>
          <a:prstGeom prst="rect">
            <a:avLst/>
          </a:prstGeom>
        </p:spPr>
        <p:txBody>
          <a:bodyPr wrap="square">
            <a:spAutoFit/>
          </a:bodyPr>
          <a:lstStyle/>
          <a:p>
            <a:pPr algn="just" fontAlgn="base">
              <a:spcBef>
                <a:spcPct val="0"/>
              </a:spcBef>
              <a:spcAft>
                <a:spcPct val="0"/>
              </a:spcAft>
            </a:pPr>
            <a:r>
              <a:rPr lang="en-US" dirty="0" smtClean="0">
                <a:solidFill>
                  <a:srgbClr val="FFFFFF">
                    <a:lumMod val="65000"/>
                  </a:srgbClr>
                </a:solidFill>
              </a:rPr>
              <a:t>Testing of the HVDC link  Italy – Montenegro</a:t>
            </a:r>
            <a:endParaRPr lang="en-GB" dirty="0">
              <a:solidFill>
                <a:srgbClr val="BFBFBF"/>
              </a:solidFill>
            </a:endParaRPr>
          </a:p>
        </p:txBody>
      </p:sp>
    </p:spTree>
    <p:extLst>
      <p:ext uri="{BB962C8B-B14F-4D97-AF65-F5344CB8AC3E}">
        <p14:creationId xmlns:p14="http://schemas.microsoft.com/office/powerpoint/2010/main" val="31984721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p:cNvSpPr/>
          <p:nvPr/>
        </p:nvSpPr>
        <p:spPr>
          <a:xfrm>
            <a:off x="98795" y="41781"/>
            <a:ext cx="8886736" cy="69602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p:cNvSpPr/>
          <p:nvPr/>
        </p:nvSpPr>
        <p:spPr>
          <a:xfrm>
            <a:off x="107504" y="764704"/>
            <a:ext cx="8886736" cy="6093296"/>
          </a:xfrm>
          <a:prstGeom prst="rect">
            <a:avLst/>
          </a:prstGeom>
          <a:solidFill>
            <a:schemeClr val="bg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Picture 1" descr="C:\Users\a392032\AppData\Local\Temp\7zE8854.tmp\01. Terna Crna Gora_RGB_201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06950" y="6358539"/>
            <a:ext cx="1167133" cy="458454"/>
          </a:xfrm>
          <a:prstGeom prst="rect">
            <a:avLst/>
          </a:prstGeom>
          <a:noFill/>
        </p:spPr>
      </p:pic>
      <p:sp>
        <p:nvSpPr>
          <p:cNvPr id="17" name="Text Box 5"/>
          <p:cNvSpPr txBox="1">
            <a:spLocks noChangeArrowheads="1"/>
          </p:cNvSpPr>
          <p:nvPr/>
        </p:nvSpPr>
        <p:spPr bwMode="auto">
          <a:xfrm>
            <a:off x="4806950" y="6302553"/>
            <a:ext cx="40322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pitchFamily="34" charset="-128"/>
              </a:defRPr>
            </a:lvl1pPr>
            <a:lvl2pPr marL="742950" indent="-285750">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r" eaLnBrk="1" hangingPunct="1">
              <a:spcBef>
                <a:spcPct val="50000"/>
              </a:spcBef>
              <a:buFontTx/>
              <a:buNone/>
            </a:pPr>
            <a:r>
              <a:rPr lang="it-IT" altLang="it-IT" sz="800" dirty="0" err="1">
                <a:solidFill>
                  <a:srgbClr val="005EA8"/>
                </a:solidFill>
              </a:rPr>
              <a:t>Department</a:t>
            </a:r>
            <a:r>
              <a:rPr lang="it-IT" altLang="it-IT" sz="800" dirty="0">
                <a:solidFill>
                  <a:srgbClr val="005EA8"/>
                </a:solidFill>
              </a:rPr>
              <a:t> for </a:t>
            </a:r>
            <a:r>
              <a:rPr lang="it-IT" altLang="it-IT" sz="800" dirty="0" err="1">
                <a:solidFill>
                  <a:srgbClr val="005EA8"/>
                </a:solidFill>
              </a:rPr>
              <a:t>Engineering</a:t>
            </a:r>
            <a:r>
              <a:rPr lang="it-IT" altLang="it-IT" sz="800" dirty="0">
                <a:solidFill>
                  <a:srgbClr val="005EA8"/>
                </a:solidFill>
              </a:rPr>
              <a:t> and </a:t>
            </a:r>
            <a:r>
              <a:rPr lang="it-IT" altLang="it-IT" sz="800" dirty="0" err="1">
                <a:solidFill>
                  <a:srgbClr val="005EA8"/>
                </a:solidFill>
              </a:rPr>
              <a:t>Authorization</a:t>
            </a:r>
            <a:r>
              <a:rPr lang="it-IT" altLang="it-IT" sz="800" dirty="0">
                <a:solidFill>
                  <a:srgbClr val="005EA8"/>
                </a:solidFill>
              </a:rPr>
              <a:t> </a:t>
            </a:r>
            <a:r>
              <a:rPr lang="it-IT" altLang="it-IT" sz="800" dirty="0" err="1">
                <a:solidFill>
                  <a:srgbClr val="005EA8"/>
                </a:solidFill>
              </a:rPr>
              <a:t>Process</a:t>
            </a:r>
            <a:endParaRPr lang="it-IT" altLang="it-IT" sz="800" b="1" dirty="0">
              <a:solidFill>
                <a:srgbClr val="808080"/>
              </a:solidFill>
            </a:endParaRPr>
          </a:p>
        </p:txBody>
      </p:sp>
      <p:cxnSp>
        <p:nvCxnSpPr>
          <p:cNvPr id="18" name="Connettore diritto 17"/>
          <p:cNvCxnSpPr/>
          <p:nvPr/>
        </p:nvCxnSpPr>
        <p:spPr>
          <a:xfrm>
            <a:off x="133631" y="6235337"/>
            <a:ext cx="8851900" cy="26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nettore diritto 18"/>
          <p:cNvCxnSpPr>
            <a:stCxn id="11" idx="1"/>
            <a:endCxn id="11" idx="3"/>
          </p:cNvCxnSpPr>
          <p:nvPr/>
        </p:nvCxnSpPr>
        <p:spPr>
          <a:xfrm>
            <a:off x="98795" y="389793"/>
            <a:ext cx="8886736" cy="0"/>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Immagine 19"/>
          <p:cNvPicPr>
            <a:picLocks noChangeAspect="1"/>
          </p:cNvPicPr>
          <p:nvPr/>
        </p:nvPicPr>
        <p:blipFill>
          <a:blip r:embed="rId3"/>
          <a:stretch>
            <a:fillRect/>
          </a:stretch>
        </p:blipFill>
        <p:spPr>
          <a:xfrm>
            <a:off x="8709" y="6244046"/>
            <a:ext cx="1314629" cy="618734"/>
          </a:xfrm>
          <a:prstGeom prst="rect">
            <a:avLst/>
          </a:prstGeom>
        </p:spPr>
      </p:pic>
      <p:sp>
        <p:nvSpPr>
          <p:cNvPr id="16" name="Rectangle 9"/>
          <p:cNvSpPr>
            <a:spLocks noChangeArrowheads="1"/>
          </p:cNvSpPr>
          <p:nvPr/>
        </p:nvSpPr>
        <p:spPr bwMode="auto">
          <a:xfrm>
            <a:off x="899595" y="404664"/>
            <a:ext cx="8230073" cy="432902"/>
          </a:xfrm>
          <a:prstGeom prst="rect">
            <a:avLst/>
          </a:prstGeom>
          <a:noFill/>
          <a:ln w="9525">
            <a:noFill/>
            <a:miter lim="800000"/>
            <a:headEnd/>
            <a:tailEnd/>
          </a:ln>
        </p:spPr>
        <p:txBody>
          <a:bodyPr anchor="ctr"/>
          <a:lstStyle/>
          <a:p>
            <a:pPr fontAlgn="base">
              <a:spcBef>
                <a:spcPct val="0"/>
              </a:spcBef>
              <a:spcAft>
                <a:spcPct val="0"/>
              </a:spcAft>
            </a:pPr>
            <a:r>
              <a:rPr lang="it-IT" altLang="it-IT" sz="1600" b="1" dirty="0" err="1" smtClean="0">
                <a:solidFill>
                  <a:srgbClr val="2D2D8A">
                    <a:lumMod val="75000"/>
                  </a:srgbClr>
                </a:solidFill>
              </a:rPr>
              <a:t>Testing</a:t>
            </a:r>
            <a:r>
              <a:rPr lang="it-IT" altLang="it-IT" sz="1600" b="1" dirty="0" smtClean="0">
                <a:solidFill>
                  <a:srgbClr val="2D2D8A">
                    <a:lumMod val="75000"/>
                  </a:srgbClr>
                </a:solidFill>
              </a:rPr>
              <a:t>  in the HVDC station: Converter transformer</a:t>
            </a:r>
            <a:endParaRPr lang="it-IT" altLang="it-IT" sz="1600" b="1" dirty="0">
              <a:solidFill>
                <a:srgbClr val="2D2D8A">
                  <a:lumMod val="75000"/>
                </a:srgbClr>
              </a:solidFill>
            </a:endParaRPr>
          </a:p>
          <a:p>
            <a:pPr fontAlgn="base">
              <a:spcBef>
                <a:spcPct val="0"/>
              </a:spcBef>
              <a:spcAft>
                <a:spcPct val="0"/>
              </a:spcAft>
            </a:pPr>
            <a:endParaRPr lang="en-US" altLang="it-IT" sz="1600" b="1" dirty="0">
              <a:solidFill>
                <a:srgbClr val="2D2D8A">
                  <a:lumMod val="75000"/>
                </a:srgbClr>
              </a:solidFill>
            </a:endParaRPr>
          </a:p>
        </p:txBody>
      </p:sp>
      <p:sp>
        <p:nvSpPr>
          <p:cNvPr id="3" name="Segnaposto contenuto 2"/>
          <p:cNvSpPr>
            <a:spLocks noGrp="1"/>
          </p:cNvSpPr>
          <p:nvPr>
            <p:ph sz="half" idx="1"/>
          </p:nvPr>
        </p:nvSpPr>
        <p:spPr>
          <a:xfrm>
            <a:off x="376952" y="792472"/>
            <a:ext cx="5627199" cy="3606793"/>
          </a:xfrm>
        </p:spPr>
        <p:txBody>
          <a:bodyPr/>
          <a:lstStyle/>
          <a:p>
            <a:r>
              <a:rPr lang="it-IT" sz="1600" b="1" kern="1200" dirty="0">
                <a:solidFill>
                  <a:srgbClr val="808080"/>
                </a:solidFill>
                <a:latin typeface="+mn-lt"/>
                <a:ea typeface="+mn-ea"/>
                <a:cs typeface="+mn-cs"/>
              </a:rPr>
              <a:t>Measurement of </a:t>
            </a:r>
            <a:r>
              <a:rPr lang="it-IT" sz="1600" b="1" kern="1200" dirty="0" err="1">
                <a:solidFill>
                  <a:srgbClr val="808080"/>
                </a:solidFill>
                <a:latin typeface="+mn-lt"/>
                <a:ea typeface="+mn-ea"/>
                <a:cs typeface="+mn-cs"/>
              </a:rPr>
              <a:t>insulation</a:t>
            </a:r>
            <a:r>
              <a:rPr lang="it-IT" sz="1600" b="1" kern="1200" dirty="0">
                <a:solidFill>
                  <a:srgbClr val="808080"/>
                </a:solidFill>
                <a:latin typeface="+mn-lt"/>
                <a:ea typeface="+mn-ea"/>
                <a:cs typeface="+mn-cs"/>
              </a:rPr>
              <a:t> </a:t>
            </a:r>
            <a:r>
              <a:rPr lang="it-IT" sz="1600" b="1" kern="1200" dirty="0" err="1">
                <a:solidFill>
                  <a:srgbClr val="808080"/>
                </a:solidFill>
                <a:latin typeface="+mn-lt"/>
                <a:ea typeface="+mn-ea"/>
                <a:cs typeface="+mn-cs"/>
              </a:rPr>
              <a:t>resistance</a:t>
            </a:r>
            <a:r>
              <a:rPr lang="it-IT" sz="1600" b="1" kern="1200" dirty="0">
                <a:solidFill>
                  <a:srgbClr val="808080"/>
                </a:solidFill>
                <a:latin typeface="+mn-lt"/>
                <a:ea typeface="+mn-ea"/>
                <a:cs typeface="+mn-cs"/>
              </a:rPr>
              <a:t> of core</a:t>
            </a:r>
          </a:p>
          <a:p>
            <a:pPr lvl="1"/>
            <a:r>
              <a:rPr lang="it-IT" sz="1200" dirty="0" smtClean="0"/>
              <a:t>Core and armature</a:t>
            </a:r>
          </a:p>
          <a:p>
            <a:pPr lvl="1"/>
            <a:r>
              <a:rPr lang="it-IT" sz="1200" dirty="0" smtClean="0"/>
              <a:t>Armature and tank</a:t>
            </a:r>
          </a:p>
          <a:p>
            <a:pPr lvl="1"/>
            <a:r>
              <a:rPr lang="it-IT" sz="1200" dirty="0" smtClean="0"/>
              <a:t>Core and tank</a:t>
            </a:r>
          </a:p>
          <a:p>
            <a:r>
              <a:rPr lang="it-IT" sz="1600" b="1" kern="1200" dirty="0">
                <a:solidFill>
                  <a:srgbClr val="808080"/>
                </a:solidFill>
                <a:latin typeface="+mn-lt"/>
                <a:ea typeface="+mn-ea"/>
                <a:cs typeface="+mn-cs"/>
              </a:rPr>
              <a:t>Measurement of the </a:t>
            </a:r>
            <a:r>
              <a:rPr lang="it-IT" sz="1600" b="1" kern="1200" dirty="0" err="1">
                <a:solidFill>
                  <a:srgbClr val="808080"/>
                </a:solidFill>
                <a:latin typeface="+mn-lt"/>
                <a:ea typeface="+mn-ea"/>
                <a:cs typeface="+mn-cs"/>
              </a:rPr>
              <a:t>frequency</a:t>
            </a:r>
            <a:r>
              <a:rPr lang="it-IT" sz="1600" b="1" kern="1200" dirty="0">
                <a:solidFill>
                  <a:srgbClr val="808080"/>
                </a:solidFill>
                <a:latin typeface="+mn-lt"/>
                <a:ea typeface="+mn-ea"/>
                <a:cs typeface="+mn-cs"/>
              </a:rPr>
              <a:t> </a:t>
            </a:r>
            <a:r>
              <a:rPr lang="it-IT" sz="1600" b="1" kern="1200" dirty="0" err="1">
                <a:solidFill>
                  <a:srgbClr val="808080"/>
                </a:solidFill>
                <a:latin typeface="+mn-lt"/>
                <a:ea typeface="+mn-ea"/>
                <a:cs typeface="+mn-cs"/>
              </a:rPr>
              <a:t>response</a:t>
            </a:r>
            <a:r>
              <a:rPr lang="it-IT" sz="1600" b="1" kern="1200" dirty="0">
                <a:solidFill>
                  <a:srgbClr val="808080"/>
                </a:solidFill>
                <a:latin typeface="+mn-lt"/>
                <a:ea typeface="+mn-ea"/>
                <a:cs typeface="+mn-cs"/>
              </a:rPr>
              <a:t> (SFRA)</a:t>
            </a:r>
          </a:p>
          <a:p>
            <a:r>
              <a:rPr lang="it-IT" sz="1600" b="1" kern="1200" dirty="0">
                <a:solidFill>
                  <a:srgbClr val="808080"/>
                </a:solidFill>
                <a:latin typeface="+mn-lt"/>
                <a:ea typeface="+mn-ea"/>
                <a:cs typeface="+mn-cs"/>
              </a:rPr>
              <a:t>Check of the </a:t>
            </a:r>
            <a:r>
              <a:rPr lang="it-IT" sz="1600" b="1" kern="1200" dirty="0" err="1">
                <a:solidFill>
                  <a:srgbClr val="808080"/>
                </a:solidFill>
                <a:latin typeface="+mn-lt"/>
                <a:ea typeface="+mn-ea"/>
                <a:cs typeface="+mn-cs"/>
              </a:rPr>
              <a:t>internal</a:t>
            </a:r>
            <a:r>
              <a:rPr lang="it-IT" sz="1600" b="1" kern="1200" dirty="0">
                <a:solidFill>
                  <a:srgbClr val="808080"/>
                </a:solidFill>
                <a:latin typeface="+mn-lt"/>
                <a:ea typeface="+mn-ea"/>
                <a:cs typeface="+mn-cs"/>
              </a:rPr>
              <a:t> pressure for:</a:t>
            </a:r>
          </a:p>
          <a:p>
            <a:pPr lvl="1"/>
            <a:r>
              <a:rPr lang="it-IT" sz="1200" dirty="0" smtClean="0"/>
              <a:t>The dry air (DA) pressure inside of </a:t>
            </a:r>
            <a:r>
              <a:rPr lang="it-IT" sz="1200" dirty="0" err="1" smtClean="0"/>
              <a:t>all</a:t>
            </a:r>
            <a:r>
              <a:rPr lang="it-IT" sz="1200" dirty="0" smtClean="0"/>
              <a:t> the </a:t>
            </a:r>
            <a:r>
              <a:rPr lang="it-IT" sz="1200" dirty="0" err="1" smtClean="0"/>
              <a:t>bushings</a:t>
            </a:r>
            <a:r>
              <a:rPr lang="it-IT" sz="1200" dirty="0" smtClean="0"/>
              <a:t> </a:t>
            </a:r>
            <a:r>
              <a:rPr lang="it-IT" sz="1200" dirty="0" err="1" smtClean="0"/>
              <a:t>turret</a:t>
            </a:r>
            <a:endParaRPr lang="it-IT" sz="1200" dirty="0" smtClean="0"/>
          </a:p>
          <a:p>
            <a:pPr lvl="1"/>
            <a:r>
              <a:rPr lang="it-IT" sz="1200" dirty="0" smtClean="0"/>
              <a:t>The gas pressure in </a:t>
            </a:r>
            <a:r>
              <a:rPr lang="it-IT" sz="1200" dirty="0" err="1" smtClean="0"/>
              <a:t>related</a:t>
            </a:r>
            <a:r>
              <a:rPr lang="it-IT" sz="1200" dirty="0" smtClean="0"/>
              <a:t> </a:t>
            </a:r>
            <a:r>
              <a:rPr lang="it-IT" sz="1200" dirty="0" err="1" smtClean="0"/>
              <a:t>bushings</a:t>
            </a:r>
            <a:endParaRPr lang="it-IT" sz="1200" dirty="0" smtClean="0"/>
          </a:p>
          <a:p>
            <a:r>
              <a:rPr lang="it-IT" sz="1600" b="1" kern="1200" dirty="0">
                <a:solidFill>
                  <a:srgbClr val="808080"/>
                </a:solidFill>
                <a:latin typeface="+mn-lt"/>
                <a:ea typeface="+mn-ea"/>
                <a:cs typeface="+mn-cs"/>
              </a:rPr>
              <a:t>Internal connection and </a:t>
            </a:r>
            <a:r>
              <a:rPr lang="it-IT" sz="1600" b="1" kern="1200" dirty="0" err="1">
                <a:solidFill>
                  <a:srgbClr val="808080"/>
                </a:solidFill>
                <a:latin typeface="+mn-lt"/>
                <a:ea typeface="+mn-ea"/>
                <a:cs typeface="+mn-cs"/>
              </a:rPr>
              <a:t>inspection</a:t>
            </a:r>
            <a:endParaRPr lang="it-IT" sz="1600" b="1" kern="1200" dirty="0">
              <a:solidFill>
                <a:srgbClr val="808080"/>
              </a:solidFill>
              <a:latin typeface="+mn-lt"/>
              <a:ea typeface="+mn-ea"/>
              <a:cs typeface="+mn-cs"/>
            </a:endParaRPr>
          </a:p>
          <a:p>
            <a:pPr lvl="1"/>
            <a:r>
              <a:rPr lang="it-IT" sz="1200" dirty="0" err="1" smtClean="0"/>
              <a:t>Checking</a:t>
            </a:r>
            <a:r>
              <a:rPr lang="it-IT" sz="1200" dirty="0" smtClean="0"/>
              <a:t> </a:t>
            </a:r>
            <a:r>
              <a:rPr lang="it-IT" sz="1200" dirty="0"/>
              <a:t>the </a:t>
            </a:r>
            <a:r>
              <a:rPr lang="it-IT" sz="1200" dirty="0" err="1"/>
              <a:t>insulating</a:t>
            </a:r>
            <a:r>
              <a:rPr lang="it-IT" sz="1200" dirty="0"/>
              <a:t> </a:t>
            </a:r>
            <a:r>
              <a:rPr lang="it-IT" sz="1200" dirty="0" err="1" smtClean="0"/>
              <a:t>oil</a:t>
            </a:r>
            <a:endParaRPr lang="it-IT" sz="1200" dirty="0" smtClean="0"/>
          </a:p>
          <a:p>
            <a:pPr lvl="1"/>
            <a:r>
              <a:rPr lang="en-US" sz="1200" dirty="0" smtClean="0"/>
              <a:t>Measure </a:t>
            </a:r>
            <a:r>
              <a:rPr lang="en-US" sz="1200" dirty="0"/>
              <a:t>insulation resistance between core and </a:t>
            </a:r>
            <a:r>
              <a:rPr lang="en-US" sz="1200" dirty="0" smtClean="0"/>
              <a:t>clamp</a:t>
            </a:r>
          </a:p>
          <a:p>
            <a:pPr lvl="1"/>
            <a:r>
              <a:rPr lang="en-US" sz="1200" dirty="0" smtClean="0"/>
              <a:t>Measure </a:t>
            </a:r>
            <a:r>
              <a:rPr lang="en-US" sz="1200" dirty="0"/>
              <a:t>insulation resistance between clamp and </a:t>
            </a:r>
            <a:r>
              <a:rPr lang="en-US" sz="1200" dirty="0" smtClean="0"/>
              <a:t>tank</a:t>
            </a:r>
          </a:p>
          <a:p>
            <a:pPr lvl="1"/>
            <a:r>
              <a:rPr lang="en-US" sz="1200" dirty="0" smtClean="0"/>
              <a:t>Visual </a:t>
            </a:r>
            <a:r>
              <a:rPr lang="en-US" sz="1200" dirty="0"/>
              <a:t>check of inside tank</a:t>
            </a:r>
            <a:endParaRPr lang="it-IT" sz="1200" dirty="0" smtClean="0"/>
          </a:p>
        </p:txBody>
      </p:sp>
      <p:sp>
        <p:nvSpPr>
          <p:cNvPr id="10" name="Rettangolo 9"/>
          <p:cNvSpPr/>
          <p:nvPr/>
        </p:nvSpPr>
        <p:spPr>
          <a:xfrm>
            <a:off x="827584" y="47088"/>
            <a:ext cx="6892060" cy="369332"/>
          </a:xfrm>
          <a:prstGeom prst="rect">
            <a:avLst/>
          </a:prstGeom>
        </p:spPr>
        <p:txBody>
          <a:bodyPr wrap="square">
            <a:spAutoFit/>
          </a:bodyPr>
          <a:lstStyle/>
          <a:p>
            <a:pPr algn="just" fontAlgn="base">
              <a:spcBef>
                <a:spcPct val="0"/>
              </a:spcBef>
              <a:spcAft>
                <a:spcPct val="0"/>
              </a:spcAft>
            </a:pPr>
            <a:r>
              <a:rPr lang="en-US" dirty="0" smtClean="0">
                <a:solidFill>
                  <a:srgbClr val="FFFFFF">
                    <a:lumMod val="65000"/>
                  </a:srgbClr>
                </a:solidFill>
              </a:rPr>
              <a:t>Testing of the HVDC link  Italy – Montenegro</a:t>
            </a:r>
            <a:endParaRPr lang="en-GB" dirty="0">
              <a:solidFill>
                <a:srgbClr val="BFBFBF"/>
              </a:solidFill>
            </a:endParaRPr>
          </a:p>
        </p:txBody>
      </p:sp>
      <p:pic>
        <p:nvPicPr>
          <p:cNvPr id="9" name="Immagine 8" descr="IMG_0297"/>
          <p:cNvPicPr/>
          <p:nvPr/>
        </p:nvPicPr>
        <p:blipFill rotWithShape="1">
          <a:blip r:embed="rId4">
            <a:extLst>
              <a:ext uri="{28A0092B-C50C-407E-A947-70E740481C1C}">
                <a14:useLocalDpi xmlns:a14="http://schemas.microsoft.com/office/drawing/2010/main" val="0"/>
              </a:ext>
            </a:extLst>
          </a:blip>
          <a:srcRect t="1659" b="1"/>
          <a:stretch/>
        </p:blipFill>
        <p:spPr bwMode="auto">
          <a:xfrm>
            <a:off x="5508104" y="1052736"/>
            <a:ext cx="3311149" cy="3960440"/>
          </a:xfrm>
          <a:prstGeom prst="rect">
            <a:avLst/>
          </a:prstGeom>
          <a:noFill/>
          <a:ln>
            <a:noFill/>
          </a:ln>
        </p:spPr>
      </p:pic>
      <p:pic>
        <p:nvPicPr>
          <p:cNvPr id="14" name="Immagine 13" descr="IMG_0346"/>
          <p:cNvPicPr/>
          <p:nvPr/>
        </p:nvPicPr>
        <p:blipFill>
          <a:blip r:embed="rId5" cstate="print">
            <a:extLst>
              <a:ext uri="{28A0092B-C50C-407E-A947-70E740481C1C}">
                <a14:useLocalDpi xmlns:a14="http://schemas.microsoft.com/office/drawing/2010/main" val="0"/>
              </a:ext>
            </a:extLst>
          </a:blip>
          <a:srcRect r="-270" b="30115"/>
          <a:stretch>
            <a:fillRect/>
          </a:stretch>
        </p:blipFill>
        <p:spPr bwMode="auto">
          <a:xfrm>
            <a:off x="1822398" y="4217037"/>
            <a:ext cx="2736305" cy="2168611"/>
          </a:xfrm>
          <a:prstGeom prst="rect">
            <a:avLst/>
          </a:prstGeom>
          <a:noFill/>
          <a:ln>
            <a:noFill/>
          </a:ln>
        </p:spPr>
      </p:pic>
    </p:spTree>
    <p:extLst>
      <p:ext uri="{BB962C8B-B14F-4D97-AF65-F5344CB8AC3E}">
        <p14:creationId xmlns:p14="http://schemas.microsoft.com/office/powerpoint/2010/main" val="41841219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98795" y="41781"/>
            <a:ext cx="8886736" cy="69602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107504" y="764704"/>
            <a:ext cx="8886736" cy="6093296"/>
          </a:xfrm>
          <a:prstGeom prst="rect">
            <a:avLst/>
          </a:prstGeom>
          <a:solidFill>
            <a:schemeClr val="bg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Picture 1" descr="C:\Users\a392032\AppData\Local\Temp\7zE8854.tmp\01. Terna Crna Gora_RGB_201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06950" y="6358539"/>
            <a:ext cx="1167133" cy="458454"/>
          </a:xfrm>
          <a:prstGeom prst="rect">
            <a:avLst/>
          </a:prstGeom>
          <a:noFill/>
        </p:spPr>
      </p:pic>
      <p:sp>
        <p:nvSpPr>
          <p:cNvPr id="14" name="Text Box 5"/>
          <p:cNvSpPr txBox="1">
            <a:spLocks noChangeArrowheads="1"/>
          </p:cNvSpPr>
          <p:nvPr/>
        </p:nvSpPr>
        <p:spPr bwMode="auto">
          <a:xfrm>
            <a:off x="4806950" y="6302553"/>
            <a:ext cx="40322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pitchFamily="34" charset="-128"/>
              </a:defRPr>
            </a:lvl1pPr>
            <a:lvl2pPr marL="742950" indent="-285750">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r" eaLnBrk="1" hangingPunct="1">
              <a:spcBef>
                <a:spcPct val="50000"/>
              </a:spcBef>
              <a:buFontTx/>
              <a:buNone/>
            </a:pPr>
            <a:r>
              <a:rPr lang="it-IT" altLang="it-IT" sz="800" dirty="0" err="1">
                <a:solidFill>
                  <a:srgbClr val="005EA8"/>
                </a:solidFill>
              </a:rPr>
              <a:t>Department</a:t>
            </a:r>
            <a:r>
              <a:rPr lang="it-IT" altLang="it-IT" sz="800" dirty="0">
                <a:solidFill>
                  <a:srgbClr val="005EA8"/>
                </a:solidFill>
              </a:rPr>
              <a:t> for </a:t>
            </a:r>
            <a:r>
              <a:rPr lang="it-IT" altLang="it-IT" sz="800" dirty="0" err="1">
                <a:solidFill>
                  <a:srgbClr val="005EA8"/>
                </a:solidFill>
              </a:rPr>
              <a:t>Engineering</a:t>
            </a:r>
            <a:r>
              <a:rPr lang="it-IT" altLang="it-IT" sz="800" dirty="0">
                <a:solidFill>
                  <a:srgbClr val="005EA8"/>
                </a:solidFill>
              </a:rPr>
              <a:t> and </a:t>
            </a:r>
            <a:r>
              <a:rPr lang="it-IT" altLang="it-IT" sz="800" dirty="0" err="1">
                <a:solidFill>
                  <a:srgbClr val="005EA8"/>
                </a:solidFill>
              </a:rPr>
              <a:t>Authorization</a:t>
            </a:r>
            <a:r>
              <a:rPr lang="it-IT" altLang="it-IT" sz="800" dirty="0">
                <a:solidFill>
                  <a:srgbClr val="005EA8"/>
                </a:solidFill>
              </a:rPr>
              <a:t> </a:t>
            </a:r>
            <a:r>
              <a:rPr lang="it-IT" altLang="it-IT" sz="800" dirty="0" err="1">
                <a:solidFill>
                  <a:srgbClr val="005EA8"/>
                </a:solidFill>
              </a:rPr>
              <a:t>Process</a:t>
            </a:r>
            <a:endParaRPr lang="it-IT" altLang="it-IT" sz="800" b="1" dirty="0">
              <a:solidFill>
                <a:srgbClr val="808080"/>
              </a:solidFill>
            </a:endParaRPr>
          </a:p>
        </p:txBody>
      </p:sp>
      <p:cxnSp>
        <p:nvCxnSpPr>
          <p:cNvPr id="18" name="Connettore diritto 17"/>
          <p:cNvCxnSpPr/>
          <p:nvPr/>
        </p:nvCxnSpPr>
        <p:spPr>
          <a:xfrm>
            <a:off x="133631" y="6235337"/>
            <a:ext cx="8851900" cy="26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nettore diritto 18"/>
          <p:cNvCxnSpPr>
            <a:stCxn id="9" idx="1"/>
            <a:endCxn id="9" idx="3"/>
          </p:cNvCxnSpPr>
          <p:nvPr/>
        </p:nvCxnSpPr>
        <p:spPr>
          <a:xfrm>
            <a:off x="98795" y="389793"/>
            <a:ext cx="8886736" cy="0"/>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Immagine 19"/>
          <p:cNvPicPr>
            <a:picLocks noChangeAspect="1"/>
          </p:cNvPicPr>
          <p:nvPr/>
        </p:nvPicPr>
        <p:blipFill>
          <a:blip r:embed="rId3"/>
          <a:stretch>
            <a:fillRect/>
          </a:stretch>
        </p:blipFill>
        <p:spPr>
          <a:xfrm>
            <a:off x="8709" y="6244046"/>
            <a:ext cx="1314629" cy="618734"/>
          </a:xfrm>
          <a:prstGeom prst="rect">
            <a:avLst/>
          </a:prstGeom>
        </p:spPr>
      </p:pic>
      <p:sp>
        <p:nvSpPr>
          <p:cNvPr id="16" name="Rectangle 9"/>
          <p:cNvSpPr>
            <a:spLocks noChangeArrowheads="1"/>
          </p:cNvSpPr>
          <p:nvPr/>
        </p:nvSpPr>
        <p:spPr bwMode="auto">
          <a:xfrm>
            <a:off x="899595" y="404664"/>
            <a:ext cx="8230073" cy="432902"/>
          </a:xfrm>
          <a:prstGeom prst="rect">
            <a:avLst/>
          </a:prstGeom>
          <a:noFill/>
          <a:ln w="9525">
            <a:noFill/>
            <a:miter lim="800000"/>
            <a:headEnd/>
            <a:tailEnd/>
          </a:ln>
        </p:spPr>
        <p:txBody>
          <a:bodyPr anchor="ctr"/>
          <a:lstStyle/>
          <a:p>
            <a:pPr fontAlgn="base">
              <a:spcBef>
                <a:spcPct val="0"/>
              </a:spcBef>
              <a:spcAft>
                <a:spcPct val="0"/>
              </a:spcAft>
            </a:pPr>
            <a:r>
              <a:rPr lang="it-IT" altLang="it-IT" sz="1600" b="1" dirty="0" err="1" smtClean="0">
                <a:solidFill>
                  <a:srgbClr val="2D2D8A">
                    <a:lumMod val="75000"/>
                  </a:srgbClr>
                </a:solidFill>
              </a:rPr>
              <a:t>Testing</a:t>
            </a:r>
            <a:r>
              <a:rPr lang="it-IT" altLang="it-IT" sz="1600" b="1" dirty="0" smtClean="0">
                <a:solidFill>
                  <a:srgbClr val="2D2D8A">
                    <a:lumMod val="75000"/>
                  </a:srgbClr>
                </a:solidFill>
              </a:rPr>
              <a:t>  in the HVDC station: Converter transformer</a:t>
            </a:r>
            <a:endParaRPr lang="it-IT" altLang="it-IT" sz="1600" b="1" dirty="0">
              <a:solidFill>
                <a:srgbClr val="2D2D8A">
                  <a:lumMod val="75000"/>
                </a:srgbClr>
              </a:solidFill>
            </a:endParaRPr>
          </a:p>
          <a:p>
            <a:pPr fontAlgn="base">
              <a:spcBef>
                <a:spcPct val="0"/>
              </a:spcBef>
              <a:spcAft>
                <a:spcPct val="0"/>
              </a:spcAft>
            </a:pPr>
            <a:endParaRPr lang="en-US" altLang="it-IT" sz="1600" b="1" dirty="0">
              <a:solidFill>
                <a:srgbClr val="2D2D8A">
                  <a:lumMod val="75000"/>
                </a:srgbClr>
              </a:solidFill>
            </a:endParaRPr>
          </a:p>
        </p:txBody>
      </p:sp>
      <p:sp>
        <p:nvSpPr>
          <p:cNvPr id="3" name="Segnaposto contenuto 2"/>
          <p:cNvSpPr>
            <a:spLocks noGrp="1"/>
          </p:cNvSpPr>
          <p:nvPr>
            <p:ph sz="half" idx="1"/>
          </p:nvPr>
        </p:nvSpPr>
        <p:spPr>
          <a:xfrm>
            <a:off x="376953" y="792472"/>
            <a:ext cx="5563200" cy="5372832"/>
          </a:xfrm>
        </p:spPr>
        <p:txBody>
          <a:bodyPr>
            <a:normAutofit lnSpcReduction="10000"/>
          </a:bodyPr>
          <a:lstStyle/>
          <a:p>
            <a:r>
              <a:rPr lang="en-US" sz="1400" b="1" kern="1200" dirty="0" smtClean="0">
                <a:solidFill>
                  <a:srgbClr val="808080"/>
                </a:solidFill>
                <a:latin typeface="+mn-lt"/>
                <a:ea typeface="+mn-ea"/>
                <a:cs typeface="+mn-cs"/>
              </a:rPr>
              <a:t>Measurement </a:t>
            </a:r>
            <a:r>
              <a:rPr lang="en-US" sz="1400" b="1" kern="1200" dirty="0">
                <a:solidFill>
                  <a:srgbClr val="808080"/>
                </a:solidFill>
                <a:latin typeface="+mn-lt"/>
                <a:ea typeface="+mn-ea"/>
                <a:cs typeface="+mn-cs"/>
              </a:rPr>
              <a:t>of the </a:t>
            </a:r>
            <a:r>
              <a:rPr lang="en-US" sz="1400" b="1" kern="1200" dirty="0" err="1">
                <a:solidFill>
                  <a:srgbClr val="808080"/>
                </a:solidFill>
                <a:latin typeface="+mn-lt"/>
                <a:ea typeface="+mn-ea"/>
                <a:cs typeface="+mn-cs"/>
              </a:rPr>
              <a:t>d.c.</a:t>
            </a:r>
            <a:r>
              <a:rPr lang="en-US" sz="1400" b="1" kern="1200" dirty="0">
                <a:solidFill>
                  <a:srgbClr val="808080"/>
                </a:solidFill>
                <a:latin typeface="+mn-lt"/>
                <a:ea typeface="+mn-ea"/>
                <a:cs typeface="+mn-cs"/>
              </a:rPr>
              <a:t> insulation resistance of </a:t>
            </a:r>
            <a:r>
              <a:rPr lang="en-US" sz="1400" b="1" kern="1200" dirty="0" smtClean="0">
                <a:solidFill>
                  <a:srgbClr val="808080"/>
                </a:solidFill>
                <a:latin typeface="+mn-lt"/>
                <a:ea typeface="+mn-ea"/>
                <a:cs typeface="+mn-cs"/>
              </a:rPr>
              <a:t>winding</a:t>
            </a:r>
          </a:p>
          <a:p>
            <a:pPr marL="0" indent="0" algn="just">
              <a:buNone/>
            </a:pPr>
            <a:r>
              <a:rPr lang="en-US" sz="1200" kern="1200" dirty="0" smtClean="0">
                <a:latin typeface="+mn-lt"/>
                <a:ea typeface="+mn-ea"/>
                <a:cs typeface="+mn-cs"/>
              </a:rPr>
              <a:t>   Insulation </a:t>
            </a:r>
            <a:r>
              <a:rPr lang="en-US" sz="1200" kern="1200" dirty="0">
                <a:latin typeface="+mn-lt"/>
                <a:ea typeface="+mn-ea"/>
                <a:cs typeface="+mn-cs"/>
              </a:rPr>
              <a:t>resistance (R15, R60, R180 and R600) of each winding is </a:t>
            </a:r>
            <a:r>
              <a:rPr lang="en-US" sz="1200" kern="1200" dirty="0" smtClean="0">
                <a:latin typeface="+mn-lt"/>
                <a:ea typeface="+mn-ea"/>
                <a:cs typeface="+mn-cs"/>
              </a:rPr>
              <a:t>measured </a:t>
            </a:r>
            <a:r>
              <a:rPr lang="en-US" sz="1200" kern="1200" dirty="0">
                <a:latin typeface="+mn-lt"/>
                <a:ea typeface="+mn-ea"/>
                <a:cs typeface="+mn-cs"/>
              </a:rPr>
              <a:t>with 5kVdc </a:t>
            </a:r>
            <a:r>
              <a:rPr lang="en-US" sz="1200" kern="1200" dirty="0" err="1">
                <a:latin typeface="+mn-lt"/>
                <a:ea typeface="+mn-ea"/>
                <a:cs typeface="+mn-cs"/>
              </a:rPr>
              <a:t>megohm</a:t>
            </a:r>
            <a:r>
              <a:rPr lang="en-US" sz="1200" kern="1200" dirty="0">
                <a:latin typeface="+mn-lt"/>
                <a:ea typeface="+mn-ea"/>
                <a:cs typeface="+mn-cs"/>
              </a:rPr>
              <a:t> meter. The absorption ratio (R60/R15) and polarization index (R600/R60) are calculated. Results are compared with reference data to see is there any </a:t>
            </a:r>
            <a:r>
              <a:rPr lang="en-US" sz="1200" kern="1200" dirty="0" smtClean="0">
                <a:latin typeface="+mn-lt"/>
                <a:ea typeface="+mn-ea"/>
                <a:cs typeface="+mn-cs"/>
              </a:rPr>
              <a:t>deviations</a:t>
            </a:r>
            <a:endParaRPr lang="en-US" sz="1600" b="1" kern="1200" dirty="0" smtClean="0">
              <a:latin typeface="+mn-lt"/>
              <a:ea typeface="+mn-ea"/>
              <a:cs typeface="+mn-cs"/>
            </a:endParaRPr>
          </a:p>
          <a:p>
            <a:r>
              <a:rPr lang="en-US" sz="1400" b="1" kern="1200" dirty="0" smtClean="0">
                <a:solidFill>
                  <a:srgbClr val="808080"/>
                </a:solidFill>
                <a:latin typeface="+mn-lt"/>
                <a:ea typeface="+mn-ea"/>
                <a:cs typeface="+mn-cs"/>
              </a:rPr>
              <a:t>Measurement </a:t>
            </a:r>
            <a:r>
              <a:rPr lang="en-US" sz="1400" b="1" kern="1200" dirty="0">
                <a:solidFill>
                  <a:srgbClr val="808080"/>
                </a:solidFill>
                <a:latin typeface="+mn-lt"/>
                <a:ea typeface="+mn-ea"/>
                <a:cs typeface="+mn-cs"/>
              </a:rPr>
              <a:t>of capacitance and dissipation factor (</a:t>
            </a:r>
            <a:r>
              <a:rPr lang="en-US" sz="1400" b="1" kern="1200" dirty="0" err="1">
                <a:solidFill>
                  <a:srgbClr val="808080"/>
                </a:solidFill>
                <a:latin typeface="+mn-lt"/>
                <a:ea typeface="+mn-ea"/>
                <a:cs typeface="+mn-cs"/>
              </a:rPr>
              <a:t>tanδ</a:t>
            </a:r>
            <a:r>
              <a:rPr lang="en-US" sz="1400" b="1" kern="1200" dirty="0" smtClean="0">
                <a:solidFill>
                  <a:srgbClr val="808080"/>
                </a:solidFill>
                <a:latin typeface="+mn-lt"/>
                <a:ea typeface="+mn-ea"/>
                <a:cs typeface="+mn-cs"/>
              </a:rPr>
              <a:t>)</a:t>
            </a:r>
          </a:p>
          <a:p>
            <a:pPr marL="0" indent="0" algn="just">
              <a:buNone/>
            </a:pPr>
            <a:r>
              <a:rPr lang="en-US" sz="1200" kern="1200" dirty="0">
                <a:latin typeface="+mn-lt"/>
                <a:ea typeface="+mn-ea"/>
                <a:cs typeface="+mn-cs"/>
              </a:rPr>
              <a:t>Capacitance and dissipation factor (</a:t>
            </a:r>
            <a:r>
              <a:rPr lang="en-US" sz="1200" kern="1200" dirty="0" err="1">
                <a:latin typeface="+mn-lt"/>
                <a:ea typeface="+mn-ea"/>
                <a:cs typeface="+mn-cs"/>
              </a:rPr>
              <a:t>tanδ</a:t>
            </a:r>
            <a:r>
              <a:rPr lang="en-US" sz="1200" kern="1200" dirty="0">
                <a:latin typeface="+mn-lt"/>
                <a:ea typeface="+mn-ea"/>
                <a:cs typeface="+mn-cs"/>
              </a:rPr>
              <a:t>) of windings including bushings are measured at 50Hz-10kV with </a:t>
            </a:r>
            <a:r>
              <a:rPr lang="en-US" sz="1200" kern="1200" dirty="0" err="1">
                <a:latin typeface="+mn-lt"/>
                <a:ea typeface="+mn-ea"/>
                <a:cs typeface="+mn-cs"/>
              </a:rPr>
              <a:t>tanδ</a:t>
            </a:r>
            <a:r>
              <a:rPr lang="en-US" sz="1200" kern="1200" dirty="0">
                <a:latin typeface="+mn-lt"/>
                <a:ea typeface="+mn-ea"/>
                <a:cs typeface="+mn-cs"/>
              </a:rPr>
              <a:t> measuring system</a:t>
            </a:r>
            <a:endParaRPr lang="it-IT" sz="1200" kern="1200" dirty="0">
              <a:latin typeface="+mn-lt"/>
              <a:ea typeface="+mn-ea"/>
              <a:cs typeface="+mn-cs"/>
            </a:endParaRPr>
          </a:p>
          <a:p>
            <a:r>
              <a:rPr lang="it-IT" sz="1400" b="1" kern="1200" dirty="0" smtClean="0">
                <a:solidFill>
                  <a:srgbClr val="808080"/>
                </a:solidFill>
                <a:latin typeface="+mn-lt"/>
                <a:ea typeface="+mn-ea"/>
                <a:cs typeface="+mn-cs"/>
              </a:rPr>
              <a:t>Check </a:t>
            </a:r>
            <a:r>
              <a:rPr lang="it-IT" sz="1400" b="1" kern="1200" dirty="0">
                <a:solidFill>
                  <a:srgbClr val="808080"/>
                </a:solidFill>
                <a:latin typeface="+mn-lt"/>
                <a:ea typeface="+mn-ea"/>
                <a:cs typeface="+mn-cs"/>
              </a:rPr>
              <a:t>of </a:t>
            </a:r>
            <a:r>
              <a:rPr lang="it-IT" sz="1400" b="1" kern="1200" dirty="0" err="1" smtClean="0">
                <a:solidFill>
                  <a:srgbClr val="808080"/>
                </a:solidFill>
                <a:latin typeface="+mn-lt"/>
                <a:ea typeface="+mn-ea"/>
                <a:cs typeface="+mn-cs"/>
              </a:rPr>
              <a:t>polarity</a:t>
            </a:r>
            <a:endParaRPr lang="it-IT" sz="1400" b="1" kern="1200" dirty="0" smtClean="0">
              <a:solidFill>
                <a:srgbClr val="808080"/>
              </a:solidFill>
              <a:latin typeface="+mn-lt"/>
              <a:ea typeface="+mn-ea"/>
              <a:cs typeface="+mn-cs"/>
            </a:endParaRPr>
          </a:p>
          <a:p>
            <a:pPr marL="0" indent="0" algn="just">
              <a:buNone/>
            </a:pPr>
            <a:r>
              <a:rPr lang="en-US" sz="1200" dirty="0">
                <a:cs typeface="+mn-cs"/>
              </a:rPr>
              <a:t>Polarity of winding is measured by inductive kick method. The polarity of winding should </a:t>
            </a:r>
            <a:r>
              <a:rPr lang="en-US" sz="1200" dirty="0" smtClean="0">
                <a:cs typeface="+mn-cs"/>
              </a:rPr>
              <a:t>be “</a:t>
            </a:r>
            <a:r>
              <a:rPr lang="en-US" sz="1200" dirty="0">
                <a:cs typeface="+mn-cs"/>
              </a:rPr>
              <a:t>subtractive polarity”. (When switch is closed, deflection of DC ammeter should be positive, and when opened, deflection of DC ammeter should be negative.)</a:t>
            </a:r>
            <a:endParaRPr lang="it-IT" sz="1200" dirty="0">
              <a:cs typeface="+mn-cs"/>
            </a:endParaRPr>
          </a:p>
          <a:p>
            <a:r>
              <a:rPr lang="en-US" sz="1400" b="1" kern="1200" dirty="0">
                <a:solidFill>
                  <a:srgbClr val="808080"/>
                </a:solidFill>
                <a:latin typeface="+mn-lt"/>
                <a:ea typeface="+mn-ea"/>
                <a:cs typeface="+mn-cs"/>
              </a:rPr>
              <a:t>Measurement of short circuit impedance under low </a:t>
            </a:r>
            <a:r>
              <a:rPr lang="en-US" sz="1400" b="1" kern="1200" dirty="0" smtClean="0">
                <a:solidFill>
                  <a:srgbClr val="808080"/>
                </a:solidFill>
                <a:latin typeface="+mn-lt"/>
                <a:ea typeface="+mn-ea"/>
                <a:cs typeface="+mn-cs"/>
              </a:rPr>
              <a:t>voltage</a:t>
            </a:r>
          </a:p>
          <a:p>
            <a:pPr marL="0" indent="0" algn="just">
              <a:buNone/>
            </a:pPr>
            <a:r>
              <a:rPr lang="en-US" sz="1200" dirty="0">
                <a:cs typeface="+mn-cs"/>
              </a:rPr>
              <a:t>The measurement is done in tap position min, max, central and rated. Difference between measured value at site and factory test data should be within ±3%.(Manufacturer standard</a:t>
            </a:r>
            <a:r>
              <a:rPr lang="en-US" sz="1200" dirty="0" smtClean="0">
                <a:cs typeface="+mn-cs"/>
              </a:rPr>
              <a:t>)</a:t>
            </a:r>
          </a:p>
          <a:p>
            <a:r>
              <a:rPr lang="en-US" sz="1400" b="1" kern="1200" dirty="0">
                <a:solidFill>
                  <a:srgbClr val="808080"/>
                </a:solidFill>
                <a:latin typeface="+mn-lt"/>
                <a:ea typeface="+mn-ea"/>
                <a:cs typeface="+mn-cs"/>
              </a:rPr>
              <a:t>Measurement of the winding resistance </a:t>
            </a:r>
            <a:endParaRPr lang="en-US" sz="1400" b="1" kern="1200" dirty="0" smtClean="0">
              <a:solidFill>
                <a:srgbClr val="808080"/>
              </a:solidFill>
              <a:latin typeface="+mn-lt"/>
              <a:ea typeface="+mn-ea"/>
              <a:cs typeface="+mn-cs"/>
            </a:endParaRPr>
          </a:p>
          <a:p>
            <a:pPr marL="0" indent="0">
              <a:buNone/>
            </a:pPr>
            <a:r>
              <a:rPr lang="en-US" sz="1200" dirty="0">
                <a:cs typeface="+mn-cs"/>
              </a:rPr>
              <a:t>The </a:t>
            </a:r>
            <a:r>
              <a:rPr lang="en-US" sz="1200" dirty="0" err="1">
                <a:cs typeface="+mn-cs"/>
              </a:rPr>
              <a:t>mesurement</a:t>
            </a:r>
            <a:r>
              <a:rPr lang="en-US" sz="1200" dirty="0">
                <a:cs typeface="+mn-cs"/>
              </a:rPr>
              <a:t> is done for each tap of OLTC. The winding resistance is measured by a drop of potential method on all windings at all tap positions. Measured resistance value is converted to 75℃. Difference between measured value at site and factory test data should be within ±5%.(Manufacturer standard</a:t>
            </a:r>
            <a:r>
              <a:rPr lang="en-US" sz="1200" dirty="0" smtClean="0">
                <a:cs typeface="+mn-cs"/>
              </a:rPr>
              <a:t>).</a:t>
            </a:r>
          </a:p>
          <a:p>
            <a:r>
              <a:rPr lang="en-US" sz="1400" b="1" kern="1200" dirty="0">
                <a:solidFill>
                  <a:srgbClr val="808080"/>
                </a:solidFill>
                <a:latin typeface="+mn-lt"/>
                <a:ea typeface="+mn-ea"/>
                <a:cs typeface="+mn-cs"/>
              </a:rPr>
              <a:t>Measurement of the frequency response (SFRA</a:t>
            </a:r>
            <a:r>
              <a:rPr lang="en-US" sz="1400" b="1" kern="1200" dirty="0" smtClean="0">
                <a:solidFill>
                  <a:srgbClr val="808080"/>
                </a:solidFill>
                <a:latin typeface="+mn-lt"/>
                <a:ea typeface="+mn-ea"/>
                <a:cs typeface="+mn-cs"/>
              </a:rPr>
              <a:t>)</a:t>
            </a:r>
            <a:endParaRPr lang="it-IT" sz="1400" b="1" kern="1200" dirty="0">
              <a:solidFill>
                <a:srgbClr val="808080"/>
              </a:solidFill>
              <a:latin typeface="+mn-lt"/>
              <a:ea typeface="+mn-ea"/>
              <a:cs typeface="+mn-cs"/>
            </a:endParaRPr>
          </a:p>
        </p:txBody>
      </p:sp>
      <p:sp>
        <p:nvSpPr>
          <p:cNvPr id="10" name="Rettangolo 9"/>
          <p:cNvSpPr/>
          <p:nvPr/>
        </p:nvSpPr>
        <p:spPr>
          <a:xfrm>
            <a:off x="827584" y="47088"/>
            <a:ext cx="6892060" cy="369332"/>
          </a:xfrm>
          <a:prstGeom prst="rect">
            <a:avLst/>
          </a:prstGeom>
        </p:spPr>
        <p:txBody>
          <a:bodyPr wrap="square">
            <a:spAutoFit/>
          </a:bodyPr>
          <a:lstStyle/>
          <a:p>
            <a:pPr algn="just" fontAlgn="base">
              <a:spcBef>
                <a:spcPct val="0"/>
              </a:spcBef>
              <a:spcAft>
                <a:spcPct val="0"/>
              </a:spcAft>
            </a:pPr>
            <a:r>
              <a:rPr lang="en-US" dirty="0" smtClean="0">
                <a:solidFill>
                  <a:srgbClr val="FFFFFF">
                    <a:lumMod val="65000"/>
                  </a:srgbClr>
                </a:solidFill>
              </a:rPr>
              <a:t>Testing of the HVDC link  Italy – Montenegro</a:t>
            </a:r>
            <a:endParaRPr lang="en-GB" dirty="0">
              <a:solidFill>
                <a:srgbClr val="BFBFBF"/>
              </a:solidFill>
            </a:endParaRPr>
          </a:p>
        </p:txBody>
      </p:sp>
      <p:pic>
        <p:nvPicPr>
          <p:cNvPr id="15" name="Immagine 14"/>
          <p:cNvPicPr/>
          <p:nvPr/>
        </p:nvPicPr>
        <p:blipFill>
          <a:blip r:embed="rId4" cstate="print">
            <a:extLst>
              <a:ext uri="{28A0092B-C50C-407E-A947-70E740481C1C}">
                <a14:useLocalDpi xmlns:a14="http://schemas.microsoft.com/office/drawing/2010/main" val="0"/>
              </a:ext>
            </a:extLst>
          </a:blip>
          <a:stretch>
            <a:fillRect/>
          </a:stretch>
        </p:blipFill>
        <p:spPr>
          <a:xfrm>
            <a:off x="6182390" y="3463255"/>
            <a:ext cx="2571968" cy="2246239"/>
          </a:xfrm>
          <a:prstGeom prst="rect">
            <a:avLst/>
          </a:prstGeom>
        </p:spPr>
      </p:pic>
      <p:pic>
        <p:nvPicPr>
          <p:cNvPr id="17" name="Immagine 16"/>
          <p:cNvPicPr>
            <a:picLocks noChangeAspect="1"/>
          </p:cNvPicPr>
          <p:nvPr/>
        </p:nvPicPr>
        <p:blipFill>
          <a:blip r:embed="rId5"/>
          <a:stretch>
            <a:fillRect/>
          </a:stretch>
        </p:blipFill>
        <p:spPr>
          <a:xfrm>
            <a:off x="6155853" y="806489"/>
            <a:ext cx="2539008" cy="2376244"/>
          </a:xfrm>
          <a:prstGeom prst="rect">
            <a:avLst/>
          </a:prstGeom>
        </p:spPr>
      </p:pic>
    </p:spTree>
    <p:extLst>
      <p:ext uri="{BB962C8B-B14F-4D97-AF65-F5344CB8AC3E}">
        <p14:creationId xmlns:p14="http://schemas.microsoft.com/office/powerpoint/2010/main" val="2773377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p:cNvSpPr/>
          <p:nvPr/>
        </p:nvSpPr>
        <p:spPr>
          <a:xfrm>
            <a:off x="98795" y="41781"/>
            <a:ext cx="8886736" cy="69602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107504" y="764704"/>
            <a:ext cx="8886736" cy="6093296"/>
          </a:xfrm>
          <a:prstGeom prst="rect">
            <a:avLst/>
          </a:prstGeom>
          <a:solidFill>
            <a:schemeClr val="bg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Picture 1" descr="C:\Users\a392032\AppData\Local\Temp\7zE8854.tmp\01. Terna Crna Gora_RGB_201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06950" y="6358539"/>
            <a:ext cx="1167133" cy="458454"/>
          </a:xfrm>
          <a:prstGeom prst="rect">
            <a:avLst/>
          </a:prstGeom>
          <a:noFill/>
        </p:spPr>
      </p:pic>
      <p:sp>
        <p:nvSpPr>
          <p:cNvPr id="14" name="Text Box 5"/>
          <p:cNvSpPr txBox="1">
            <a:spLocks noChangeArrowheads="1"/>
          </p:cNvSpPr>
          <p:nvPr/>
        </p:nvSpPr>
        <p:spPr bwMode="auto">
          <a:xfrm>
            <a:off x="4806950" y="6302553"/>
            <a:ext cx="40322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pitchFamily="34" charset="-128"/>
              </a:defRPr>
            </a:lvl1pPr>
            <a:lvl2pPr marL="742950" indent="-285750">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r" eaLnBrk="1" hangingPunct="1">
              <a:spcBef>
                <a:spcPct val="50000"/>
              </a:spcBef>
              <a:buFontTx/>
              <a:buNone/>
            </a:pPr>
            <a:r>
              <a:rPr lang="it-IT" altLang="it-IT" sz="800" dirty="0" err="1">
                <a:solidFill>
                  <a:srgbClr val="005EA8"/>
                </a:solidFill>
              </a:rPr>
              <a:t>Department</a:t>
            </a:r>
            <a:r>
              <a:rPr lang="it-IT" altLang="it-IT" sz="800" dirty="0">
                <a:solidFill>
                  <a:srgbClr val="005EA8"/>
                </a:solidFill>
              </a:rPr>
              <a:t> for </a:t>
            </a:r>
            <a:r>
              <a:rPr lang="it-IT" altLang="it-IT" sz="800" dirty="0" err="1">
                <a:solidFill>
                  <a:srgbClr val="005EA8"/>
                </a:solidFill>
              </a:rPr>
              <a:t>Engineering</a:t>
            </a:r>
            <a:r>
              <a:rPr lang="it-IT" altLang="it-IT" sz="800" dirty="0">
                <a:solidFill>
                  <a:srgbClr val="005EA8"/>
                </a:solidFill>
              </a:rPr>
              <a:t> and </a:t>
            </a:r>
            <a:r>
              <a:rPr lang="it-IT" altLang="it-IT" sz="800" dirty="0" err="1">
                <a:solidFill>
                  <a:srgbClr val="005EA8"/>
                </a:solidFill>
              </a:rPr>
              <a:t>Authorization</a:t>
            </a:r>
            <a:r>
              <a:rPr lang="it-IT" altLang="it-IT" sz="800" dirty="0">
                <a:solidFill>
                  <a:srgbClr val="005EA8"/>
                </a:solidFill>
              </a:rPr>
              <a:t> </a:t>
            </a:r>
            <a:r>
              <a:rPr lang="it-IT" altLang="it-IT" sz="800" dirty="0" err="1">
                <a:solidFill>
                  <a:srgbClr val="005EA8"/>
                </a:solidFill>
              </a:rPr>
              <a:t>Process</a:t>
            </a:r>
            <a:endParaRPr lang="it-IT" altLang="it-IT" sz="800" b="1" dirty="0">
              <a:solidFill>
                <a:srgbClr val="808080"/>
              </a:solidFill>
            </a:endParaRPr>
          </a:p>
        </p:txBody>
      </p:sp>
      <p:cxnSp>
        <p:nvCxnSpPr>
          <p:cNvPr id="18" name="Connettore diritto 17"/>
          <p:cNvCxnSpPr/>
          <p:nvPr/>
        </p:nvCxnSpPr>
        <p:spPr>
          <a:xfrm>
            <a:off x="133631" y="6235337"/>
            <a:ext cx="8851900" cy="26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nettore diritto 18"/>
          <p:cNvCxnSpPr>
            <a:stCxn id="10" idx="1"/>
            <a:endCxn id="10" idx="3"/>
          </p:cNvCxnSpPr>
          <p:nvPr/>
        </p:nvCxnSpPr>
        <p:spPr>
          <a:xfrm>
            <a:off x="98795" y="389793"/>
            <a:ext cx="8886736" cy="0"/>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Immagine 19"/>
          <p:cNvPicPr>
            <a:picLocks noChangeAspect="1"/>
          </p:cNvPicPr>
          <p:nvPr/>
        </p:nvPicPr>
        <p:blipFill>
          <a:blip r:embed="rId3"/>
          <a:stretch>
            <a:fillRect/>
          </a:stretch>
        </p:blipFill>
        <p:spPr>
          <a:xfrm>
            <a:off x="8709" y="6244046"/>
            <a:ext cx="1314629" cy="618734"/>
          </a:xfrm>
          <a:prstGeom prst="rect">
            <a:avLst/>
          </a:prstGeom>
        </p:spPr>
      </p:pic>
      <p:sp>
        <p:nvSpPr>
          <p:cNvPr id="16" name="Rectangle 9"/>
          <p:cNvSpPr>
            <a:spLocks noChangeArrowheads="1"/>
          </p:cNvSpPr>
          <p:nvPr/>
        </p:nvSpPr>
        <p:spPr bwMode="auto">
          <a:xfrm>
            <a:off x="899595" y="404664"/>
            <a:ext cx="8230073" cy="432902"/>
          </a:xfrm>
          <a:prstGeom prst="rect">
            <a:avLst/>
          </a:prstGeom>
          <a:noFill/>
          <a:ln w="9525">
            <a:noFill/>
            <a:miter lim="800000"/>
            <a:headEnd/>
            <a:tailEnd/>
          </a:ln>
        </p:spPr>
        <p:txBody>
          <a:bodyPr anchor="ctr"/>
          <a:lstStyle/>
          <a:p>
            <a:pPr fontAlgn="base">
              <a:spcBef>
                <a:spcPct val="0"/>
              </a:spcBef>
              <a:spcAft>
                <a:spcPct val="0"/>
              </a:spcAft>
            </a:pPr>
            <a:r>
              <a:rPr lang="it-IT" altLang="it-IT" sz="1600" b="1" dirty="0" err="1" smtClean="0">
                <a:solidFill>
                  <a:srgbClr val="2D2D8A">
                    <a:lumMod val="75000"/>
                  </a:srgbClr>
                </a:solidFill>
              </a:rPr>
              <a:t>Testing</a:t>
            </a:r>
            <a:r>
              <a:rPr lang="it-IT" altLang="it-IT" sz="1600" b="1" dirty="0" smtClean="0">
                <a:solidFill>
                  <a:srgbClr val="2D2D8A">
                    <a:lumMod val="75000"/>
                  </a:srgbClr>
                </a:solidFill>
              </a:rPr>
              <a:t> in the HVDC station: Converter</a:t>
            </a:r>
            <a:endParaRPr lang="it-IT" altLang="it-IT" sz="1600" b="1" dirty="0">
              <a:solidFill>
                <a:srgbClr val="2D2D8A">
                  <a:lumMod val="75000"/>
                </a:srgbClr>
              </a:solidFill>
            </a:endParaRPr>
          </a:p>
          <a:p>
            <a:pPr fontAlgn="base">
              <a:spcBef>
                <a:spcPct val="0"/>
              </a:spcBef>
              <a:spcAft>
                <a:spcPct val="0"/>
              </a:spcAft>
            </a:pPr>
            <a:endParaRPr lang="en-US" altLang="it-IT" sz="1600" b="1" dirty="0">
              <a:solidFill>
                <a:srgbClr val="2D2D8A">
                  <a:lumMod val="75000"/>
                </a:srgbClr>
              </a:solidFill>
            </a:endParaRPr>
          </a:p>
        </p:txBody>
      </p:sp>
      <p:sp>
        <p:nvSpPr>
          <p:cNvPr id="17" name="Rettangolo 3"/>
          <p:cNvSpPr>
            <a:spLocks noChangeArrowheads="1"/>
          </p:cNvSpPr>
          <p:nvPr/>
        </p:nvSpPr>
        <p:spPr bwMode="auto">
          <a:xfrm>
            <a:off x="5132388" y="714375"/>
            <a:ext cx="39338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indent="-285750" fontAlgn="base">
              <a:spcBef>
                <a:spcPct val="0"/>
              </a:spcBef>
              <a:spcAft>
                <a:spcPct val="0"/>
              </a:spcAft>
              <a:defRPr/>
            </a:pPr>
            <a:r>
              <a:rPr lang="it-IT" altLang="it-IT" sz="1200" b="1" dirty="0">
                <a:solidFill>
                  <a:srgbClr val="2D2D8A">
                    <a:lumMod val="75000"/>
                  </a:srgbClr>
                </a:solidFill>
                <a:latin typeface="+mn-lt"/>
                <a:ea typeface="+mn-ea"/>
              </a:rPr>
              <a:t>12 </a:t>
            </a:r>
            <a:r>
              <a:rPr lang="it-IT" altLang="it-IT" sz="1200" b="1" dirty="0" err="1">
                <a:solidFill>
                  <a:srgbClr val="2D2D8A">
                    <a:lumMod val="75000"/>
                  </a:srgbClr>
                </a:solidFill>
                <a:latin typeface="+mn-lt"/>
                <a:ea typeface="+mn-ea"/>
              </a:rPr>
              <a:t>pulses</a:t>
            </a:r>
            <a:r>
              <a:rPr lang="it-IT" altLang="it-IT" sz="1200" b="1" dirty="0">
                <a:solidFill>
                  <a:srgbClr val="2D2D8A">
                    <a:lumMod val="75000"/>
                  </a:srgbClr>
                </a:solidFill>
                <a:latin typeface="+mn-lt"/>
                <a:ea typeface="+mn-ea"/>
              </a:rPr>
              <a:t> </a:t>
            </a:r>
            <a:r>
              <a:rPr lang="it-IT" altLang="it-IT" sz="1200" b="1" dirty="0" err="1">
                <a:solidFill>
                  <a:srgbClr val="2D2D8A">
                    <a:lumMod val="75000"/>
                  </a:srgbClr>
                </a:solidFill>
                <a:latin typeface="+mn-lt"/>
                <a:ea typeface="+mn-ea"/>
              </a:rPr>
              <a:t>converter</a:t>
            </a:r>
            <a:endParaRPr lang="it-IT" altLang="it-IT" sz="1200" b="1" dirty="0">
              <a:solidFill>
                <a:srgbClr val="2D2D8A">
                  <a:lumMod val="75000"/>
                </a:srgbClr>
              </a:solidFill>
              <a:latin typeface="+mn-lt"/>
              <a:ea typeface="+mn-ea"/>
            </a:endParaRPr>
          </a:p>
          <a:p>
            <a:pPr indent="-285750" fontAlgn="base">
              <a:spcBef>
                <a:spcPct val="0"/>
              </a:spcBef>
              <a:spcAft>
                <a:spcPct val="0"/>
              </a:spcAft>
              <a:defRPr/>
            </a:pPr>
            <a:r>
              <a:rPr lang="it-IT" altLang="it-IT" sz="1200" b="1" dirty="0">
                <a:solidFill>
                  <a:srgbClr val="2D2D8A">
                    <a:lumMod val="75000"/>
                  </a:srgbClr>
                </a:solidFill>
                <a:latin typeface="+mn-lt"/>
                <a:ea typeface="+mn-ea"/>
              </a:rPr>
              <a:t>3 quadruple </a:t>
            </a:r>
            <a:r>
              <a:rPr lang="it-IT" altLang="it-IT" sz="1200" b="1" dirty="0" err="1">
                <a:solidFill>
                  <a:srgbClr val="2D2D8A">
                    <a:lumMod val="75000"/>
                  </a:srgbClr>
                </a:solidFill>
                <a:latin typeface="+mn-lt"/>
                <a:ea typeface="+mn-ea"/>
              </a:rPr>
              <a:t>thyristor</a:t>
            </a:r>
            <a:r>
              <a:rPr lang="it-IT" altLang="it-IT" sz="1200" b="1" dirty="0">
                <a:solidFill>
                  <a:srgbClr val="2D2D8A">
                    <a:lumMod val="75000"/>
                  </a:srgbClr>
                </a:solidFill>
                <a:latin typeface="+mn-lt"/>
                <a:ea typeface="+mn-ea"/>
              </a:rPr>
              <a:t> valve (</a:t>
            </a:r>
            <a:r>
              <a:rPr lang="it-IT" altLang="it-IT" sz="1200" b="1" dirty="0" err="1">
                <a:solidFill>
                  <a:srgbClr val="2D2D8A">
                    <a:lumMod val="75000"/>
                  </a:srgbClr>
                </a:solidFill>
                <a:latin typeface="+mn-lt"/>
                <a:ea typeface="+mn-ea"/>
              </a:rPr>
              <a:t>q.t.v</a:t>
            </a:r>
            <a:r>
              <a:rPr lang="it-IT" altLang="it-IT" sz="1200" b="1" dirty="0">
                <a:solidFill>
                  <a:srgbClr val="2D2D8A">
                    <a:lumMod val="75000"/>
                  </a:srgbClr>
                </a:solidFill>
                <a:latin typeface="+mn-lt"/>
                <a:ea typeface="+mn-ea"/>
              </a:rPr>
              <a:t>.) water </a:t>
            </a:r>
            <a:r>
              <a:rPr lang="it-IT" altLang="it-IT" sz="1200" b="1" dirty="0" err="1">
                <a:solidFill>
                  <a:srgbClr val="2D2D8A">
                    <a:lumMod val="75000"/>
                  </a:srgbClr>
                </a:solidFill>
                <a:latin typeface="+mn-lt"/>
                <a:ea typeface="+mn-ea"/>
              </a:rPr>
              <a:t>cooled</a:t>
            </a:r>
            <a:endParaRPr lang="it-IT" altLang="it-IT" sz="1200" b="1" dirty="0">
              <a:solidFill>
                <a:srgbClr val="2D2D8A">
                  <a:lumMod val="75000"/>
                </a:srgbClr>
              </a:solidFill>
              <a:latin typeface="+mn-lt"/>
              <a:ea typeface="+mn-ea"/>
            </a:endParaRPr>
          </a:p>
          <a:p>
            <a:pPr indent="-285750" fontAlgn="base">
              <a:spcBef>
                <a:spcPct val="0"/>
              </a:spcBef>
              <a:spcAft>
                <a:spcPct val="0"/>
              </a:spcAft>
              <a:defRPr/>
            </a:pPr>
            <a:r>
              <a:rPr lang="it-IT" altLang="it-IT" sz="1200" b="1" dirty="0">
                <a:solidFill>
                  <a:srgbClr val="2D2D8A">
                    <a:lumMod val="75000"/>
                  </a:srgbClr>
                </a:solidFill>
                <a:latin typeface="+mn-lt"/>
                <a:ea typeface="+mn-ea"/>
              </a:rPr>
              <a:t>300 </a:t>
            </a:r>
            <a:r>
              <a:rPr lang="it-IT" altLang="it-IT" sz="1200" b="1" dirty="0" err="1">
                <a:solidFill>
                  <a:srgbClr val="2D2D8A">
                    <a:lumMod val="75000"/>
                  </a:srgbClr>
                </a:solidFill>
                <a:latin typeface="+mn-lt"/>
                <a:ea typeface="+mn-ea"/>
              </a:rPr>
              <a:t>thyristors</a:t>
            </a:r>
            <a:r>
              <a:rPr lang="it-IT" altLang="it-IT" sz="1200" b="1" dirty="0">
                <a:solidFill>
                  <a:srgbClr val="2D2D8A">
                    <a:lumMod val="75000"/>
                  </a:srgbClr>
                </a:solidFill>
                <a:latin typeface="+mn-lt"/>
                <a:ea typeface="+mn-ea"/>
              </a:rPr>
              <a:t> per </a:t>
            </a:r>
            <a:r>
              <a:rPr lang="it-IT" altLang="it-IT" sz="1200" b="1" dirty="0" err="1">
                <a:solidFill>
                  <a:srgbClr val="2D2D8A">
                    <a:lumMod val="75000"/>
                  </a:srgbClr>
                </a:solidFill>
                <a:latin typeface="+mn-lt"/>
                <a:ea typeface="+mn-ea"/>
              </a:rPr>
              <a:t>each</a:t>
            </a:r>
            <a:r>
              <a:rPr lang="it-IT" altLang="it-IT" sz="1200" b="1" dirty="0">
                <a:solidFill>
                  <a:srgbClr val="2D2D8A">
                    <a:lumMod val="75000"/>
                  </a:srgbClr>
                </a:solidFill>
                <a:latin typeface="+mn-lt"/>
                <a:ea typeface="+mn-ea"/>
              </a:rPr>
              <a:t> </a:t>
            </a:r>
            <a:r>
              <a:rPr lang="it-IT" altLang="it-IT" sz="1200" b="1" dirty="0" err="1">
                <a:solidFill>
                  <a:srgbClr val="2D2D8A">
                    <a:lumMod val="75000"/>
                  </a:srgbClr>
                </a:solidFill>
                <a:latin typeface="+mn-lt"/>
                <a:ea typeface="+mn-ea"/>
              </a:rPr>
              <a:t>q.t.v</a:t>
            </a:r>
            <a:r>
              <a:rPr lang="it-IT" altLang="it-IT" sz="1200" b="1" dirty="0">
                <a:solidFill>
                  <a:srgbClr val="2D2D8A">
                    <a:lumMod val="75000"/>
                  </a:srgbClr>
                </a:solidFill>
                <a:latin typeface="+mn-lt"/>
                <a:ea typeface="+mn-ea"/>
              </a:rPr>
              <a:t>.</a:t>
            </a:r>
          </a:p>
          <a:p>
            <a:pPr indent="-285750" fontAlgn="base">
              <a:spcBef>
                <a:spcPct val="0"/>
              </a:spcBef>
              <a:spcAft>
                <a:spcPct val="0"/>
              </a:spcAft>
              <a:defRPr/>
            </a:pPr>
            <a:r>
              <a:rPr lang="it-IT" altLang="it-IT" sz="1200" b="1" dirty="0">
                <a:solidFill>
                  <a:srgbClr val="2D2D8A">
                    <a:lumMod val="75000"/>
                  </a:srgbClr>
                </a:solidFill>
                <a:latin typeface="+mn-lt"/>
                <a:ea typeface="+mn-ea"/>
              </a:rPr>
              <a:t>900 </a:t>
            </a:r>
            <a:r>
              <a:rPr lang="it-IT" altLang="it-IT" sz="1200" b="1" dirty="0" err="1">
                <a:solidFill>
                  <a:srgbClr val="2D2D8A">
                    <a:lumMod val="75000"/>
                  </a:srgbClr>
                </a:solidFill>
                <a:latin typeface="+mn-lt"/>
                <a:ea typeface="+mn-ea"/>
              </a:rPr>
              <a:t>thyristors</a:t>
            </a:r>
            <a:r>
              <a:rPr lang="it-IT" altLang="it-IT" sz="1200" b="1" dirty="0">
                <a:solidFill>
                  <a:srgbClr val="2D2D8A">
                    <a:lumMod val="75000"/>
                  </a:srgbClr>
                </a:solidFill>
                <a:latin typeface="+mn-lt"/>
                <a:ea typeface="+mn-ea"/>
              </a:rPr>
              <a:t> in </a:t>
            </a:r>
            <a:r>
              <a:rPr lang="it-IT" altLang="it-IT" sz="1200" b="1" dirty="0" err="1">
                <a:solidFill>
                  <a:srgbClr val="2D2D8A">
                    <a:lumMod val="75000"/>
                  </a:srgbClr>
                </a:solidFill>
                <a:latin typeface="+mn-lt"/>
                <a:ea typeface="+mn-ea"/>
              </a:rPr>
              <a:t>total</a:t>
            </a:r>
            <a:endParaRPr lang="it-IT" altLang="it-IT" sz="1200" b="1" dirty="0">
              <a:solidFill>
                <a:srgbClr val="2D2D8A">
                  <a:lumMod val="75000"/>
                </a:srgbClr>
              </a:solidFill>
              <a:latin typeface="+mn-lt"/>
              <a:ea typeface="+mn-ea"/>
            </a:endParaRPr>
          </a:p>
          <a:p>
            <a:pPr>
              <a:spcBef>
                <a:spcPct val="0"/>
              </a:spcBef>
              <a:buFontTx/>
              <a:buNone/>
              <a:defRPr/>
            </a:pPr>
            <a:endParaRPr lang="en-US" altLang="en-US" sz="1200" dirty="0" smtClean="0">
              <a:solidFill>
                <a:srgbClr val="D8DCED"/>
              </a:solidFill>
              <a:latin typeface="Helvetica Neue" panose="02000503000000020004" pitchFamily="2"/>
            </a:endParaRPr>
          </a:p>
        </p:txBody>
      </p:sp>
      <p:sp>
        <p:nvSpPr>
          <p:cNvPr id="9" name="Rettangolo 8"/>
          <p:cNvSpPr/>
          <p:nvPr/>
        </p:nvSpPr>
        <p:spPr>
          <a:xfrm>
            <a:off x="827584" y="47088"/>
            <a:ext cx="6892060" cy="369332"/>
          </a:xfrm>
          <a:prstGeom prst="rect">
            <a:avLst/>
          </a:prstGeom>
        </p:spPr>
        <p:txBody>
          <a:bodyPr wrap="square">
            <a:spAutoFit/>
          </a:bodyPr>
          <a:lstStyle/>
          <a:p>
            <a:pPr algn="just" fontAlgn="base">
              <a:spcBef>
                <a:spcPct val="0"/>
              </a:spcBef>
              <a:spcAft>
                <a:spcPct val="0"/>
              </a:spcAft>
            </a:pPr>
            <a:r>
              <a:rPr lang="en-US" dirty="0" smtClean="0">
                <a:solidFill>
                  <a:srgbClr val="FFFFFF">
                    <a:lumMod val="65000"/>
                  </a:srgbClr>
                </a:solidFill>
              </a:rPr>
              <a:t>Testing of the HVDC link  Italy – Montenegro</a:t>
            </a:r>
            <a:endParaRPr lang="en-GB" dirty="0">
              <a:solidFill>
                <a:srgbClr val="BFBFBF"/>
              </a:solidFill>
            </a:endParaRPr>
          </a:p>
        </p:txBody>
      </p:sp>
      <p:pic>
        <p:nvPicPr>
          <p:cNvPr id="3" name="Immagine 2"/>
          <p:cNvPicPr>
            <a:picLocks noChangeAspect="1"/>
          </p:cNvPicPr>
          <p:nvPr/>
        </p:nvPicPr>
        <p:blipFill>
          <a:blip r:embed="rId4"/>
          <a:stretch>
            <a:fillRect/>
          </a:stretch>
        </p:blipFill>
        <p:spPr>
          <a:xfrm>
            <a:off x="153484" y="785426"/>
            <a:ext cx="4194412" cy="5139373"/>
          </a:xfrm>
          <a:prstGeom prst="rect">
            <a:avLst/>
          </a:prstGeom>
        </p:spPr>
      </p:pic>
      <p:pic>
        <p:nvPicPr>
          <p:cNvPr id="15" name="Immagin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85526" y="1550161"/>
            <a:ext cx="3744913"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77840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p:cNvSpPr/>
          <p:nvPr/>
        </p:nvSpPr>
        <p:spPr>
          <a:xfrm>
            <a:off x="98795" y="41781"/>
            <a:ext cx="8886736" cy="69602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107504" y="692696"/>
            <a:ext cx="8886736" cy="6165304"/>
          </a:xfrm>
          <a:prstGeom prst="rect">
            <a:avLst/>
          </a:prstGeom>
          <a:solidFill>
            <a:schemeClr val="bg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Picture 1" descr="C:\Users\a392032\AppData\Local\Temp\7zE8854.tmp\01. Terna Crna Gora_RGB_201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06950" y="6358539"/>
            <a:ext cx="1167133" cy="458454"/>
          </a:xfrm>
          <a:prstGeom prst="rect">
            <a:avLst/>
          </a:prstGeom>
          <a:noFill/>
        </p:spPr>
      </p:pic>
      <p:sp>
        <p:nvSpPr>
          <p:cNvPr id="14" name="Text Box 5"/>
          <p:cNvSpPr txBox="1">
            <a:spLocks noChangeArrowheads="1"/>
          </p:cNvSpPr>
          <p:nvPr/>
        </p:nvSpPr>
        <p:spPr bwMode="auto">
          <a:xfrm>
            <a:off x="4806950" y="6302553"/>
            <a:ext cx="40322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pitchFamily="34" charset="-128"/>
              </a:defRPr>
            </a:lvl1pPr>
            <a:lvl2pPr marL="742950" indent="-285750">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r" eaLnBrk="1" hangingPunct="1">
              <a:spcBef>
                <a:spcPct val="50000"/>
              </a:spcBef>
              <a:buFontTx/>
              <a:buNone/>
            </a:pPr>
            <a:r>
              <a:rPr lang="it-IT" altLang="it-IT" sz="800" dirty="0" err="1">
                <a:solidFill>
                  <a:srgbClr val="005EA8"/>
                </a:solidFill>
              </a:rPr>
              <a:t>Department</a:t>
            </a:r>
            <a:r>
              <a:rPr lang="it-IT" altLang="it-IT" sz="800" dirty="0">
                <a:solidFill>
                  <a:srgbClr val="005EA8"/>
                </a:solidFill>
              </a:rPr>
              <a:t> for </a:t>
            </a:r>
            <a:r>
              <a:rPr lang="it-IT" altLang="it-IT" sz="800" dirty="0" err="1">
                <a:solidFill>
                  <a:srgbClr val="005EA8"/>
                </a:solidFill>
              </a:rPr>
              <a:t>Engineering</a:t>
            </a:r>
            <a:r>
              <a:rPr lang="it-IT" altLang="it-IT" sz="800" dirty="0">
                <a:solidFill>
                  <a:srgbClr val="005EA8"/>
                </a:solidFill>
              </a:rPr>
              <a:t> and </a:t>
            </a:r>
            <a:r>
              <a:rPr lang="it-IT" altLang="it-IT" sz="800" dirty="0" err="1">
                <a:solidFill>
                  <a:srgbClr val="005EA8"/>
                </a:solidFill>
              </a:rPr>
              <a:t>Authorization</a:t>
            </a:r>
            <a:r>
              <a:rPr lang="it-IT" altLang="it-IT" sz="800" dirty="0">
                <a:solidFill>
                  <a:srgbClr val="005EA8"/>
                </a:solidFill>
              </a:rPr>
              <a:t> </a:t>
            </a:r>
            <a:r>
              <a:rPr lang="it-IT" altLang="it-IT" sz="800" dirty="0" err="1">
                <a:solidFill>
                  <a:srgbClr val="005EA8"/>
                </a:solidFill>
              </a:rPr>
              <a:t>Process</a:t>
            </a:r>
            <a:endParaRPr lang="it-IT" altLang="it-IT" sz="800" b="1" dirty="0">
              <a:solidFill>
                <a:srgbClr val="808080"/>
              </a:solidFill>
            </a:endParaRPr>
          </a:p>
        </p:txBody>
      </p:sp>
      <p:cxnSp>
        <p:nvCxnSpPr>
          <p:cNvPr id="15" name="Connettore diritto 14"/>
          <p:cNvCxnSpPr/>
          <p:nvPr/>
        </p:nvCxnSpPr>
        <p:spPr>
          <a:xfrm>
            <a:off x="133631" y="6235337"/>
            <a:ext cx="8851900" cy="26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ttore diritto 16"/>
          <p:cNvCxnSpPr>
            <a:stCxn id="10" idx="1"/>
            <a:endCxn id="10" idx="3"/>
          </p:cNvCxnSpPr>
          <p:nvPr/>
        </p:nvCxnSpPr>
        <p:spPr>
          <a:xfrm>
            <a:off x="98795" y="389793"/>
            <a:ext cx="8886736" cy="0"/>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Immagine 17"/>
          <p:cNvPicPr>
            <a:picLocks noChangeAspect="1"/>
          </p:cNvPicPr>
          <p:nvPr/>
        </p:nvPicPr>
        <p:blipFill>
          <a:blip r:embed="rId3"/>
          <a:stretch>
            <a:fillRect/>
          </a:stretch>
        </p:blipFill>
        <p:spPr>
          <a:xfrm>
            <a:off x="8709" y="6244046"/>
            <a:ext cx="1314629" cy="618734"/>
          </a:xfrm>
          <a:prstGeom prst="rect">
            <a:avLst/>
          </a:prstGeom>
        </p:spPr>
      </p:pic>
      <p:sp>
        <p:nvSpPr>
          <p:cNvPr id="16" name="Rectangle 9"/>
          <p:cNvSpPr>
            <a:spLocks noChangeArrowheads="1"/>
          </p:cNvSpPr>
          <p:nvPr/>
        </p:nvSpPr>
        <p:spPr bwMode="auto">
          <a:xfrm>
            <a:off x="899595" y="404664"/>
            <a:ext cx="8230073" cy="432902"/>
          </a:xfrm>
          <a:prstGeom prst="rect">
            <a:avLst/>
          </a:prstGeom>
          <a:noFill/>
          <a:ln w="9525">
            <a:noFill/>
            <a:miter lim="800000"/>
            <a:headEnd/>
            <a:tailEnd/>
          </a:ln>
        </p:spPr>
        <p:txBody>
          <a:bodyPr anchor="ctr"/>
          <a:lstStyle/>
          <a:p>
            <a:pPr fontAlgn="base">
              <a:spcBef>
                <a:spcPct val="0"/>
              </a:spcBef>
              <a:spcAft>
                <a:spcPct val="0"/>
              </a:spcAft>
            </a:pPr>
            <a:r>
              <a:rPr lang="it-IT" altLang="it-IT" sz="1600" b="1" dirty="0" err="1" smtClean="0">
                <a:solidFill>
                  <a:srgbClr val="2D2D8A">
                    <a:lumMod val="75000"/>
                  </a:srgbClr>
                </a:solidFill>
              </a:rPr>
              <a:t>Testing</a:t>
            </a:r>
            <a:r>
              <a:rPr lang="it-IT" altLang="it-IT" sz="1600" b="1" dirty="0" smtClean="0">
                <a:solidFill>
                  <a:srgbClr val="2D2D8A">
                    <a:lumMod val="75000"/>
                  </a:srgbClr>
                </a:solidFill>
              </a:rPr>
              <a:t> in the HVDC station: Converter</a:t>
            </a:r>
            <a:endParaRPr lang="it-IT" altLang="it-IT" sz="1600" b="1" dirty="0">
              <a:solidFill>
                <a:srgbClr val="2D2D8A">
                  <a:lumMod val="75000"/>
                </a:srgbClr>
              </a:solidFill>
            </a:endParaRPr>
          </a:p>
          <a:p>
            <a:pPr fontAlgn="base">
              <a:spcBef>
                <a:spcPct val="0"/>
              </a:spcBef>
              <a:spcAft>
                <a:spcPct val="0"/>
              </a:spcAft>
            </a:pPr>
            <a:endParaRPr lang="en-US" altLang="it-IT" sz="1600" b="1" dirty="0">
              <a:solidFill>
                <a:srgbClr val="2D2D8A">
                  <a:lumMod val="75000"/>
                </a:srgbClr>
              </a:solidFill>
            </a:endParaRPr>
          </a:p>
        </p:txBody>
      </p:sp>
      <p:sp>
        <p:nvSpPr>
          <p:cNvPr id="3" name="Segnaposto contenuto 2"/>
          <p:cNvSpPr>
            <a:spLocks noGrp="1"/>
          </p:cNvSpPr>
          <p:nvPr>
            <p:ph sz="half" idx="1"/>
          </p:nvPr>
        </p:nvSpPr>
        <p:spPr>
          <a:xfrm>
            <a:off x="456969" y="692696"/>
            <a:ext cx="4038349" cy="5544616"/>
          </a:xfrm>
        </p:spPr>
        <p:txBody>
          <a:bodyPr/>
          <a:lstStyle/>
          <a:p>
            <a:r>
              <a:rPr lang="it-IT" sz="1200" b="1" kern="1200" dirty="0" err="1">
                <a:solidFill>
                  <a:srgbClr val="808080"/>
                </a:solidFill>
                <a:latin typeface="+mn-lt"/>
                <a:ea typeface="+mn-ea"/>
                <a:cs typeface="+mn-cs"/>
              </a:rPr>
              <a:t>Tests</a:t>
            </a:r>
            <a:r>
              <a:rPr lang="it-IT" sz="1200" b="1" kern="1200" dirty="0">
                <a:solidFill>
                  <a:srgbClr val="808080"/>
                </a:solidFill>
                <a:latin typeface="+mn-lt"/>
                <a:ea typeface="+mn-ea"/>
                <a:cs typeface="+mn-cs"/>
              </a:rPr>
              <a:t> and </a:t>
            </a:r>
            <a:r>
              <a:rPr lang="it-IT" sz="1200" b="1" kern="1200" dirty="0" err="1">
                <a:solidFill>
                  <a:srgbClr val="808080"/>
                </a:solidFill>
                <a:latin typeface="+mn-lt"/>
                <a:ea typeface="+mn-ea"/>
                <a:cs typeface="+mn-cs"/>
              </a:rPr>
              <a:t>inspections</a:t>
            </a:r>
            <a:r>
              <a:rPr lang="it-IT" sz="1200" b="1" kern="1200" dirty="0">
                <a:solidFill>
                  <a:srgbClr val="808080"/>
                </a:solidFill>
                <a:latin typeface="+mn-lt"/>
                <a:ea typeface="+mn-ea"/>
                <a:cs typeface="+mn-cs"/>
              </a:rPr>
              <a:t> </a:t>
            </a:r>
            <a:r>
              <a:rPr lang="it-IT" sz="1200" b="1" kern="1200" dirty="0" err="1">
                <a:solidFill>
                  <a:srgbClr val="808080"/>
                </a:solidFill>
                <a:latin typeface="+mn-lt"/>
                <a:ea typeface="+mn-ea"/>
                <a:cs typeface="+mn-cs"/>
              </a:rPr>
              <a:t>at</a:t>
            </a:r>
            <a:r>
              <a:rPr lang="it-IT" sz="1200" b="1" kern="1200" dirty="0">
                <a:solidFill>
                  <a:srgbClr val="808080"/>
                </a:solidFill>
                <a:latin typeface="+mn-lt"/>
                <a:ea typeface="+mn-ea"/>
                <a:cs typeface="+mn-cs"/>
              </a:rPr>
              <a:t> the end of the Quadruple Valve </a:t>
            </a:r>
            <a:r>
              <a:rPr lang="it-IT" sz="1200" b="1" kern="1200" dirty="0" err="1">
                <a:solidFill>
                  <a:srgbClr val="808080"/>
                </a:solidFill>
                <a:latin typeface="+mn-lt"/>
                <a:ea typeface="+mn-ea"/>
                <a:cs typeface="+mn-cs"/>
              </a:rPr>
              <a:t>installation</a:t>
            </a:r>
            <a:endParaRPr lang="it-IT" sz="1200" b="1" kern="1200" dirty="0">
              <a:solidFill>
                <a:srgbClr val="808080"/>
              </a:solidFill>
              <a:latin typeface="+mn-lt"/>
              <a:ea typeface="+mn-ea"/>
              <a:cs typeface="+mn-cs"/>
            </a:endParaRPr>
          </a:p>
          <a:p>
            <a:pPr lvl="1"/>
            <a:r>
              <a:rPr lang="it-IT" sz="1200" dirty="0" smtClean="0"/>
              <a:t>Quadruple Valve </a:t>
            </a:r>
            <a:r>
              <a:rPr lang="it-IT" sz="1200" dirty="0" err="1" smtClean="0"/>
              <a:t>visual</a:t>
            </a:r>
            <a:r>
              <a:rPr lang="it-IT" sz="1200" dirty="0" smtClean="0"/>
              <a:t> </a:t>
            </a:r>
            <a:r>
              <a:rPr lang="it-IT" sz="1200" dirty="0" err="1" smtClean="0"/>
              <a:t>inspection</a:t>
            </a:r>
            <a:endParaRPr lang="it-IT" sz="1200" dirty="0" smtClean="0"/>
          </a:p>
          <a:p>
            <a:pPr lvl="1"/>
            <a:r>
              <a:rPr lang="it-IT" sz="1200" dirty="0" err="1" smtClean="0"/>
              <a:t>Confirmation</a:t>
            </a:r>
            <a:r>
              <a:rPr lang="it-IT" sz="1200" dirty="0" smtClean="0"/>
              <a:t> with the </a:t>
            </a:r>
            <a:r>
              <a:rPr lang="it-IT" sz="1200" dirty="0" err="1" smtClean="0"/>
              <a:t>size</a:t>
            </a:r>
            <a:endParaRPr lang="it-IT" sz="1200" dirty="0" smtClean="0"/>
          </a:p>
          <a:p>
            <a:pPr lvl="1"/>
            <a:r>
              <a:rPr lang="it-IT" sz="1200" dirty="0" err="1" smtClean="0"/>
              <a:t>Measuring</a:t>
            </a:r>
            <a:r>
              <a:rPr lang="it-IT" sz="1200" dirty="0" smtClean="0"/>
              <a:t> the </a:t>
            </a:r>
            <a:r>
              <a:rPr lang="it-IT" sz="1200" dirty="0" err="1" smtClean="0"/>
              <a:t>distance</a:t>
            </a:r>
            <a:endParaRPr lang="it-IT" sz="1200" dirty="0" smtClean="0"/>
          </a:p>
          <a:p>
            <a:pPr lvl="1"/>
            <a:r>
              <a:rPr lang="it-IT" sz="1200" dirty="0" err="1" smtClean="0"/>
              <a:t>Checking</a:t>
            </a:r>
            <a:r>
              <a:rPr lang="it-IT" sz="1200" dirty="0" smtClean="0"/>
              <a:t> of </a:t>
            </a:r>
            <a:r>
              <a:rPr lang="it-IT" sz="1200" dirty="0" err="1" smtClean="0"/>
              <a:t>cooling</a:t>
            </a:r>
            <a:r>
              <a:rPr lang="it-IT" sz="1200" dirty="0" smtClean="0"/>
              <a:t> </a:t>
            </a:r>
            <a:r>
              <a:rPr lang="it-IT" sz="1200" dirty="0" err="1" smtClean="0"/>
              <a:t>system</a:t>
            </a:r>
            <a:endParaRPr lang="it-IT" sz="1200" dirty="0" smtClean="0"/>
          </a:p>
          <a:p>
            <a:pPr lvl="1"/>
            <a:r>
              <a:rPr lang="it-IT" sz="1200" dirty="0" smtClean="0"/>
              <a:t>Voltage </a:t>
            </a:r>
            <a:r>
              <a:rPr lang="it-IT" sz="1200" dirty="0" err="1" smtClean="0"/>
              <a:t>grading</a:t>
            </a:r>
            <a:r>
              <a:rPr lang="it-IT" sz="1200" dirty="0" smtClean="0"/>
              <a:t> </a:t>
            </a:r>
            <a:r>
              <a:rPr lang="it-IT" sz="1200" dirty="0" err="1" smtClean="0"/>
              <a:t>circuit</a:t>
            </a:r>
            <a:r>
              <a:rPr lang="it-IT" sz="1200" dirty="0" smtClean="0"/>
              <a:t> </a:t>
            </a:r>
            <a:r>
              <a:rPr lang="it-IT" sz="1200" dirty="0" err="1" smtClean="0"/>
              <a:t>check</a:t>
            </a:r>
            <a:r>
              <a:rPr lang="it-IT" sz="1200" dirty="0" smtClean="0"/>
              <a:t> </a:t>
            </a:r>
            <a:r>
              <a:rPr lang="it-IT" sz="1200" dirty="0" err="1" smtClean="0"/>
              <a:t>among</a:t>
            </a:r>
            <a:r>
              <a:rPr lang="it-IT" sz="1200" dirty="0" smtClean="0"/>
              <a:t> </a:t>
            </a:r>
            <a:r>
              <a:rPr lang="it-IT" sz="1200" dirty="0" err="1" smtClean="0"/>
              <a:t>series</a:t>
            </a:r>
            <a:r>
              <a:rPr lang="it-IT" sz="1200" dirty="0" smtClean="0"/>
              <a:t> </a:t>
            </a:r>
            <a:r>
              <a:rPr lang="it-IT" sz="1200" dirty="0" err="1" smtClean="0"/>
              <a:t>connected</a:t>
            </a:r>
            <a:r>
              <a:rPr lang="it-IT" sz="1200" dirty="0" smtClean="0"/>
              <a:t> </a:t>
            </a:r>
            <a:r>
              <a:rPr lang="it-IT" sz="1200" dirty="0" err="1" smtClean="0"/>
              <a:t>modules</a:t>
            </a:r>
            <a:r>
              <a:rPr lang="it-IT" sz="1200" dirty="0" smtClean="0"/>
              <a:t> in </a:t>
            </a:r>
            <a:r>
              <a:rPr lang="it-IT" sz="1200" dirty="0" err="1" smtClean="0"/>
              <a:t>one</a:t>
            </a:r>
            <a:r>
              <a:rPr lang="it-IT" sz="1200" dirty="0" smtClean="0"/>
              <a:t> valve</a:t>
            </a:r>
          </a:p>
          <a:p>
            <a:pPr lvl="1"/>
            <a:r>
              <a:rPr lang="it-IT" sz="1200" dirty="0" smtClean="0"/>
              <a:t>Voltage </a:t>
            </a:r>
            <a:r>
              <a:rPr lang="it-IT" sz="1200" dirty="0" err="1" smtClean="0"/>
              <a:t>grading</a:t>
            </a:r>
            <a:r>
              <a:rPr lang="it-IT" sz="1200" dirty="0" smtClean="0"/>
              <a:t> </a:t>
            </a:r>
            <a:r>
              <a:rPr lang="it-IT" sz="1200" dirty="0" err="1" smtClean="0"/>
              <a:t>circuit</a:t>
            </a:r>
            <a:r>
              <a:rPr lang="it-IT" sz="1200" dirty="0" smtClean="0"/>
              <a:t> </a:t>
            </a:r>
            <a:r>
              <a:rPr lang="it-IT" sz="1200" dirty="0" err="1" smtClean="0"/>
              <a:t>check</a:t>
            </a:r>
            <a:r>
              <a:rPr lang="it-IT" sz="1200" dirty="0" smtClean="0"/>
              <a:t> </a:t>
            </a:r>
            <a:r>
              <a:rPr lang="it-IT" sz="1200" dirty="0" err="1" smtClean="0"/>
              <a:t>among</a:t>
            </a:r>
            <a:r>
              <a:rPr lang="it-IT" sz="1200" dirty="0" smtClean="0"/>
              <a:t> </a:t>
            </a:r>
            <a:r>
              <a:rPr lang="it-IT" sz="1200" dirty="0" err="1" smtClean="0"/>
              <a:t>series</a:t>
            </a:r>
            <a:r>
              <a:rPr lang="it-IT" sz="1200" dirty="0" smtClean="0"/>
              <a:t> </a:t>
            </a:r>
            <a:r>
              <a:rPr lang="it-IT" sz="1200" dirty="0" err="1" smtClean="0"/>
              <a:t>connected</a:t>
            </a:r>
            <a:r>
              <a:rPr lang="it-IT" sz="1200" dirty="0" smtClean="0"/>
              <a:t> </a:t>
            </a:r>
            <a:r>
              <a:rPr lang="it-IT" sz="1200" dirty="0" err="1" smtClean="0"/>
              <a:t>thyristors</a:t>
            </a:r>
            <a:r>
              <a:rPr lang="it-IT" sz="1200" dirty="0" smtClean="0"/>
              <a:t> in </a:t>
            </a:r>
            <a:r>
              <a:rPr lang="it-IT" sz="1200" dirty="0" err="1" smtClean="0"/>
              <a:t>one</a:t>
            </a:r>
            <a:r>
              <a:rPr lang="it-IT" sz="1200" dirty="0" smtClean="0"/>
              <a:t> </a:t>
            </a:r>
            <a:r>
              <a:rPr lang="it-IT" sz="1200" dirty="0" err="1" smtClean="0"/>
              <a:t>module</a:t>
            </a:r>
            <a:endParaRPr lang="it-IT" sz="1200" dirty="0" smtClean="0"/>
          </a:p>
          <a:p>
            <a:r>
              <a:rPr lang="it-IT" sz="1200" b="1" kern="1200" dirty="0" err="1">
                <a:solidFill>
                  <a:srgbClr val="808080"/>
                </a:solidFill>
                <a:latin typeface="+mn-lt"/>
                <a:ea typeface="+mn-ea"/>
                <a:cs typeface="+mn-cs"/>
              </a:rPr>
              <a:t>Tests</a:t>
            </a:r>
            <a:r>
              <a:rPr lang="it-IT" sz="1200" b="1" kern="1200" dirty="0">
                <a:solidFill>
                  <a:srgbClr val="808080"/>
                </a:solidFill>
                <a:latin typeface="+mn-lt"/>
                <a:ea typeface="+mn-ea"/>
                <a:cs typeface="+mn-cs"/>
              </a:rPr>
              <a:t> and </a:t>
            </a:r>
            <a:r>
              <a:rPr lang="it-IT" sz="1200" b="1" kern="1200" dirty="0" err="1">
                <a:solidFill>
                  <a:srgbClr val="808080"/>
                </a:solidFill>
                <a:latin typeface="+mn-lt"/>
                <a:ea typeface="+mn-ea"/>
                <a:cs typeface="+mn-cs"/>
              </a:rPr>
              <a:t>inspections</a:t>
            </a:r>
            <a:r>
              <a:rPr lang="it-IT" sz="1200" b="1" kern="1200" dirty="0">
                <a:solidFill>
                  <a:srgbClr val="808080"/>
                </a:solidFill>
                <a:latin typeface="+mn-lt"/>
                <a:ea typeface="+mn-ea"/>
                <a:cs typeface="+mn-cs"/>
              </a:rPr>
              <a:t> </a:t>
            </a:r>
            <a:r>
              <a:rPr lang="it-IT" sz="1200" b="1" kern="1200" dirty="0" err="1">
                <a:solidFill>
                  <a:srgbClr val="808080"/>
                </a:solidFill>
                <a:latin typeface="+mn-lt"/>
                <a:ea typeface="+mn-ea"/>
                <a:cs typeface="+mn-cs"/>
              </a:rPr>
              <a:t>at</a:t>
            </a:r>
            <a:r>
              <a:rPr lang="it-IT" sz="1200" b="1" kern="1200" dirty="0">
                <a:solidFill>
                  <a:srgbClr val="808080"/>
                </a:solidFill>
                <a:latin typeface="+mn-lt"/>
                <a:ea typeface="+mn-ea"/>
                <a:cs typeface="+mn-cs"/>
              </a:rPr>
              <a:t> the end of </a:t>
            </a:r>
            <a:r>
              <a:rPr lang="it-IT" sz="1200" b="1" kern="1200" dirty="0" err="1">
                <a:solidFill>
                  <a:srgbClr val="808080"/>
                </a:solidFill>
                <a:latin typeface="+mn-lt"/>
                <a:ea typeface="+mn-ea"/>
                <a:cs typeface="+mn-cs"/>
              </a:rPr>
              <a:t>assembly</a:t>
            </a:r>
            <a:r>
              <a:rPr lang="it-IT" sz="1200" b="1" kern="1200" dirty="0">
                <a:solidFill>
                  <a:srgbClr val="808080"/>
                </a:solidFill>
                <a:latin typeface="+mn-lt"/>
                <a:ea typeface="+mn-ea"/>
                <a:cs typeface="+mn-cs"/>
              </a:rPr>
              <a:t> Valve Base Electronic (VBE)</a:t>
            </a:r>
          </a:p>
          <a:p>
            <a:pPr lvl="1"/>
            <a:r>
              <a:rPr lang="it-IT" sz="1200" dirty="0" smtClean="0"/>
              <a:t>VBE </a:t>
            </a:r>
            <a:r>
              <a:rPr lang="it-IT" sz="1200" dirty="0" err="1" smtClean="0"/>
              <a:t>visual</a:t>
            </a:r>
            <a:r>
              <a:rPr lang="it-IT" sz="1200" dirty="0" smtClean="0"/>
              <a:t> </a:t>
            </a:r>
            <a:r>
              <a:rPr lang="it-IT" sz="1200" dirty="0" err="1" smtClean="0"/>
              <a:t>inspection</a:t>
            </a:r>
            <a:endParaRPr lang="it-IT" sz="1200" dirty="0" smtClean="0"/>
          </a:p>
          <a:p>
            <a:pPr lvl="1"/>
            <a:r>
              <a:rPr lang="it-IT" sz="1200" dirty="0" smtClean="0"/>
              <a:t>Check the </a:t>
            </a:r>
            <a:r>
              <a:rPr lang="it-IT" sz="1200" dirty="0" err="1" smtClean="0"/>
              <a:t>external</a:t>
            </a:r>
            <a:r>
              <a:rPr lang="it-IT" sz="1200" dirty="0" smtClean="0"/>
              <a:t> metal </a:t>
            </a:r>
            <a:r>
              <a:rPr lang="it-IT" sz="1200" dirty="0" err="1" smtClean="0"/>
              <a:t>cables</a:t>
            </a:r>
            <a:r>
              <a:rPr lang="it-IT" sz="1200" dirty="0" smtClean="0"/>
              <a:t> and </a:t>
            </a:r>
            <a:r>
              <a:rPr lang="it-IT" sz="1200" dirty="0" err="1" smtClean="0"/>
              <a:t>optical</a:t>
            </a:r>
            <a:r>
              <a:rPr lang="it-IT" sz="1200" dirty="0" smtClean="0"/>
              <a:t> </a:t>
            </a:r>
            <a:r>
              <a:rPr lang="it-IT" sz="1200" dirty="0" err="1" smtClean="0"/>
              <a:t>fiber</a:t>
            </a:r>
            <a:r>
              <a:rPr lang="it-IT" sz="1200" dirty="0" smtClean="0"/>
              <a:t> cable connection</a:t>
            </a:r>
          </a:p>
          <a:p>
            <a:pPr lvl="1"/>
            <a:r>
              <a:rPr lang="it-IT" sz="1200" dirty="0" smtClean="0"/>
              <a:t>Measurement of </a:t>
            </a:r>
            <a:r>
              <a:rPr lang="it-IT" sz="1200" dirty="0" err="1" smtClean="0"/>
              <a:t>insulation</a:t>
            </a:r>
            <a:r>
              <a:rPr lang="it-IT" sz="1200" dirty="0" smtClean="0"/>
              <a:t> </a:t>
            </a:r>
            <a:r>
              <a:rPr lang="it-IT" sz="1200" dirty="0" err="1" smtClean="0"/>
              <a:t>resistance</a:t>
            </a:r>
            <a:endParaRPr lang="it-IT" sz="1200" dirty="0" smtClean="0"/>
          </a:p>
          <a:p>
            <a:pPr lvl="1"/>
            <a:r>
              <a:rPr lang="it-IT" sz="1200" dirty="0" smtClean="0"/>
              <a:t>Measurement of control </a:t>
            </a:r>
            <a:r>
              <a:rPr lang="it-IT" sz="1200" dirty="0" err="1" smtClean="0"/>
              <a:t>power</a:t>
            </a:r>
            <a:r>
              <a:rPr lang="it-IT" sz="1200" dirty="0" smtClean="0"/>
              <a:t> </a:t>
            </a:r>
            <a:r>
              <a:rPr lang="it-IT" sz="1200" dirty="0" err="1" smtClean="0"/>
              <a:t>supply</a:t>
            </a:r>
            <a:endParaRPr lang="it-IT" sz="1200" dirty="0" smtClean="0"/>
          </a:p>
          <a:p>
            <a:pPr lvl="1"/>
            <a:r>
              <a:rPr lang="it-IT" sz="1200" dirty="0" err="1" smtClean="0"/>
              <a:t>Confirmation</a:t>
            </a:r>
            <a:r>
              <a:rPr lang="it-IT" sz="1200" dirty="0" smtClean="0"/>
              <a:t> of input/output </a:t>
            </a:r>
            <a:r>
              <a:rPr lang="it-IT" sz="1200" dirty="0" err="1" smtClean="0"/>
              <a:t>signal</a:t>
            </a:r>
            <a:endParaRPr lang="it-IT" sz="1200" dirty="0" smtClean="0"/>
          </a:p>
          <a:p>
            <a:pPr lvl="1"/>
            <a:r>
              <a:rPr lang="it-IT" sz="1200" dirty="0" smtClean="0"/>
              <a:t>Gate </a:t>
            </a:r>
            <a:r>
              <a:rPr lang="it-IT" sz="1200" dirty="0" err="1" smtClean="0"/>
              <a:t>pulse</a:t>
            </a:r>
            <a:r>
              <a:rPr lang="it-IT" sz="1200" dirty="0" smtClean="0"/>
              <a:t> </a:t>
            </a:r>
            <a:r>
              <a:rPr lang="it-IT" sz="1200" dirty="0" err="1" smtClean="0"/>
              <a:t>check</a:t>
            </a:r>
            <a:endParaRPr lang="it-IT" sz="1200" dirty="0" smtClean="0"/>
          </a:p>
          <a:p>
            <a:r>
              <a:rPr lang="it-IT" sz="1200" b="1" kern="1200" dirty="0">
                <a:solidFill>
                  <a:srgbClr val="808080"/>
                </a:solidFill>
                <a:latin typeface="+mn-lt"/>
                <a:ea typeface="+mn-ea"/>
                <a:cs typeface="+mn-cs"/>
              </a:rPr>
              <a:t>Combination test of Quadruple Valve and VBE</a:t>
            </a:r>
          </a:p>
          <a:p>
            <a:pPr lvl="1"/>
            <a:r>
              <a:rPr lang="it-IT" sz="1200" dirty="0" smtClean="0"/>
              <a:t>FV (</a:t>
            </a:r>
            <a:r>
              <a:rPr lang="it-IT" sz="1200" dirty="0" err="1" smtClean="0"/>
              <a:t>Forward</a:t>
            </a:r>
            <a:r>
              <a:rPr lang="it-IT" sz="1200" dirty="0" smtClean="0"/>
              <a:t> Voltage) and RV (Reverse Voltage) </a:t>
            </a:r>
            <a:r>
              <a:rPr lang="it-IT" sz="1200" dirty="0" err="1" smtClean="0"/>
              <a:t>signal</a:t>
            </a:r>
            <a:r>
              <a:rPr lang="it-IT" sz="1200" dirty="0" smtClean="0"/>
              <a:t> </a:t>
            </a:r>
            <a:r>
              <a:rPr lang="it-IT" sz="1200" dirty="0" err="1" smtClean="0"/>
              <a:t>check</a:t>
            </a:r>
            <a:endParaRPr lang="it-IT" sz="1200" dirty="0" smtClean="0"/>
          </a:p>
          <a:p>
            <a:pPr lvl="1"/>
            <a:r>
              <a:rPr lang="it-IT" sz="1200" dirty="0" err="1" smtClean="0"/>
              <a:t>Checking</a:t>
            </a:r>
            <a:r>
              <a:rPr lang="it-IT" sz="1200" dirty="0" smtClean="0"/>
              <a:t> of LD </a:t>
            </a:r>
            <a:r>
              <a:rPr lang="it-IT" sz="1200" dirty="0" err="1" smtClean="0"/>
              <a:t>power</a:t>
            </a:r>
            <a:r>
              <a:rPr lang="it-IT" sz="1200" dirty="0" smtClean="0"/>
              <a:t> (LASER </a:t>
            </a:r>
            <a:r>
              <a:rPr lang="it-IT" sz="1200" dirty="0" err="1" smtClean="0"/>
              <a:t>Diode</a:t>
            </a:r>
            <a:r>
              <a:rPr lang="it-IT" sz="1200" dirty="0" smtClean="0"/>
              <a:t> </a:t>
            </a:r>
            <a:r>
              <a:rPr lang="it-IT" sz="1200" dirty="0" err="1" smtClean="0"/>
              <a:t>optical</a:t>
            </a:r>
            <a:r>
              <a:rPr lang="it-IT" sz="1200" dirty="0" smtClean="0"/>
              <a:t> </a:t>
            </a:r>
            <a:r>
              <a:rPr lang="it-IT" sz="1200" dirty="0" err="1" smtClean="0"/>
              <a:t>power</a:t>
            </a:r>
            <a:r>
              <a:rPr lang="it-IT" sz="1200" dirty="0" smtClean="0"/>
              <a:t>)</a:t>
            </a:r>
          </a:p>
          <a:p>
            <a:pPr lvl="1"/>
            <a:r>
              <a:rPr lang="it-IT" sz="1200" dirty="0" err="1" smtClean="0"/>
              <a:t>Firing</a:t>
            </a:r>
            <a:r>
              <a:rPr lang="it-IT" sz="1200" dirty="0" smtClean="0"/>
              <a:t> </a:t>
            </a:r>
            <a:r>
              <a:rPr lang="it-IT" sz="1200" dirty="0" err="1" smtClean="0"/>
              <a:t>check</a:t>
            </a:r>
            <a:r>
              <a:rPr lang="it-IT" sz="1200" dirty="0" smtClean="0"/>
              <a:t> (</a:t>
            </a:r>
            <a:r>
              <a:rPr lang="it-IT" sz="1200" dirty="0" err="1" smtClean="0"/>
              <a:t>Thyristor</a:t>
            </a:r>
            <a:r>
              <a:rPr lang="it-IT" sz="1200" dirty="0" smtClean="0"/>
              <a:t> turn- on </a:t>
            </a:r>
            <a:r>
              <a:rPr lang="it-IT" sz="1200" dirty="0" err="1" smtClean="0"/>
              <a:t>check</a:t>
            </a:r>
            <a:r>
              <a:rPr lang="it-IT" sz="1200" dirty="0" smtClean="0"/>
              <a:t>)</a:t>
            </a:r>
            <a:endParaRPr lang="it-IT" sz="1200" dirty="0"/>
          </a:p>
        </p:txBody>
      </p:sp>
      <p:pic>
        <p:nvPicPr>
          <p:cNvPr id="8" name="Segnaposto contenuto 7"/>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394719" y="1120493"/>
            <a:ext cx="4517090" cy="4291263"/>
          </a:xfrm>
        </p:spPr>
      </p:pic>
      <p:sp>
        <p:nvSpPr>
          <p:cNvPr id="9" name="Rettangolo 8"/>
          <p:cNvSpPr/>
          <p:nvPr/>
        </p:nvSpPr>
        <p:spPr>
          <a:xfrm>
            <a:off x="827584" y="47088"/>
            <a:ext cx="6892060" cy="369332"/>
          </a:xfrm>
          <a:prstGeom prst="rect">
            <a:avLst/>
          </a:prstGeom>
        </p:spPr>
        <p:txBody>
          <a:bodyPr wrap="square">
            <a:spAutoFit/>
          </a:bodyPr>
          <a:lstStyle/>
          <a:p>
            <a:pPr algn="just" fontAlgn="base">
              <a:spcBef>
                <a:spcPct val="0"/>
              </a:spcBef>
              <a:spcAft>
                <a:spcPct val="0"/>
              </a:spcAft>
            </a:pPr>
            <a:r>
              <a:rPr lang="en-US" dirty="0" smtClean="0">
                <a:solidFill>
                  <a:srgbClr val="FFFFFF">
                    <a:lumMod val="65000"/>
                  </a:srgbClr>
                </a:solidFill>
              </a:rPr>
              <a:t>Testing of the HVDC link  Italy – Montenegro</a:t>
            </a:r>
            <a:endParaRPr lang="en-GB" dirty="0">
              <a:solidFill>
                <a:srgbClr val="BFBFBF"/>
              </a:solidFill>
            </a:endParaRPr>
          </a:p>
        </p:txBody>
      </p:sp>
    </p:spTree>
    <p:extLst>
      <p:ext uri="{BB962C8B-B14F-4D97-AF65-F5344CB8AC3E}">
        <p14:creationId xmlns:p14="http://schemas.microsoft.com/office/powerpoint/2010/main" val="18724559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98795" y="41781"/>
            <a:ext cx="8886736" cy="69602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107504" y="764704"/>
            <a:ext cx="8886736" cy="6093296"/>
          </a:xfrm>
          <a:prstGeom prst="rect">
            <a:avLst/>
          </a:prstGeom>
          <a:solidFill>
            <a:schemeClr val="bg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Picture 1" descr="C:\Users\a392032\AppData\Local\Temp\7zE8854.tmp\01. Terna Crna Gora_RGB_201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06950" y="6358539"/>
            <a:ext cx="1167133" cy="458454"/>
          </a:xfrm>
          <a:prstGeom prst="rect">
            <a:avLst/>
          </a:prstGeom>
          <a:noFill/>
        </p:spPr>
      </p:pic>
      <p:sp>
        <p:nvSpPr>
          <p:cNvPr id="14" name="Text Box 5"/>
          <p:cNvSpPr txBox="1">
            <a:spLocks noChangeArrowheads="1"/>
          </p:cNvSpPr>
          <p:nvPr/>
        </p:nvSpPr>
        <p:spPr bwMode="auto">
          <a:xfrm>
            <a:off x="4806950" y="6302553"/>
            <a:ext cx="40322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pitchFamily="34" charset="-128"/>
              </a:defRPr>
            </a:lvl1pPr>
            <a:lvl2pPr marL="742950" indent="-285750">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r" eaLnBrk="1" hangingPunct="1">
              <a:spcBef>
                <a:spcPct val="50000"/>
              </a:spcBef>
              <a:buFontTx/>
              <a:buNone/>
            </a:pPr>
            <a:r>
              <a:rPr lang="it-IT" altLang="it-IT" sz="800" dirty="0" err="1">
                <a:solidFill>
                  <a:srgbClr val="005EA8"/>
                </a:solidFill>
              </a:rPr>
              <a:t>Department</a:t>
            </a:r>
            <a:r>
              <a:rPr lang="it-IT" altLang="it-IT" sz="800" dirty="0">
                <a:solidFill>
                  <a:srgbClr val="005EA8"/>
                </a:solidFill>
              </a:rPr>
              <a:t> for </a:t>
            </a:r>
            <a:r>
              <a:rPr lang="it-IT" altLang="it-IT" sz="800" dirty="0" err="1">
                <a:solidFill>
                  <a:srgbClr val="005EA8"/>
                </a:solidFill>
              </a:rPr>
              <a:t>Engineering</a:t>
            </a:r>
            <a:r>
              <a:rPr lang="it-IT" altLang="it-IT" sz="800" dirty="0">
                <a:solidFill>
                  <a:srgbClr val="005EA8"/>
                </a:solidFill>
              </a:rPr>
              <a:t> and </a:t>
            </a:r>
            <a:r>
              <a:rPr lang="it-IT" altLang="it-IT" sz="800" dirty="0" err="1">
                <a:solidFill>
                  <a:srgbClr val="005EA8"/>
                </a:solidFill>
              </a:rPr>
              <a:t>Authorization</a:t>
            </a:r>
            <a:r>
              <a:rPr lang="it-IT" altLang="it-IT" sz="800" dirty="0">
                <a:solidFill>
                  <a:srgbClr val="005EA8"/>
                </a:solidFill>
              </a:rPr>
              <a:t> </a:t>
            </a:r>
            <a:r>
              <a:rPr lang="it-IT" altLang="it-IT" sz="800" dirty="0" err="1">
                <a:solidFill>
                  <a:srgbClr val="005EA8"/>
                </a:solidFill>
              </a:rPr>
              <a:t>Process</a:t>
            </a:r>
            <a:endParaRPr lang="it-IT" altLang="it-IT" sz="800" b="1" dirty="0">
              <a:solidFill>
                <a:srgbClr val="808080"/>
              </a:solidFill>
            </a:endParaRPr>
          </a:p>
        </p:txBody>
      </p:sp>
      <p:cxnSp>
        <p:nvCxnSpPr>
          <p:cNvPr id="15" name="Connettore diritto 14"/>
          <p:cNvCxnSpPr/>
          <p:nvPr/>
        </p:nvCxnSpPr>
        <p:spPr>
          <a:xfrm>
            <a:off x="133631" y="6235337"/>
            <a:ext cx="8851900" cy="26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ttore diritto 16"/>
          <p:cNvCxnSpPr>
            <a:stCxn id="9" idx="1"/>
            <a:endCxn id="9" idx="3"/>
          </p:cNvCxnSpPr>
          <p:nvPr/>
        </p:nvCxnSpPr>
        <p:spPr>
          <a:xfrm>
            <a:off x="98795" y="389793"/>
            <a:ext cx="8886736" cy="0"/>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Immagine 17"/>
          <p:cNvPicPr>
            <a:picLocks noChangeAspect="1"/>
          </p:cNvPicPr>
          <p:nvPr/>
        </p:nvPicPr>
        <p:blipFill>
          <a:blip r:embed="rId3"/>
          <a:stretch>
            <a:fillRect/>
          </a:stretch>
        </p:blipFill>
        <p:spPr>
          <a:xfrm>
            <a:off x="8709" y="6244046"/>
            <a:ext cx="1314629" cy="618734"/>
          </a:xfrm>
          <a:prstGeom prst="rect">
            <a:avLst/>
          </a:prstGeom>
        </p:spPr>
      </p:pic>
      <p:sp>
        <p:nvSpPr>
          <p:cNvPr id="16" name="Rectangle 9"/>
          <p:cNvSpPr>
            <a:spLocks noChangeArrowheads="1"/>
          </p:cNvSpPr>
          <p:nvPr/>
        </p:nvSpPr>
        <p:spPr bwMode="auto">
          <a:xfrm>
            <a:off x="899595" y="404664"/>
            <a:ext cx="8230073" cy="432902"/>
          </a:xfrm>
          <a:prstGeom prst="rect">
            <a:avLst/>
          </a:prstGeom>
          <a:noFill/>
          <a:ln w="9525">
            <a:noFill/>
            <a:miter lim="800000"/>
            <a:headEnd/>
            <a:tailEnd/>
          </a:ln>
        </p:spPr>
        <p:txBody>
          <a:bodyPr anchor="ctr"/>
          <a:lstStyle/>
          <a:p>
            <a:pPr fontAlgn="base">
              <a:spcBef>
                <a:spcPct val="0"/>
              </a:spcBef>
              <a:spcAft>
                <a:spcPct val="0"/>
              </a:spcAft>
            </a:pPr>
            <a:r>
              <a:rPr lang="it-IT" altLang="it-IT" sz="1600" b="1" dirty="0" err="1" smtClean="0">
                <a:solidFill>
                  <a:srgbClr val="2D2D8A">
                    <a:lumMod val="75000"/>
                  </a:srgbClr>
                </a:solidFill>
              </a:rPr>
              <a:t>Commissioning</a:t>
            </a:r>
            <a:r>
              <a:rPr lang="it-IT" altLang="it-IT" sz="1600" b="1" dirty="0" smtClean="0">
                <a:solidFill>
                  <a:srgbClr val="2D2D8A">
                    <a:lumMod val="75000"/>
                  </a:srgbClr>
                </a:solidFill>
              </a:rPr>
              <a:t> </a:t>
            </a:r>
            <a:r>
              <a:rPr lang="it-IT" altLang="it-IT" sz="1600" b="1" dirty="0" err="1" smtClean="0">
                <a:solidFill>
                  <a:srgbClr val="2D2D8A">
                    <a:lumMod val="75000"/>
                  </a:srgbClr>
                </a:solidFill>
              </a:rPr>
              <a:t>Tests</a:t>
            </a:r>
            <a:r>
              <a:rPr lang="it-IT" altLang="it-IT" sz="1600" b="1" dirty="0" smtClean="0">
                <a:solidFill>
                  <a:srgbClr val="2D2D8A">
                    <a:lumMod val="75000"/>
                  </a:srgbClr>
                </a:solidFill>
              </a:rPr>
              <a:t> – general </a:t>
            </a:r>
            <a:r>
              <a:rPr lang="it-IT" altLang="it-IT" sz="1600" b="1" dirty="0" err="1" smtClean="0">
                <a:solidFill>
                  <a:srgbClr val="2D2D8A">
                    <a:lumMod val="75000"/>
                  </a:srgbClr>
                </a:solidFill>
              </a:rPr>
              <a:t>scheme</a:t>
            </a:r>
            <a:endParaRPr lang="it-IT" altLang="it-IT" sz="1600" b="1" dirty="0" smtClean="0">
              <a:solidFill>
                <a:srgbClr val="2D2D8A">
                  <a:lumMod val="75000"/>
                </a:srgbClr>
              </a:solidFill>
            </a:endParaRPr>
          </a:p>
          <a:p>
            <a:pPr fontAlgn="base">
              <a:spcBef>
                <a:spcPct val="0"/>
              </a:spcBef>
              <a:spcAft>
                <a:spcPct val="0"/>
              </a:spcAft>
            </a:pPr>
            <a:endParaRPr lang="en-US" altLang="it-IT" sz="1600" b="1" dirty="0">
              <a:solidFill>
                <a:srgbClr val="2D2D8A">
                  <a:lumMod val="75000"/>
                </a:srgbClr>
              </a:solidFill>
            </a:endParaRPr>
          </a:p>
        </p:txBody>
      </p:sp>
      <p:pic>
        <p:nvPicPr>
          <p:cNvPr id="2" name="Segnaposto contenuto 1"/>
          <p:cNvPicPr>
            <a:picLocks noGrp="1" noChangeAspect="1"/>
          </p:cNvPicPr>
          <p:nvPr>
            <p:ph sz="half" idx="1"/>
          </p:nvPr>
        </p:nvPicPr>
        <p:blipFill rotWithShape="1">
          <a:blip r:embed="rId4" cstate="print">
            <a:extLst>
              <a:ext uri="{28A0092B-C50C-407E-A947-70E740481C1C}">
                <a14:useLocalDpi xmlns:a14="http://schemas.microsoft.com/office/drawing/2010/main" val="0"/>
              </a:ext>
            </a:extLst>
          </a:blip>
          <a:srcRect l="1701" t="2985" b="6062"/>
          <a:stretch/>
        </p:blipFill>
        <p:spPr>
          <a:xfrm>
            <a:off x="375462" y="1788838"/>
            <a:ext cx="8323974" cy="4320480"/>
          </a:xfrm>
        </p:spPr>
      </p:pic>
      <p:sp>
        <p:nvSpPr>
          <p:cNvPr id="11" name="Segnaposto contenuto 2"/>
          <p:cNvSpPr>
            <a:spLocks noGrp="1"/>
          </p:cNvSpPr>
          <p:nvPr>
            <p:ph sz="half" idx="1"/>
          </p:nvPr>
        </p:nvSpPr>
        <p:spPr>
          <a:xfrm>
            <a:off x="827585" y="872095"/>
            <a:ext cx="8011616" cy="900721"/>
          </a:xfrm>
        </p:spPr>
        <p:txBody>
          <a:bodyPr/>
          <a:lstStyle/>
          <a:p>
            <a:pPr marL="0" indent="0" algn="just">
              <a:buNone/>
            </a:pPr>
            <a:r>
              <a:rPr lang="it-IT" sz="1400" dirty="0" smtClean="0"/>
              <a:t>The </a:t>
            </a:r>
            <a:r>
              <a:rPr lang="it-IT" sz="1400" dirty="0" err="1" smtClean="0"/>
              <a:t>commissioning</a:t>
            </a:r>
            <a:r>
              <a:rPr lang="it-IT" sz="1400" dirty="0" smtClean="0"/>
              <a:t> </a:t>
            </a:r>
            <a:r>
              <a:rPr lang="it-IT" sz="1400" dirty="0" err="1" smtClean="0"/>
              <a:t>tests</a:t>
            </a:r>
            <a:r>
              <a:rPr lang="it-IT" sz="1400" dirty="0" smtClean="0"/>
              <a:t> on HVDC </a:t>
            </a:r>
            <a:r>
              <a:rPr lang="it-IT" sz="1400" dirty="0" err="1" smtClean="0"/>
              <a:t>directly</a:t>
            </a:r>
            <a:r>
              <a:rPr lang="it-IT" sz="1400" dirty="0" smtClean="0"/>
              <a:t> involve </a:t>
            </a:r>
            <a:r>
              <a:rPr lang="it-IT" sz="1400" dirty="0" err="1" smtClean="0"/>
              <a:t>both</a:t>
            </a:r>
            <a:r>
              <a:rPr lang="it-IT" sz="1400" dirty="0" smtClean="0"/>
              <a:t> </a:t>
            </a:r>
            <a:r>
              <a:rPr lang="it-IT" sz="1400" dirty="0" err="1" smtClean="0"/>
              <a:t>Montenegrin</a:t>
            </a:r>
            <a:r>
              <a:rPr lang="it-IT" sz="1400" dirty="0" smtClean="0"/>
              <a:t> and </a:t>
            </a:r>
            <a:r>
              <a:rPr lang="it-IT" sz="1400" dirty="0" err="1" smtClean="0"/>
              <a:t>Italian</a:t>
            </a:r>
            <a:r>
              <a:rPr lang="it-IT" sz="1400" dirty="0" smtClean="0"/>
              <a:t> </a:t>
            </a:r>
            <a:r>
              <a:rPr lang="it-IT" sz="1400" dirty="0" err="1" smtClean="0"/>
              <a:t>systems</a:t>
            </a:r>
            <a:r>
              <a:rPr lang="it-IT" sz="1400" dirty="0" smtClean="0"/>
              <a:t>.</a:t>
            </a:r>
          </a:p>
          <a:p>
            <a:pPr marL="0" indent="0" algn="just">
              <a:buNone/>
            </a:pPr>
            <a:r>
              <a:rPr lang="it-IT" sz="1400" dirty="0" smtClean="0"/>
              <a:t>For </a:t>
            </a:r>
            <a:r>
              <a:rPr lang="it-IT" sz="1400" dirty="0" err="1" smtClean="0"/>
              <a:t>this</a:t>
            </a:r>
            <a:r>
              <a:rPr lang="it-IT" sz="1400" dirty="0" smtClean="0"/>
              <a:t> </a:t>
            </a:r>
            <a:r>
              <a:rPr lang="it-IT" sz="1400" dirty="0" err="1" smtClean="0"/>
              <a:t>reason</a:t>
            </a:r>
            <a:r>
              <a:rPr lang="it-IT" sz="1400" dirty="0" smtClean="0"/>
              <a:t>, </a:t>
            </a:r>
            <a:r>
              <a:rPr lang="it-IT" sz="1400" dirty="0" err="1" smtClean="0"/>
              <a:t>it</a:t>
            </a:r>
            <a:r>
              <a:rPr lang="it-IT" sz="1400" dirty="0" smtClean="0"/>
              <a:t> </a:t>
            </a:r>
            <a:r>
              <a:rPr lang="it-IT" sz="1400" dirty="0" err="1" smtClean="0"/>
              <a:t>was</a:t>
            </a:r>
            <a:r>
              <a:rPr lang="it-IT" sz="1400" dirty="0" smtClean="0"/>
              <a:t> put </a:t>
            </a:r>
            <a:r>
              <a:rPr lang="it-IT" sz="1400" dirty="0" err="1" smtClean="0"/>
              <a:t>into</a:t>
            </a:r>
            <a:r>
              <a:rPr lang="it-IT" sz="1400" dirty="0" smtClean="0"/>
              <a:t> </a:t>
            </a:r>
            <a:r>
              <a:rPr lang="it-IT" sz="1400" dirty="0" err="1" smtClean="0"/>
              <a:t>place</a:t>
            </a:r>
            <a:r>
              <a:rPr lang="it-IT" sz="1400" dirty="0" smtClean="0"/>
              <a:t> a strong </a:t>
            </a:r>
            <a:r>
              <a:rPr lang="it-IT" sz="1400" dirty="0" err="1" smtClean="0"/>
              <a:t>coordination</a:t>
            </a:r>
            <a:r>
              <a:rPr lang="it-IT" sz="1400" dirty="0" smtClean="0"/>
              <a:t> </a:t>
            </a:r>
            <a:r>
              <a:rPr lang="it-IT" sz="1400" dirty="0" err="1"/>
              <a:t>between</a:t>
            </a:r>
            <a:r>
              <a:rPr lang="it-IT" sz="1400" dirty="0"/>
              <a:t> </a:t>
            </a:r>
            <a:r>
              <a:rPr lang="en-GB" sz="1400" dirty="0" smtClean="0"/>
              <a:t>CGES</a:t>
            </a:r>
            <a:r>
              <a:rPr lang="it-IT" sz="1400" dirty="0" smtClean="0"/>
              <a:t> </a:t>
            </a:r>
            <a:r>
              <a:rPr lang="it-IT" sz="1400" dirty="0"/>
              <a:t>and </a:t>
            </a:r>
            <a:r>
              <a:rPr lang="it-IT" sz="1400" dirty="0" smtClean="0"/>
              <a:t>Terna on </a:t>
            </a:r>
            <a:r>
              <a:rPr lang="it-IT" sz="1400" dirty="0" err="1" smtClean="0"/>
              <a:t>safety</a:t>
            </a:r>
            <a:r>
              <a:rPr lang="it-IT" sz="1400" dirty="0" smtClean="0"/>
              <a:t> and </a:t>
            </a:r>
            <a:r>
              <a:rPr lang="it-IT" sz="1400" dirty="0" err="1" smtClean="0"/>
              <a:t>execution</a:t>
            </a:r>
            <a:r>
              <a:rPr lang="it-IT" sz="1400" dirty="0" smtClean="0"/>
              <a:t> of </a:t>
            </a:r>
            <a:r>
              <a:rPr lang="it-IT" sz="1400" dirty="0" err="1" smtClean="0"/>
              <a:t>tests</a:t>
            </a:r>
            <a:r>
              <a:rPr lang="it-IT" sz="1400" dirty="0" smtClean="0"/>
              <a:t>, </a:t>
            </a:r>
            <a:r>
              <a:rPr lang="it-IT" sz="1400" dirty="0" err="1" smtClean="0"/>
              <a:t>consisting</a:t>
            </a:r>
            <a:r>
              <a:rPr lang="it-IT" sz="1400" dirty="0" smtClean="0"/>
              <a:t> of </a:t>
            </a:r>
            <a:r>
              <a:rPr lang="it-IT" sz="1400" dirty="0" err="1" smtClean="0"/>
              <a:t>safety</a:t>
            </a:r>
            <a:r>
              <a:rPr lang="it-IT" sz="1400" dirty="0" smtClean="0"/>
              <a:t> meeting, common </a:t>
            </a:r>
            <a:r>
              <a:rPr lang="it-IT" sz="1400" dirty="0" err="1" smtClean="0"/>
              <a:t>procedures</a:t>
            </a:r>
            <a:r>
              <a:rPr lang="it-IT" sz="1400" dirty="0"/>
              <a:t> </a:t>
            </a:r>
            <a:r>
              <a:rPr lang="it-IT" sz="1400" dirty="0" smtClean="0"/>
              <a:t>and </a:t>
            </a:r>
            <a:r>
              <a:rPr lang="it-IT" sz="1400" dirty="0" err="1" smtClean="0"/>
              <a:t>specific</a:t>
            </a:r>
            <a:r>
              <a:rPr lang="it-IT" sz="1400" dirty="0" smtClean="0"/>
              <a:t> </a:t>
            </a:r>
            <a:r>
              <a:rPr lang="it-IT" sz="1400" dirty="0" err="1" smtClean="0"/>
              <a:t>agreements</a:t>
            </a:r>
            <a:r>
              <a:rPr lang="it-IT" sz="1400" dirty="0" smtClean="0"/>
              <a:t>.</a:t>
            </a:r>
            <a:endParaRPr lang="it-IT" sz="1400" dirty="0">
              <a:cs typeface="ＭＳ Ｐゴシック" pitchFamily="-112" charset="-128"/>
            </a:endParaRPr>
          </a:p>
        </p:txBody>
      </p:sp>
      <p:sp>
        <p:nvSpPr>
          <p:cNvPr id="8" name="Rettangolo 7"/>
          <p:cNvSpPr/>
          <p:nvPr/>
        </p:nvSpPr>
        <p:spPr>
          <a:xfrm>
            <a:off x="827584" y="47088"/>
            <a:ext cx="6892060" cy="369332"/>
          </a:xfrm>
          <a:prstGeom prst="rect">
            <a:avLst/>
          </a:prstGeom>
        </p:spPr>
        <p:txBody>
          <a:bodyPr wrap="square">
            <a:spAutoFit/>
          </a:bodyPr>
          <a:lstStyle/>
          <a:p>
            <a:pPr algn="just" fontAlgn="base">
              <a:spcBef>
                <a:spcPct val="0"/>
              </a:spcBef>
              <a:spcAft>
                <a:spcPct val="0"/>
              </a:spcAft>
            </a:pPr>
            <a:r>
              <a:rPr lang="en-US" dirty="0" smtClean="0">
                <a:solidFill>
                  <a:srgbClr val="FFFFFF">
                    <a:lumMod val="65000"/>
                  </a:srgbClr>
                </a:solidFill>
              </a:rPr>
              <a:t>Testing of the HVDC link  Italy – Montenegro</a:t>
            </a:r>
            <a:endParaRPr lang="en-GB" dirty="0">
              <a:solidFill>
                <a:srgbClr val="BFBFBF"/>
              </a:solidFill>
            </a:endParaRPr>
          </a:p>
        </p:txBody>
      </p:sp>
    </p:spTree>
    <p:extLst>
      <p:ext uri="{BB962C8B-B14F-4D97-AF65-F5344CB8AC3E}">
        <p14:creationId xmlns:p14="http://schemas.microsoft.com/office/powerpoint/2010/main" val="24720628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98795" y="41781"/>
            <a:ext cx="8886736" cy="69602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107504" y="705235"/>
            <a:ext cx="8886736" cy="6152765"/>
          </a:xfrm>
          <a:prstGeom prst="rect">
            <a:avLst/>
          </a:prstGeom>
          <a:solidFill>
            <a:schemeClr val="bg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4" name="Connettore diritto 13"/>
          <p:cNvCxnSpPr/>
          <p:nvPr/>
        </p:nvCxnSpPr>
        <p:spPr>
          <a:xfrm>
            <a:off x="133631" y="6235337"/>
            <a:ext cx="8851900" cy="26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nettore diritto 14"/>
          <p:cNvCxnSpPr>
            <a:stCxn id="9" idx="1"/>
            <a:endCxn id="9" idx="3"/>
          </p:cNvCxnSpPr>
          <p:nvPr/>
        </p:nvCxnSpPr>
        <p:spPr>
          <a:xfrm>
            <a:off x="98795" y="389793"/>
            <a:ext cx="8886736"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angle 9"/>
          <p:cNvSpPr>
            <a:spLocks noChangeArrowheads="1"/>
          </p:cNvSpPr>
          <p:nvPr/>
        </p:nvSpPr>
        <p:spPr bwMode="auto">
          <a:xfrm>
            <a:off x="899595" y="404664"/>
            <a:ext cx="8230073" cy="432902"/>
          </a:xfrm>
          <a:prstGeom prst="rect">
            <a:avLst/>
          </a:prstGeom>
          <a:noFill/>
          <a:ln w="9525">
            <a:noFill/>
            <a:miter lim="800000"/>
            <a:headEnd/>
            <a:tailEnd/>
          </a:ln>
        </p:spPr>
        <p:txBody>
          <a:bodyPr anchor="ctr"/>
          <a:lstStyle/>
          <a:p>
            <a:pPr fontAlgn="base">
              <a:spcBef>
                <a:spcPct val="0"/>
              </a:spcBef>
              <a:spcAft>
                <a:spcPct val="0"/>
              </a:spcAft>
            </a:pPr>
            <a:r>
              <a:rPr lang="it-IT" altLang="it-IT" sz="1600" b="1" dirty="0" err="1" smtClean="0">
                <a:solidFill>
                  <a:srgbClr val="2D2D8A">
                    <a:lumMod val="75000"/>
                  </a:srgbClr>
                </a:solidFill>
              </a:rPr>
              <a:t>Commissioning</a:t>
            </a:r>
            <a:r>
              <a:rPr lang="it-IT" altLang="it-IT" sz="1600" b="1" dirty="0" smtClean="0">
                <a:solidFill>
                  <a:srgbClr val="2D2D8A">
                    <a:lumMod val="75000"/>
                  </a:srgbClr>
                </a:solidFill>
              </a:rPr>
              <a:t> </a:t>
            </a:r>
            <a:r>
              <a:rPr lang="it-IT" altLang="it-IT" sz="1600" b="1" dirty="0" err="1" smtClean="0">
                <a:solidFill>
                  <a:srgbClr val="2D2D8A">
                    <a:lumMod val="75000"/>
                  </a:srgbClr>
                </a:solidFill>
              </a:rPr>
              <a:t>Tests</a:t>
            </a:r>
            <a:r>
              <a:rPr lang="it-IT" altLang="it-IT" sz="1600" b="1" dirty="0" smtClean="0">
                <a:solidFill>
                  <a:srgbClr val="2D2D8A">
                    <a:lumMod val="75000"/>
                  </a:srgbClr>
                </a:solidFill>
              </a:rPr>
              <a:t> – general </a:t>
            </a:r>
            <a:r>
              <a:rPr lang="it-IT" altLang="it-IT" sz="1600" b="1" dirty="0" err="1" smtClean="0">
                <a:solidFill>
                  <a:srgbClr val="2D2D8A">
                    <a:lumMod val="75000"/>
                  </a:srgbClr>
                </a:solidFill>
              </a:rPr>
              <a:t>plan</a:t>
            </a:r>
            <a:endParaRPr lang="it-IT" altLang="it-IT" sz="1600" b="1" dirty="0" smtClean="0">
              <a:solidFill>
                <a:srgbClr val="2D2D8A">
                  <a:lumMod val="75000"/>
                </a:srgbClr>
              </a:solidFill>
            </a:endParaRPr>
          </a:p>
          <a:p>
            <a:pPr fontAlgn="base">
              <a:spcBef>
                <a:spcPct val="0"/>
              </a:spcBef>
              <a:spcAft>
                <a:spcPct val="0"/>
              </a:spcAft>
            </a:pPr>
            <a:endParaRPr lang="en-US" altLang="it-IT" sz="1600" b="1" dirty="0">
              <a:solidFill>
                <a:srgbClr val="2D2D8A">
                  <a:lumMod val="75000"/>
                </a:srgbClr>
              </a:solidFill>
            </a:endParaRPr>
          </a:p>
        </p:txBody>
      </p:sp>
      <p:sp>
        <p:nvSpPr>
          <p:cNvPr id="3" name="Segnaposto contenuto 2"/>
          <p:cNvSpPr>
            <a:spLocks noGrp="1"/>
          </p:cNvSpPr>
          <p:nvPr>
            <p:ph sz="half" idx="1"/>
          </p:nvPr>
        </p:nvSpPr>
        <p:spPr>
          <a:xfrm>
            <a:off x="827584" y="705235"/>
            <a:ext cx="7496700" cy="5351895"/>
          </a:xfrm>
        </p:spPr>
        <p:txBody>
          <a:bodyPr/>
          <a:lstStyle/>
          <a:p>
            <a:r>
              <a:rPr lang="it-IT" sz="1600" b="1" kern="1200" dirty="0">
                <a:solidFill>
                  <a:srgbClr val="808080"/>
                </a:solidFill>
                <a:latin typeface="+mn-lt"/>
                <a:ea typeface="+mn-ea"/>
                <a:cs typeface="+mn-cs"/>
              </a:rPr>
              <a:t>First </a:t>
            </a:r>
            <a:r>
              <a:rPr lang="it-IT" sz="1600" b="1" kern="1200" dirty="0" err="1" smtClean="0">
                <a:solidFill>
                  <a:srgbClr val="808080"/>
                </a:solidFill>
                <a:latin typeface="+mn-lt"/>
                <a:ea typeface="+mn-ea"/>
                <a:cs typeface="+mn-cs"/>
              </a:rPr>
              <a:t>phase</a:t>
            </a:r>
            <a:r>
              <a:rPr lang="it-IT" sz="1600" b="1" kern="1200" dirty="0" smtClean="0">
                <a:solidFill>
                  <a:srgbClr val="808080"/>
                </a:solidFill>
                <a:latin typeface="+mn-lt"/>
                <a:ea typeface="+mn-ea"/>
                <a:cs typeface="+mn-cs"/>
              </a:rPr>
              <a:t> : </a:t>
            </a:r>
            <a:r>
              <a:rPr lang="it-IT" sz="1400" dirty="0" err="1" smtClean="0"/>
              <a:t>Energization</a:t>
            </a:r>
            <a:r>
              <a:rPr lang="it-IT" sz="1400" dirty="0" smtClean="0"/>
              <a:t> of the </a:t>
            </a:r>
            <a:r>
              <a:rPr lang="it-IT" sz="1400" dirty="0" err="1" smtClean="0"/>
              <a:t>plant</a:t>
            </a:r>
            <a:r>
              <a:rPr lang="it-IT" sz="1400" dirty="0" smtClean="0"/>
              <a:t>, </a:t>
            </a:r>
            <a:r>
              <a:rPr lang="it-IT" sz="1400" dirty="0" err="1" smtClean="0"/>
              <a:t>starting</a:t>
            </a:r>
            <a:r>
              <a:rPr lang="it-IT" sz="1400" dirty="0" smtClean="0"/>
              <a:t> from AC part (</a:t>
            </a:r>
            <a:r>
              <a:rPr lang="it-IT" sz="1400" dirty="0" err="1" smtClean="0"/>
              <a:t>transformers</a:t>
            </a:r>
            <a:r>
              <a:rPr lang="it-IT" sz="1400" dirty="0" smtClean="0"/>
              <a:t> and </a:t>
            </a:r>
            <a:r>
              <a:rPr lang="it-IT" sz="1400" dirty="0" err="1" smtClean="0"/>
              <a:t>filters</a:t>
            </a:r>
            <a:r>
              <a:rPr lang="it-IT" sz="1400" dirty="0" smtClean="0"/>
              <a:t>) up to the </a:t>
            </a:r>
            <a:r>
              <a:rPr lang="it-IT" sz="1400" dirty="0" err="1" smtClean="0"/>
              <a:t>converter</a:t>
            </a:r>
            <a:endParaRPr lang="it-IT" sz="1200" dirty="0" smtClean="0"/>
          </a:p>
          <a:p>
            <a:r>
              <a:rPr lang="it-IT" sz="1600" b="1" kern="1200" dirty="0">
                <a:solidFill>
                  <a:srgbClr val="808080"/>
                </a:solidFill>
                <a:latin typeface="+mn-lt"/>
                <a:ea typeface="+mn-ea"/>
                <a:cs typeface="+mn-cs"/>
              </a:rPr>
              <a:t>Second </a:t>
            </a:r>
            <a:r>
              <a:rPr lang="it-IT" sz="1600" b="1" kern="1200" dirty="0" err="1" smtClean="0">
                <a:solidFill>
                  <a:srgbClr val="808080"/>
                </a:solidFill>
                <a:latin typeface="+mn-lt"/>
                <a:ea typeface="+mn-ea"/>
                <a:cs typeface="+mn-cs"/>
              </a:rPr>
              <a:t>phase</a:t>
            </a:r>
            <a:r>
              <a:rPr lang="it-IT" sz="1600" b="1" kern="1200" dirty="0" smtClean="0">
                <a:solidFill>
                  <a:srgbClr val="808080"/>
                </a:solidFill>
                <a:latin typeface="+mn-lt"/>
                <a:ea typeface="+mn-ea"/>
                <a:cs typeface="+mn-cs"/>
              </a:rPr>
              <a:t>: </a:t>
            </a:r>
            <a:r>
              <a:rPr lang="it-IT" sz="1400" dirty="0" err="1" smtClean="0"/>
              <a:t>Energization</a:t>
            </a:r>
            <a:r>
              <a:rPr lang="it-IT" sz="1400" dirty="0" smtClean="0"/>
              <a:t> of the </a:t>
            </a:r>
            <a:r>
              <a:rPr lang="it-IT" sz="1400" dirty="0" err="1" smtClean="0"/>
              <a:t>converter</a:t>
            </a:r>
            <a:r>
              <a:rPr lang="it-IT" sz="1400" dirty="0" smtClean="0"/>
              <a:t>, the DC </a:t>
            </a:r>
            <a:r>
              <a:rPr lang="it-IT" sz="1400" dirty="0" err="1" smtClean="0"/>
              <a:t>equipment</a:t>
            </a:r>
            <a:r>
              <a:rPr lang="it-IT" sz="1400" dirty="0" smtClean="0"/>
              <a:t> </a:t>
            </a:r>
            <a:r>
              <a:rPr lang="it-IT" sz="1400" dirty="0"/>
              <a:t>and the HVDC cable   </a:t>
            </a:r>
            <a:r>
              <a:rPr lang="it-IT" sz="1400" dirty="0" err="1"/>
              <a:t>concluding</a:t>
            </a:r>
            <a:r>
              <a:rPr lang="it-IT" sz="1400" dirty="0"/>
              <a:t> the open line test (OLT</a:t>
            </a:r>
            <a:r>
              <a:rPr lang="it-IT" sz="1400" dirty="0" smtClean="0"/>
              <a:t>)</a:t>
            </a:r>
            <a:endParaRPr lang="it-IT" sz="1200" dirty="0"/>
          </a:p>
          <a:p>
            <a:r>
              <a:rPr lang="it-IT" sz="1600" b="1" kern="1200" dirty="0">
                <a:solidFill>
                  <a:srgbClr val="808080"/>
                </a:solidFill>
                <a:latin typeface="+mn-lt"/>
                <a:ea typeface="+mn-ea"/>
                <a:cs typeface="+mn-cs"/>
              </a:rPr>
              <a:t>Third </a:t>
            </a:r>
            <a:r>
              <a:rPr lang="it-IT" sz="1600" b="1" kern="1200" dirty="0" err="1" smtClean="0">
                <a:solidFill>
                  <a:srgbClr val="808080"/>
                </a:solidFill>
                <a:latin typeface="+mn-lt"/>
                <a:ea typeface="+mn-ea"/>
                <a:cs typeface="+mn-cs"/>
              </a:rPr>
              <a:t>phase</a:t>
            </a:r>
            <a:r>
              <a:rPr lang="it-IT" sz="1600" b="1" kern="1200" dirty="0" smtClean="0">
                <a:solidFill>
                  <a:srgbClr val="808080"/>
                </a:solidFill>
                <a:latin typeface="+mn-lt"/>
                <a:ea typeface="+mn-ea"/>
                <a:cs typeface="+mn-cs"/>
              </a:rPr>
              <a:t>: </a:t>
            </a:r>
            <a:r>
              <a:rPr lang="it-IT" sz="1200" dirty="0" err="1" smtClean="0"/>
              <a:t>Cons</a:t>
            </a:r>
            <a:r>
              <a:rPr lang="it-IT" sz="1400" dirty="0" err="1" smtClean="0"/>
              <a:t>ists</a:t>
            </a:r>
            <a:r>
              <a:rPr lang="it-IT" sz="1400" dirty="0" smtClean="0"/>
              <a:t> </a:t>
            </a:r>
            <a:r>
              <a:rPr lang="it-IT" sz="1400" dirty="0"/>
              <a:t>in the </a:t>
            </a:r>
            <a:r>
              <a:rPr lang="it-IT" sz="1400" dirty="0" err="1"/>
              <a:t>low</a:t>
            </a:r>
            <a:r>
              <a:rPr lang="it-IT" sz="1400" dirty="0"/>
              <a:t> </a:t>
            </a:r>
            <a:r>
              <a:rPr lang="it-IT" sz="1400" dirty="0" err="1"/>
              <a:t>power</a:t>
            </a:r>
            <a:r>
              <a:rPr lang="it-IT" sz="1400" dirty="0"/>
              <a:t>  </a:t>
            </a:r>
            <a:r>
              <a:rPr lang="it-IT" sz="1400" dirty="0" err="1" smtClean="0"/>
              <a:t>transmission</a:t>
            </a:r>
            <a:r>
              <a:rPr lang="it-IT" sz="1400" dirty="0" smtClean="0"/>
              <a:t> </a:t>
            </a:r>
            <a:r>
              <a:rPr lang="it-IT" sz="1400" dirty="0" err="1" smtClean="0"/>
              <a:t>tests</a:t>
            </a:r>
            <a:endParaRPr lang="it-IT" sz="1200" dirty="0"/>
          </a:p>
          <a:p>
            <a:r>
              <a:rPr lang="it-IT" sz="1600" b="1" kern="1200" dirty="0" err="1">
                <a:solidFill>
                  <a:srgbClr val="808080"/>
                </a:solidFill>
                <a:latin typeface="+mn-lt"/>
                <a:ea typeface="+mn-ea"/>
                <a:cs typeface="+mn-cs"/>
              </a:rPr>
              <a:t>Fourth</a:t>
            </a:r>
            <a:r>
              <a:rPr lang="it-IT" sz="1600" b="1" kern="1200" dirty="0">
                <a:solidFill>
                  <a:srgbClr val="808080"/>
                </a:solidFill>
                <a:latin typeface="+mn-lt"/>
                <a:ea typeface="+mn-ea"/>
                <a:cs typeface="+mn-cs"/>
              </a:rPr>
              <a:t> </a:t>
            </a:r>
            <a:r>
              <a:rPr lang="it-IT" sz="1600" b="1" kern="1200" dirty="0" err="1" smtClean="0">
                <a:solidFill>
                  <a:srgbClr val="808080"/>
                </a:solidFill>
                <a:latin typeface="+mn-lt"/>
                <a:ea typeface="+mn-ea"/>
                <a:cs typeface="+mn-cs"/>
              </a:rPr>
              <a:t>phase</a:t>
            </a:r>
            <a:r>
              <a:rPr lang="it-IT" sz="1600" b="1" kern="1200" dirty="0" smtClean="0">
                <a:solidFill>
                  <a:srgbClr val="808080"/>
                </a:solidFill>
                <a:latin typeface="+mn-lt"/>
                <a:ea typeface="+mn-ea"/>
                <a:cs typeface="+mn-cs"/>
              </a:rPr>
              <a:t>: </a:t>
            </a:r>
            <a:r>
              <a:rPr lang="en-US" sz="1400" dirty="0" smtClean="0">
                <a:cs typeface="ＭＳ Ｐゴシック" pitchFamily="-112" charset="-128"/>
              </a:rPr>
              <a:t>The </a:t>
            </a:r>
            <a:r>
              <a:rPr lang="en-US" sz="1400" dirty="0">
                <a:cs typeface="ＭＳ Ｐゴシック" pitchFamily="-112" charset="-128"/>
              </a:rPr>
              <a:t>interconnection has to be tested </a:t>
            </a:r>
            <a:r>
              <a:rPr lang="en-US" sz="1400" dirty="0" smtClean="0">
                <a:cs typeface="ＭＳ Ｐゴシック" pitchFamily="-112" charset="-128"/>
              </a:rPr>
              <a:t>up </a:t>
            </a:r>
            <a:r>
              <a:rPr lang="en-US" sz="1400" dirty="0">
                <a:cs typeface="ＭＳ Ｐゴシック" pitchFamily="-112" charset="-128"/>
              </a:rPr>
              <a:t>to full power in order to verify the performances of all the components and sub-systems</a:t>
            </a:r>
            <a:endParaRPr lang="it-IT" sz="1400" dirty="0">
              <a:cs typeface="ＭＳ Ｐゴシック" pitchFamily="-112" charset="-128"/>
            </a:endParaRPr>
          </a:p>
        </p:txBody>
      </p:sp>
      <p:sp>
        <p:nvSpPr>
          <p:cNvPr id="7" name="Rettangolo 6"/>
          <p:cNvSpPr/>
          <p:nvPr/>
        </p:nvSpPr>
        <p:spPr>
          <a:xfrm>
            <a:off x="827584" y="47088"/>
            <a:ext cx="6892060" cy="369332"/>
          </a:xfrm>
          <a:prstGeom prst="rect">
            <a:avLst/>
          </a:prstGeom>
        </p:spPr>
        <p:txBody>
          <a:bodyPr wrap="square">
            <a:spAutoFit/>
          </a:bodyPr>
          <a:lstStyle/>
          <a:p>
            <a:pPr algn="just" fontAlgn="base">
              <a:spcBef>
                <a:spcPct val="0"/>
              </a:spcBef>
              <a:spcAft>
                <a:spcPct val="0"/>
              </a:spcAft>
            </a:pPr>
            <a:r>
              <a:rPr lang="en-US" dirty="0" smtClean="0">
                <a:solidFill>
                  <a:srgbClr val="FFFFFF">
                    <a:lumMod val="65000"/>
                  </a:srgbClr>
                </a:solidFill>
              </a:rPr>
              <a:t>Testing of the HVDC link  Italy – Montenegro</a:t>
            </a:r>
            <a:endParaRPr lang="en-GB" dirty="0">
              <a:solidFill>
                <a:srgbClr val="BFBFBF"/>
              </a:solidFill>
            </a:endParaRPr>
          </a:p>
        </p:txBody>
      </p:sp>
      <p:pic>
        <p:nvPicPr>
          <p:cNvPr id="8" name="Immagin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305" y="2636911"/>
            <a:ext cx="7896538" cy="4067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magine 16"/>
          <p:cNvPicPr>
            <a:picLocks noChangeAspect="1"/>
          </p:cNvPicPr>
          <p:nvPr/>
        </p:nvPicPr>
        <p:blipFill>
          <a:blip r:embed="rId3"/>
          <a:stretch>
            <a:fillRect/>
          </a:stretch>
        </p:blipFill>
        <p:spPr>
          <a:xfrm>
            <a:off x="8709" y="6244046"/>
            <a:ext cx="1314629" cy="618734"/>
          </a:xfrm>
          <a:prstGeom prst="rect">
            <a:avLst/>
          </a:prstGeom>
        </p:spPr>
      </p:pic>
      <p:pic>
        <p:nvPicPr>
          <p:cNvPr id="11" name="Picture 1" descr="C:\Users\a392032\AppData\Local\Temp\7zE8854.tmp\01. Terna Crna Gora_RGB_2012.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23718" y="6163885"/>
            <a:ext cx="1167133" cy="458454"/>
          </a:xfrm>
          <a:prstGeom prst="rect">
            <a:avLst/>
          </a:prstGeom>
          <a:noFill/>
        </p:spPr>
      </p:pic>
      <p:sp>
        <p:nvSpPr>
          <p:cNvPr id="12" name="Text Box 5"/>
          <p:cNvSpPr txBox="1">
            <a:spLocks noChangeArrowheads="1"/>
          </p:cNvSpPr>
          <p:nvPr/>
        </p:nvSpPr>
        <p:spPr bwMode="auto">
          <a:xfrm>
            <a:off x="4561248" y="6627076"/>
            <a:ext cx="40322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pitchFamily="34" charset="-128"/>
              </a:defRPr>
            </a:lvl1pPr>
            <a:lvl2pPr marL="742950" indent="-285750">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r" eaLnBrk="1" hangingPunct="1">
              <a:spcBef>
                <a:spcPct val="50000"/>
              </a:spcBef>
              <a:buFontTx/>
              <a:buNone/>
            </a:pPr>
            <a:r>
              <a:rPr lang="it-IT" altLang="it-IT" sz="800" dirty="0" err="1">
                <a:solidFill>
                  <a:srgbClr val="005EA8"/>
                </a:solidFill>
              </a:rPr>
              <a:t>Department</a:t>
            </a:r>
            <a:r>
              <a:rPr lang="it-IT" altLang="it-IT" sz="800" dirty="0">
                <a:solidFill>
                  <a:srgbClr val="005EA8"/>
                </a:solidFill>
              </a:rPr>
              <a:t> for </a:t>
            </a:r>
            <a:r>
              <a:rPr lang="it-IT" altLang="it-IT" sz="800" dirty="0" err="1">
                <a:solidFill>
                  <a:srgbClr val="005EA8"/>
                </a:solidFill>
              </a:rPr>
              <a:t>Engineering</a:t>
            </a:r>
            <a:r>
              <a:rPr lang="it-IT" altLang="it-IT" sz="800" dirty="0">
                <a:solidFill>
                  <a:srgbClr val="005EA8"/>
                </a:solidFill>
              </a:rPr>
              <a:t> and </a:t>
            </a:r>
            <a:r>
              <a:rPr lang="it-IT" altLang="it-IT" sz="800" dirty="0" err="1">
                <a:solidFill>
                  <a:srgbClr val="005EA8"/>
                </a:solidFill>
              </a:rPr>
              <a:t>Authorization</a:t>
            </a:r>
            <a:r>
              <a:rPr lang="it-IT" altLang="it-IT" sz="800" dirty="0">
                <a:solidFill>
                  <a:srgbClr val="005EA8"/>
                </a:solidFill>
              </a:rPr>
              <a:t> </a:t>
            </a:r>
            <a:r>
              <a:rPr lang="it-IT" altLang="it-IT" sz="800" dirty="0" err="1">
                <a:solidFill>
                  <a:srgbClr val="005EA8"/>
                </a:solidFill>
              </a:rPr>
              <a:t>Process</a:t>
            </a:r>
            <a:endParaRPr lang="it-IT" altLang="it-IT" sz="800" b="1" dirty="0">
              <a:solidFill>
                <a:srgbClr val="808080"/>
              </a:solidFill>
            </a:endParaRPr>
          </a:p>
        </p:txBody>
      </p:sp>
    </p:spTree>
    <p:extLst>
      <p:ext uri="{BB962C8B-B14F-4D97-AF65-F5344CB8AC3E}">
        <p14:creationId xmlns:p14="http://schemas.microsoft.com/office/powerpoint/2010/main" val="39553931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ttangolo 27"/>
          <p:cNvSpPr/>
          <p:nvPr/>
        </p:nvSpPr>
        <p:spPr>
          <a:xfrm>
            <a:off x="1609207" y="2636912"/>
            <a:ext cx="5370381" cy="461665"/>
          </a:xfrm>
          <a:prstGeom prst="rect">
            <a:avLst/>
          </a:prstGeom>
        </p:spPr>
        <p:txBody>
          <a:bodyPr wrap="none">
            <a:spAutoFit/>
          </a:bodyPr>
          <a:lstStyle/>
          <a:p>
            <a:pPr algn="just" fontAlgn="base">
              <a:spcBef>
                <a:spcPct val="0"/>
              </a:spcBef>
              <a:spcAft>
                <a:spcPct val="0"/>
              </a:spcAft>
            </a:pPr>
            <a:r>
              <a:rPr lang="en-US" sz="2400" dirty="0" smtClean="0">
                <a:solidFill>
                  <a:schemeClr val="accent2"/>
                </a:solidFill>
              </a:rPr>
              <a:t>THANK YOU FOR YOUR ATTENTION</a:t>
            </a:r>
            <a:endParaRPr lang="en-GB" sz="2400" dirty="0">
              <a:solidFill>
                <a:schemeClr val="accent2"/>
              </a:solidFill>
            </a:endParaRPr>
          </a:p>
        </p:txBody>
      </p:sp>
      <p:pic>
        <p:nvPicPr>
          <p:cNvPr id="5" name="Picture 1" descr="C:\Users\a392032\AppData\Local\Temp\7zE8854.tmp\01. Terna Crna Gora_RGB_201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76722" y="6324186"/>
            <a:ext cx="1167133" cy="458454"/>
          </a:xfrm>
          <a:prstGeom prst="rect">
            <a:avLst/>
          </a:prstGeom>
          <a:noFill/>
        </p:spPr>
      </p:pic>
      <p:pic>
        <p:nvPicPr>
          <p:cNvPr id="6" name="Immagine 5"/>
          <p:cNvPicPr>
            <a:picLocks noChangeAspect="1"/>
          </p:cNvPicPr>
          <p:nvPr/>
        </p:nvPicPr>
        <p:blipFill>
          <a:blip r:embed="rId3"/>
          <a:stretch>
            <a:fillRect/>
          </a:stretch>
        </p:blipFill>
        <p:spPr>
          <a:xfrm>
            <a:off x="8709" y="6244046"/>
            <a:ext cx="1314629" cy="618734"/>
          </a:xfrm>
          <a:prstGeom prst="rect">
            <a:avLst/>
          </a:prstGeom>
        </p:spPr>
      </p:pic>
    </p:spTree>
    <p:extLst>
      <p:ext uri="{BB962C8B-B14F-4D97-AF65-F5344CB8AC3E}">
        <p14:creationId xmlns:p14="http://schemas.microsoft.com/office/powerpoint/2010/main" val="3231113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ttangolo 20"/>
          <p:cNvSpPr/>
          <p:nvPr/>
        </p:nvSpPr>
        <p:spPr>
          <a:xfrm>
            <a:off x="98795" y="41781"/>
            <a:ext cx="8886736" cy="69602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ttangolo 1"/>
          <p:cNvSpPr/>
          <p:nvPr/>
        </p:nvSpPr>
        <p:spPr>
          <a:xfrm>
            <a:off x="107504" y="764704"/>
            <a:ext cx="8886736" cy="6093296"/>
          </a:xfrm>
          <a:prstGeom prst="rect">
            <a:avLst/>
          </a:prstGeom>
          <a:solidFill>
            <a:schemeClr val="bg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7"/>
          <p:cNvSpPr txBox="1"/>
          <p:nvPr/>
        </p:nvSpPr>
        <p:spPr>
          <a:xfrm>
            <a:off x="1162050" y="3810005"/>
            <a:ext cx="1314450" cy="297517"/>
          </a:xfrm>
          <a:prstGeom prst="rect">
            <a:avLst/>
          </a:prstGeom>
          <a:ln>
            <a:noFill/>
          </a:ln>
        </p:spPr>
        <p:txBody>
          <a:bodyPr wrap="square" rtlCol="0">
            <a:spAutoFit/>
          </a:bodyPr>
          <a:lstStyle/>
          <a:p>
            <a:pPr algn="just" fontAlgn="base">
              <a:lnSpc>
                <a:spcPts val="1600"/>
              </a:lnSpc>
              <a:spcBef>
                <a:spcPts val="384"/>
              </a:spcBef>
              <a:spcAft>
                <a:spcPct val="0"/>
              </a:spcAft>
            </a:pPr>
            <a:r>
              <a:rPr lang="it-IT" sz="1600" b="1" kern="0" dirty="0">
                <a:solidFill>
                  <a:srgbClr val="FFFFFF"/>
                </a:solidFill>
              </a:rPr>
              <a:t>Stazione 1</a:t>
            </a:r>
            <a:endParaRPr lang="it-IT" sz="1600" kern="0" dirty="0">
              <a:solidFill>
                <a:srgbClr val="000000"/>
              </a:solidFill>
            </a:endParaRPr>
          </a:p>
        </p:txBody>
      </p:sp>
      <p:sp>
        <p:nvSpPr>
          <p:cNvPr id="11" name="Rectangle 9"/>
          <p:cNvSpPr>
            <a:spLocks noChangeArrowheads="1"/>
          </p:cNvSpPr>
          <p:nvPr/>
        </p:nvSpPr>
        <p:spPr bwMode="auto">
          <a:xfrm>
            <a:off x="107504" y="331802"/>
            <a:ext cx="9001003" cy="432902"/>
          </a:xfrm>
          <a:prstGeom prst="rect">
            <a:avLst/>
          </a:prstGeom>
          <a:noFill/>
          <a:ln w="9525">
            <a:noFill/>
            <a:miter lim="800000"/>
            <a:headEnd/>
            <a:tailEnd/>
          </a:ln>
        </p:spPr>
        <p:txBody>
          <a:bodyPr anchor="ctr"/>
          <a:lstStyle/>
          <a:p>
            <a:pPr fontAlgn="base">
              <a:spcBef>
                <a:spcPct val="0"/>
              </a:spcBef>
              <a:spcAft>
                <a:spcPct val="0"/>
              </a:spcAft>
            </a:pPr>
            <a:r>
              <a:rPr lang="en-US" altLang="it-IT" sz="1600" b="1" dirty="0">
                <a:solidFill>
                  <a:srgbClr val="2D2D8A">
                    <a:lumMod val="75000"/>
                  </a:srgbClr>
                </a:solidFill>
              </a:rPr>
              <a:t>Scheme of the link</a:t>
            </a:r>
          </a:p>
        </p:txBody>
      </p:sp>
      <p:sp>
        <p:nvSpPr>
          <p:cNvPr id="14" name="CasellaDiTesto 13"/>
          <p:cNvSpPr txBox="1"/>
          <p:nvPr/>
        </p:nvSpPr>
        <p:spPr>
          <a:xfrm>
            <a:off x="2837236" y="4718304"/>
            <a:ext cx="5093661" cy="261610"/>
          </a:xfrm>
          <a:prstGeom prst="rect">
            <a:avLst/>
          </a:prstGeom>
          <a:noFill/>
        </p:spPr>
        <p:txBody>
          <a:bodyPr wrap="square" rtlCol="0">
            <a:spAutoFit/>
          </a:bodyPr>
          <a:lstStyle/>
          <a:p>
            <a:pPr fontAlgn="base">
              <a:spcBef>
                <a:spcPct val="0"/>
              </a:spcBef>
              <a:spcAft>
                <a:spcPct val="0"/>
              </a:spcAft>
            </a:pPr>
            <a:r>
              <a:rPr lang="sr-Latn-CS" sz="1100" b="1" dirty="0">
                <a:solidFill>
                  <a:srgbClr val="808080"/>
                </a:solidFill>
              </a:rPr>
              <a:t>Nominal voltage</a:t>
            </a:r>
            <a:r>
              <a:rPr lang="it-IT" sz="1100" b="1" dirty="0">
                <a:solidFill>
                  <a:srgbClr val="808080"/>
                </a:solidFill>
              </a:rPr>
              <a:t>: </a:t>
            </a:r>
            <a:r>
              <a:rPr lang="it-IT" sz="1100" b="1" dirty="0">
                <a:solidFill>
                  <a:srgbClr val="2D2D8A"/>
                </a:solidFill>
              </a:rPr>
              <a:t>V</a:t>
            </a:r>
            <a:r>
              <a:rPr lang="it-IT" sz="600" b="1" dirty="0">
                <a:solidFill>
                  <a:srgbClr val="2D2D8A"/>
                </a:solidFill>
              </a:rPr>
              <a:t>DC</a:t>
            </a:r>
            <a:r>
              <a:rPr lang="it-IT" sz="1100" b="1" dirty="0">
                <a:solidFill>
                  <a:srgbClr val="2D2D8A"/>
                </a:solidFill>
              </a:rPr>
              <a:t> = 500 </a:t>
            </a:r>
            <a:r>
              <a:rPr lang="it-IT" sz="1100" b="1" dirty="0" err="1">
                <a:solidFill>
                  <a:srgbClr val="2D2D8A"/>
                </a:solidFill>
              </a:rPr>
              <a:t>kV</a:t>
            </a:r>
            <a:endParaRPr lang="it-IT" sz="1100" b="1" dirty="0">
              <a:solidFill>
                <a:srgbClr val="2D2D8A"/>
              </a:solidFill>
            </a:endParaRPr>
          </a:p>
        </p:txBody>
      </p:sp>
      <p:sp>
        <p:nvSpPr>
          <p:cNvPr id="15" name="CasellaDiTesto 14"/>
          <p:cNvSpPr txBox="1"/>
          <p:nvPr/>
        </p:nvSpPr>
        <p:spPr>
          <a:xfrm>
            <a:off x="2837236" y="4950654"/>
            <a:ext cx="5093661" cy="261610"/>
          </a:xfrm>
          <a:prstGeom prst="rect">
            <a:avLst/>
          </a:prstGeom>
          <a:noFill/>
        </p:spPr>
        <p:txBody>
          <a:bodyPr wrap="square" rtlCol="0">
            <a:spAutoFit/>
          </a:bodyPr>
          <a:lstStyle/>
          <a:p>
            <a:pPr fontAlgn="base">
              <a:spcBef>
                <a:spcPct val="0"/>
              </a:spcBef>
              <a:spcAft>
                <a:spcPct val="0"/>
              </a:spcAft>
            </a:pPr>
            <a:r>
              <a:rPr lang="sr-Latn-CS" sz="1100" b="1" dirty="0">
                <a:solidFill>
                  <a:srgbClr val="808080"/>
                </a:solidFill>
              </a:rPr>
              <a:t>Nominal power</a:t>
            </a:r>
            <a:r>
              <a:rPr lang="it-IT" sz="1100" b="1" dirty="0">
                <a:solidFill>
                  <a:srgbClr val="808080"/>
                </a:solidFill>
              </a:rPr>
              <a:t>: </a:t>
            </a:r>
            <a:r>
              <a:rPr lang="it-IT" sz="1100" b="1" dirty="0">
                <a:solidFill>
                  <a:srgbClr val="2D2D8A"/>
                </a:solidFill>
              </a:rPr>
              <a:t>P</a:t>
            </a:r>
            <a:r>
              <a:rPr lang="it-IT" sz="600" b="1" dirty="0">
                <a:solidFill>
                  <a:srgbClr val="2D2D8A"/>
                </a:solidFill>
              </a:rPr>
              <a:t>DC</a:t>
            </a:r>
            <a:r>
              <a:rPr lang="it-IT" sz="1100" b="1" dirty="0">
                <a:solidFill>
                  <a:srgbClr val="2D2D8A"/>
                </a:solidFill>
              </a:rPr>
              <a:t> = 1000 MW</a:t>
            </a:r>
          </a:p>
        </p:txBody>
      </p:sp>
      <p:sp>
        <p:nvSpPr>
          <p:cNvPr id="16" name="CasellaDiTesto 15"/>
          <p:cNvSpPr txBox="1"/>
          <p:nvPr/>
        </p:nvSpPr>
        <p:spPr>
          <a:xfrm>
            <a:off x="2836021" y="5161574"/>
            <a:ext cx="5093661" cy="261610"/>
          </a:xfrm>
          <a:prstGeom prst="rect">
            <a:avLst/>
          </a:prstGeom>
          <a:noFill/>
        </p:spPr>
        <p:txBody>
          <a:bodyPr wrap="square" rtlCol="0">
            <a:spAutoFit/>
          </a:bodyPr>
          <a:lstStyle/>
          <a:p>
            <a:pPr fontAlgn="base">
              <a:spcBef>
                <a:spcPct val="0"/>
              </a:spcBef>
              <a:spcAft>
                <a:spcPct val="0"/>
              </a:spcAft>
            </a:pPr>
            <a:r>
              <a:rPr lang="sr-Latn-CS" sz="1100" b="1" dirty="0">
                <a:solidFill>
                  <a:srgbClr val="808080"/>
                </a:solidFill>
              </a:rPr>
              <a:t>Configuration</a:t>
            </a:r>
            <a:r>
              <a:rPr lang="it-IT" sz="1100" b="1" dirty="0">
                <a:solidFill>
                  <a:srgbClr val="808080"/>
                </a:solidFill>
              </a:rPr>
              <a:t>: </a:t>
            </a:r>
            <a:r>
              <a:rPr lang="it-IT" sz="1100" b="1" dirty="0" err="1">
                <a:solidFill>
                  <a:srgbClr val="2D2D8A"/>
                </a:solidFill>
              </a:rPr>
              <a:t>bipolar</a:t>
            </a:r>
            <a:r>
              <a:rPr lang="it-IT" sz="1100" b="1" dirty="0">
                <a:solidFill>
                  <a:srgbClr val="2D2D8A"/>
                </a:solidFill>
              </a:rPr>
              <a:t> </a:t>
            </a:r>
            <a:r>
              <a:rPr lang="sr-Latn-CS" sz="1100" b="1" dirty="0">
                <a:solidFill>
                  <a:srgbClr val="2D2D8A"/>
                </a:solidFill>
              </a:rPr>
              <a:t>with</a:t>
            </a:r>
            <a:r>
              <a:rPr lang="it-IT" sz="1100" b="1" dirty="0">
                <a:solidFill>
                  <a:srgbClr val="2D2D8A"/>
                </a:solidFill>
              </a:rPr>
              <a:t> </a:t>
            </a:r>
            <a:r>
              <a:rPr lang="it-IT" sz="1100" b="1" dirty="0" err="1">
                <a:solidFill>
                  <a:srgbClr val="2D2D8A"/>
                </a:solidFill>
              </a:rPr>
              <a:t>marin</a:t>
            </a:r>
            <a:r>
              <a:rPr lang="sr-Latn-CS" sz="1100" b="1" dirty="0">
                <a:solidFill>
                  <a:srgbClr val="2D2D8A"/>
                </a:solidFill>
              </a:rPr>
              <a:t>e electrodes</a:t>
            </a:r>
            <a:endParaRPr lang="it-IT" sz="1100" b="1" dirty="0">
              <a:solidFill>
                <a:srgbClr val="2D2D8A"/>
              </a:solidFill>
            </a:endParaRPr>
          </a:p>
        </p:txBody>
      </p:sp>
      <p:sp>
        <p:nvSpPr>
          <p:cNvPr id="17" name="CasellaDiTesto 16"/>
          <p:cNvSpPr txBox="1"/>
          <p:nvPr/>
        </p:nvSpPr>
        <p:spPr>
          <a:xfrm>
            <a:off x="2836021" y="5359079"/>
            <a:ext cx="5093661" cy="261610"/>
          </a:xfrm>
          <a:prstGeom prst="rect">
            <a:avLst/>
          </a:prstGeom>
          <a:noFill/>
        </p:spPr>
        <p:txBody>
          <a:bodyPr wrap="square" rtlCol="0">
            <a:spAutoFit/>
          </a:bodyPr>
          <a:lstStyle/>
          <a:p>
            <a:pPr fontAlgn="base">
              <a:spcBef>
                <a:spcPct val="0"/>
              </a:spcBef>
              <a:spcAft>
                <a:spcPct val="0"/>
              </a:spcAft>
            </a:pPr>
            <a:r>
              <a:rPr lang="sr-Latn-CS" sz="1100" b="1" dirty="0">
                <a:solidFill>
                  <a:srgbClr val="808080"/>
                </a:solidFill>
              </a:rPr>
              <a:t>Conversion technology</a:t>
            </a:r>
            <a:r>
              <a:rPr lang="it-IT" sz="1100" b="1" dirty="0">
                <a:solidFill>
                  <a:srgbClr val="808080"/>
                </a:solidFill>
              </a:rPr>
              <a:t>: </a:t>
            </a:r>
            <a:r>
              <a:rPr lang="it-IT" sz="1100" b="1" dirty="0">
                <a:solidFill>
                  <a:srgbClr val="2D2D8A"/>
                </a:solidFill>
              </a:rPr>
              <a:t>LCC (</a:t>
            </a:r>
            <a:r>
              <a:rPr lang="it-IT" sz="1100" b="1" dirty="0" err="1">
                <a:solidFill>
                  <a:srgbClr val="2D2D8A"/>
                </a:solidFill>
              </a:rPr>
              <a:t>line-commuted</a:t>
            </a:r>
            <a:r>
              <a:rPr lang="it-IT" sz="1100" b="1" dirty="0">
                <a:solidFill>
                  <a:srgbClr val="2D2D8A"/>
                </a:solidFill>
              </a:rPr>
              <a:t> </a:t>
            </a:r>
            <a:r>
              <a:rPr lang="it-IT" sz="1100" b="1" dirty="0" err="1">
                <a:solidFill>
                  <a:srgbClr val="2D2D8A"/>
                </a:solidFill>
              </a:rPr>
              <a:t>converter</a:t>
            </a:r>
            <a:r>
              <a:rPr lang="it-IT" sz="1100" b="1" dirty="0">
                <a:solidFill>
                  <a:srgbClr val="2D2D8A"/>
                </a:solidFill>
              </a:rPr>
              <a:t>)</a:t>
            </a:r>
          </a:p>
        </p:txBody>
      </p:sp>
      <p:sp>
        <p:nvSpPr>
          <p:cNvPr id="19" name="CasellaDiTesto 18"/>
          <p:cNvSpPr txBox="1"/>
          <p:nvPr/>
        </p:nvSpPr>
        <p:spPr>
          <a:xfrm>
            <a:off x="2834806" y="5562684"/>
            <a:ext cx="5093661" cy="261610"/>
          </a:xfrm>
          <a:prstGeom prst="rect">
            <a:avLst/>
          </a:prstGeom>
          <a:noFill/>
        </p:spPr>
        <p:txBody>
          <a:bodyPr wrap="square" rtlCol="0">
            <a:spAutoFit/>
          </a:bodyPr>
          <a:lstStyle/>
          <a:p>
            <a:pPr fontAlgn="base">
              <a:spcBef>
                <a:spcPct val="0"/>
              </a:spcBef>
              <a:spcAft>
                <a:spcPct val="0"/>
              </a:spcAft>
            </a:pPr>
            <a:r>
              <a:rPr lang="sr-Latn-CS" sz="1100" b="1" dirty="0">
                <a:solidFill>
                  <a:srgbClr val="808080"/>
                </a:solidFill>
              </a:rPr>
              <a:t>Power flow</a:t>
            </a:r>
            <a:r>
              <a:rPr lang="it-IT" sz="1100" b="1" dirty="0">
                <a:solidFill>
                  <a:srgbClr val="808080"/>
                </a:solidFill>
              </a:rPr>
              <a:t>: </a:t>
            </a:r>
            <a:r>
              <a:rPr lang="it-IT" sz="1100" b="1" dirty="0" err="1">
                <a:solidFill>
                  <a:srgbClr val="2D2D8A"/>
                </a:solidFill>
              </a:rPr>
              <a:t>Bidire</a:t>
            </a:r>
            <a:r>
              <a:rPr lang="sr-Latn-CS" sz="1100" b="1" dirty="0">
                <a:solidFill>
                  <a:srgbClr val="2D2D8A"/>
                </a:solidFill>
              </a:rPr>
              <a:t>ct</a:t>
            </a:r>
            <a:r>
              <a:rPr lang="it-IT" sz="1100" b="1" dirty="0" err="1">
                <a:solidFill>
                  <a:srgbClr val="2D2D8A"/>
                </a:solidFill>
              </a:rPr>
              <a:t>ional</a:t>
            </a:r>
            <a:endParaRPr lang="it-IT" sz="1100" b="1" dirty="0">
              <a:solidFill>
                <a:srgbClr val="2D2D8A"/>
              </a:solidFill>
            </a:endParaRPr>
          </a:p>
        </p:txBody>
      </p:sp>
      <p:sp>
        <p:nvSpPr>
          <p:cNvPr id="20" name="CasellaDiTesto 19"/>
          <p:cNvSpPr txBox="1"/>
          <p:nvPr/>
        </p:nvSpPr>
        <p:spPr>
          <a:xfrm>
            <a:off x="2833591" y="5766289"/>
            <a:ext cx="5093661" cy="261610"/>
          </a:xfrm>
          <a:prstGeom prst="rect">
            <a:avLst/>
          </a:prstGeom>
          <a:noFill/>
        </p:spPr>
        <p:txBody>
          <a:bodyPr wrap="square" rtlCol="0">
            <a:spAutoFit/>
          </a:bodyPr>
          <a:lstStyle/>
          <a:p>
            <a:pPr fontAlgn="base">
              <a:spcBef>
                <a:spcPct val="0"/>
              </a:spcBef>
              <a:spcAft>
                <a:spcPct val="0"/>
              </a:spcAft>
            </a:pPr>
            <a:r>
              <a:rPr lang="sr-Latn-CS" sz="1100" b="1" dirty="0">
                <a:solidFill>
                  <a:srgbClr val="808080"/>
                </a:solidFill>
              </a:rPr>
              <a:t>Cable type</a:t>
            </a:r>
            <a:r>
              <a:rPr lang="it-IT" sz="1100" b="1" dirty="0">
                <a:solidFill>
                  <a:srgbClr val="808080"/>
                </a:solidFill>
              </a:rPr>
              <a:t>: </a:t>
            </a:r>
            <a:r>
              <a:rPr lang="it-IT" sz="1100" b="1" dirty="0" err="1">
                <a:solidFill>
                  <a:srgbClr val="2D2D8A"/>
                </a:solidFill>
              </a:rPr>
              <a:t>MI</a:t>
            </a:r>
            <a:r>
              <a:rPr lang="it-IT" sz="1100" b="1" dirty="0">
                <a:solidFill>
                  <a:srgbClr val="2D2D8A"/>
                </a:solidFill>
              </a:rPr>
              <a:t> (mass </a:t>
            </a:r>
            <a:r>
              <a:rPr lang="it-IT" sz="1100" b="1" dirty="0" err="1">
                <a:solidFill>
                  <a:srgbClr val="2D2D8A"/>
                </a:solidFill>
              </a:rPr>
              <a:t>impregnated</a:t>
            </a:r>
            <a:r>
              <a:rPr lang="it-IT" sz="1100" b="1" dirty="0">
                <a:solidFill>
                  <a:srgbClr val="2D2D8A"/>
                </a:solidFill>
              </a:rPr>
              <a:t>) </a:t>
            </a:r>
          </a:p>
        </p:txBody>
      </p:sp>
      <p:sp>
        <p:nvSpPr>
          <p:cNvPr id="25" name="Rectangle 4"/>
          <p:cNvSpPr>
            <a:spLocks noChangeArrowheads="1"/>
          </p:cNvSpPr>
          <p:nvPr/>
        </p:nvSpPr>
        <p:spPr bwMode="auto">
          <a:xfrm>
            <a:off x="951881" y="-30233"/>
            <a:ext cx="8568448" cy="46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1411" tIns="45706" rIns="91411" bIns="45706"/>
          <a:lstStyle>
            <a:lvl1pPr defTabSz="912813" eaLnBrk="0" hangingPunct="0">
              <a:defRPr>
                <a:solidFill>
                  <a:srgbClr val="D8DCED"/>
                </a:solidFill>
                <a:latin typeface="Helvetica Neue" pitchFamily="2"/>
                <a:ea typeface="MS PGothic" pitchFamily="34" charset="-128"/>
              </a:defRPr>
            </a:lvl1pPr>
            <a:lvl2pPr marL="742950" indent="-285750" defTabSz="912813" eaLnBrk="0" hangingPunct="0">
              <a:defRPr>
                <a:solidFill>
                  <a:srgbClr val="D8DCED"/>
                </a:solidFill>
                <a:latin typeface="Helvetica Neue" pitchFamily="2"/>
                <a:ea typeface="MS PGothic" pitchFamily="34" charset="-128"/>
              </a:defRPr>
            </a:lvl2pPr>
            <a:lvl3pPr marL="1143000" indent="-228600" defTabSz="912813" eaLnBrk="0" hangingPunct="0">
              <a:defRPr>
                <a:solidFill>
                  <a:srgbClr val="D8DCED"/>
                </a:solidFill>
                <a:latin typeface="Helvetica Neue" pitchFamily="2"/>
                <a:ea typeface="MS PGothic" pitchFamily="34" charset="-128"/>
              </a:defRPr>
            </a:lvl3pPr>
            <a:lvl4pPr marL="1600200" indent="-228600" defTabSz="912813" eaLnBrk="0" hangingPunct="0">
              <a:defRPr>
                <a:solidFill>
                  <a:srgbClr val="D8DCED"/>
                </a:solidFill>
                <a:latin typeface="Helvetica Neue" pitchFamily="2"/>
                <a:ea typeface="MS PGothic" pitchFamily="34" charset="-128"/>
              </a:defRPr>
            </a:lvl4pPr>
            <a:lvl5pPr marL="2057400" indent="-228600" defTabSz="912813" eaLnBrk="0" hangingPunct="0">
              <a:defRPr>
                <a:solidFill>
                  <a:srgbClr val="D8DCED"/>
                </a:solidFill>
                <a:latin typeface="Helvetica Neue" pitchFamily="2"/>
                <a:ea typeface="MS PGothic" pitchFamily="34" charset="-128"/>
              </a:defRPr>
            </a:lvl5pPr>
            <a:lvl6pPr marL="2514600" indent="-228600" defTabSz="912813" eaLnBrk="0" fontAlgn="base" hangingPunct="0">
              <a:spcBef>
                <a:spcPct val="0"/>
              </a:spcBef>
              <a:spcAft>
                <a:spcPct val="0"/>
              </a:spcAft>
              <a:defRPr>
                <a:solidFill>
                  <a:srgbClr val="D8DCED"/>
                </a:solidFill>
                <a:latin typeface="Helvetica Neue" pitchFamily="2"/>
                <a:ea typeface="MS PGothic" pitchFamily="34" charset="-128"/>
              </a:defRPr>
            </a:lvl6pPr>
            <a:lvl7pPr marL="2971800" indent="-228600" defTabSz="912813" eaLnBrk="0" fontAlgn="base" hangingPunct="0">
              <a:spcBef>
                <a:spcPct val="0"/>
              </a:spcBef>
              <a:spcAft>
                <a:spcPct val="0"/>
              </a:spcAft>
              <a:defRPr>
                <a:solidFill>
                  <a:srgbClr val="D8DCED"/>
                </a:solidFill>
                <a:latin typeface="Helvetica Neue" pitchFamily="2"/>
                <a:ea typeface="MS PGothic" pitchFamily="34" charset="-128"/>
              </a:defRPr>
            </a:lvl7pPr>
            <a:lvl8pPr marL="3429000" indent="-228600" defTabSz="912813" eaLnBrk="0" fontAlgn="base" hangingPunct="0">
              <a:spcBef>
                <a:spcPct val="0"/>
              </a:spcBef>
              <a:spcAft>
                <a:spcPct val="0"/>
              </a:spcAft>
              <a:defRPr>
                <a:solidFill>
                  <a:srgbClr val="D8DCED"/>
                </a:solidFill>
                <a:latin typeface="Helvetica Neue" pitchFamily="2"/>
                <a:ea typeface="MS PGothic" pitchFamily="34" charset="-128"/>
              </a:defRPr>
            </a:lvl8pPr>
            <a:lvl9pPr marL="3886200" indent="-228600" defTabSz="912813" eaLnBrk="0" fontAlgn="base" hangingPunct="0">
              <a:spcBef>
                <a:spcPct val="0"/>
              </a:spcBef>
              <a:spcAft>
                <a:spcPct val="0"/>
              </a:spcAft>
              <a:defRPr>
                <a:solidFill>
                  <a:srgbClr val="D8DCED"/>
                </a:solidFill>
                <a:latin typeface="Helvetica Neue" pitchFamily="2"/>
                <a:ea typeface="MS PGothic" pitchFamily="34" charset="-128"/>
              </a:defRPr>
            </a:lvl9pPr>
          </a:lstStyle>
          <a:p>
            <a:pPr fontAlgn="base">
              <a:spcBef>
                <a:spcPct val="0"/>
              </a:spcBef>
              <a:spcAft>
                <a:spcPct val="0"/>
              </a:spcAft>
            </a:pPr>
            <a:endParaRPr lang="en-GB" b="1" kern="0" dirty="0" smtClean="0">
              <a:solidFill>
                <a:srgbClr val="005EA8"/>
              </a:solidFill>
              <a:latin typeface="Arial" charset="0"/>
              <a:ea typeface="ＭＳ Ｐゴシック" pitchFamily="34" charset="-128"/>
              <a:cs typeface="ＭＳ Ｐゴシック" pitchFamily="-112" charset="-128"/>
            </a:endParaRPr>
          </a:p>
        </p:txBody>
      </p:sp>
      <p:pic>
        <p:nvPicPr>
          <p:cNvPr id="27" name="Picture 1" descr="C:\Users\a392032\AppData\Local\Temp\7zE8854.tmp\01. Terna Crna Gora_RGB_201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06950" y="6302553"/>
            <a:ext cx="1167133" cy="458454"/>
          </a:xfrm>
          <a:prstGeom prst="rect">
            <a:avLst/>
          </a:prstGeom>
          <a:noFill/>
        </p:spPr>
      </p:pic>
      <p:sp>
        <p:nvSpPr>
          <p:cNvPr id="26" name="Rettangolo 25"/>
          <p:cNvSpPr/>
          <p:nvPr/>
        </p:nvSpPr>
        <p:spPr>
          <a:xfrm>
            <a:off x="85954" y="6438"/>
            <a:ext cx="5421758" cy="369332"/>
          </a:xfrm>
          <a:prstGeom prst="rect">
            <a:avLst/>
          </a:prstGeom>
        </p:spPr>
        <p:txBody>
          <a:bodyPr wrap="square">
            <a:spAutoFit/>
          </a:bodyPr>
          <a:lstStyle/>
          <a:p>
            <a:pPr algn="just" fontAlgn="base">
              <a:spcBef>
                <a:spcPct val="0"/>
              </a:spcBef>
              <a:spcAft>
                <a:spcPct val="0"/>
              </a:spcAft>
            </a:pPr>
            <a:r>
              <a:rPr lang="en-US" dirty="0" smtClean="0">
                <a:solidFill>
                  <a:srgbClr val="FFFFFF">
                    <a:lumMod val="65000"/>
                  </a:srgbClr>
                </a:solidFill>
              </a:rPr>
              <a:t>Testing of the HVDC link  Italy – Montenegro</a:t>
            </a:r>
            <a:endParaRPr lang="en-GB" dirty="0">
              <a:solidFill>
                <a:srgbClr val="BFBFBF"/>
              </a:solidFill>
            </a:endParaRPr>
          </a:p>
        </p:txBody>
      </p:sp>
      <p:sp>
        <p:nvSpPr>
          <p:cNvPr id="22" name="Text Box 5"/>
          <p:cNvSpPr txBox="1">
            <a:spLocks noChangeArrowheads="1"/>
          </p:cNvSpPr>
          <p:nvPr/>
        </p:nvSpPr>
        <p:spPr bwMode="auto">
          <a:xfrm>
            <a:off x="4806950" y="6302553"/>
            <a:ext cx="40322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pitchFamily="34" charset="-128"/>
              </a:defRPr>
            </a:lvl1pPr>
            <a:lvl2pPr marL="742950" indent="-285750">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r" eaLnBrk="1" hangingPunct="1">
              <a:spcBef>
                <a:spcPct val="50000"/>
              </a:spcBef>
              <a:buFontTx/>
              <a:buNone/>
            </a:pPr>
            <a:r>
              <a:rPr lang="it-IT" altLang="it-IT" sz="800" dirty="0" err="1">
                <a:solidFill>
                  <a:srgbClr val="005EA8"/>
                </a:solidFill>
              </a:rPr>
              <a:t>Department</a:t>
            </a:r>
            <a:r>
              <a:rPr lang="it-IT" altLang="it-IT" sz="800" dirty="0">
                <a:solidFill>
                  <a:srgbClr val="005EA8"/>
                </a:solidFill>
              </a:rPr>
              <a:t> for </a:t>
            </a:r>
            <a:r>
              <a:rPr lang="it-IT" altLang="it-IT" sz="800" dirty="0" err="1">
                <a:solidFill>
                  <a:srgbClr val="005EA8"/>
                </a:solidFill>
              </a:rPr>
              <a:t>Engineering</a:t>
            </a:r>
            <a:r>
              <a:rPr lang="it-IT" altLang="it-IT" sz="800" dirty="0">
                <a:solidFill>
                  <a:srgbClr val="005EA8"/>
                </a:solidFill>
              </a:rPr>
              <a:t> and </a:t>
            </a:r>
            <a:r>
              <a:rPr lang="it-IT" altLang="it-IT" sz="800" dirty="0" err="1">
                <a:solidFill>
                  <a:srgbClr val="005EA8"/>
                </a:solidFill>
              </a:rPr>
              <a:t>Authorization</a:t>
            </a:r>
            <a:r>
              <a:rPr lang="it-IT" altLang="it-IT" sz="800" dirty="0">
                <a:solidFill>
                  <a:srgbClr val="005EA8"/>
                </a:solidFill>
              </a:rPr>
              <a:t> </a:t>
            </a:r>
            <a:r>
              <a:rPr lang="it-IT" altLang="it-IT" sz="800" dirty="0" err="1">
                <a:solidFill>
                  <a:srgbClr val="005EA8"/>
                </a:solidFill>
              </a:rPr>
              <a:t>Process</a:t>
            </a:r>
            <a:endParaRPr lang="it-IT" altLang="it-IT" sz="800" b="1" dirty="0">
              <a:solidFill>
                <a:srgbClr val="808080"/>
              </a:solidFill>
            </a:endParaRPr>
          </a:p>
        </p:txBody>
      </p:sp>
      <p:pic>
        <p:nvPicPr>
          <p:cNvPr id="1026" name="Picture 2" descr="C:\Users\a392032\Pictures\Immagine_0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631" y="836712"/>
            <a:ext cx="8851900" cy="367665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nettore diritto 3"/>
          <p:cNvCxnSpPr/>
          <p:nvPr/>
        </p:nvCxnSpPr>
        <p:spPr>
          <a:xfrm>
            <a:off x="133631" y="6235337"/>
            <a:ext cx="8851900" cy="26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Connettore diritto 5"/>
          <p:cNvCxnSpPr>
            <a:stCxn id="21" idx="1"/>
            <a:endCxn id="21" idx="3"/>
          </p:cNvCxnSpPr>
          <p:nvPr/>
        </p:nvCxnSpPr>
        <p:spPr>
          <a:xfrm>
            <a:off x="98795" y="389793"/>
            <a:ext cx="8886736"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Immagine 8"/>
          <p:cNvPicPr>
            <a:picLocks noChangeAspect="1"/>
          </p:cNvPicPr>
          <p:nvPr/>
        </p:nvPicPr>
        <p:blipFill>
          <a:blip r:embed="rId4"/>
          <a:stretch>
            <a:fillRect/>
          </a:stretch>
        </p:blipFill>
        <p:spPr>
          <a:xfrm>
            <a:off x="8709" y="6244046"/>
            <a:ext cx="1314629" cy="618734"/>
          </a:xfrm>
          <a:prstGeom prst="rect">
            <a:avLst/>
          </a:prstGeom>
        </p:spPr>
      </p:pic>
    </p:spTree>
    <p:extLst>
      <p:ext uri="{BB962C8B-B14F-4D97-AF65-F5344CB8AC3E}">
        <p14:creationId xmlns:p14="http://schemas.microsoft.com/office/powerpoint/2010/main" val="18433732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tangolo 19"/>
          <p:cNvSpPr/>
          <p:nvPr/>
        </p:nvSpPr>
        <p:spPr>
          <a:xfrm>
            <a:off x="98795" y="41781"/>
            <a:ext cx="8886736" cy="69602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ttangolo 20"/>
          <p:cNvSpPr/>
          <p:nvPr/>
        </p:nvSpPr>
        <p:spPr>
          <a:xfrm>
            <a:off x="107504" y="764704"/>
            <a:ext cx="8886736" cy="6093296"/>
          </a:xfrm>
          <a:prstGeom prst="rect">
            <a:avLst/>
          </a:prstGeom>
          <a:solidFill>
            <a:schemeClr val="bg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2" name="Picture 1" descr="C:\Users\a392032\AppData\Local\Temp\7zE8854.tmp\01. Terna Crna Gora_RGB_201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19872" y="6397757"/>
            <a:ext cx="1019528" cy="419235"/>
          </a:xfrm>
          <a:prstGeom prst="rect">
            <a:avLst/>
          </a:prstGeom>
          <a:noFill/>
        </p:spPr>
      </p:pic>
      <p:sp>
        <p:nvSpPr>
          <p:cNvPr id="23" name="Text Box 5"/>
          <p:cNvSpPr txBox="1">
            <a:spLocks noChangeArrowheads="1"/>
          </p:cNvSpPr>
          <p:nvPr/>
        </p:nvSpPr>
        <p:spPr bwMode="auto">
          <a:xfrm>
            <a:off x="4700768" y="6584133"/>
            <a:ext cx="40322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pitchFamily="34" charset="-128"/>
              </a:defRPr>
            </a:lvl1pPr>
            <a:lvl2pPr marL="742950" indent="-285750">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r" eaLnBrk="1" hangingPunct="1">
              <a:spcBef>
                <a:spcPct val="50000"/>
              </a:spcBef>
              <a:buFontTx/>
              <a:buNone/>
            </a:pPr>
            <a:r>
              <a:rPr lang="it-IT" altLang="it-IT" sz="800" dirty="0" err="1">
                <a:solidFill>
                  <a:srgbClr val="005EA8"/>
                </a:solidFill>
              </a:rPr>
              <a:t>Department</a:t>
            </a:r>
            <a:r>
              <a:rPr lang="it-IT" altLang="it-IT" sz="800" dirty="0">
                <a:solidFill>
                  <a:srgbClr val="005EA8"/>
                </a:solidFill>
              </a:rPr>
              <a:t> for </a:t>
            </a:r>
            <a:r>
              <a:rPr lang="it-IT" altLang="it-IT" sz="800" dirty="0" err="1">
                <a:solidFill>
                  <a:srgbClr val="005EA8"/>
                </a:solidFill>
              </a:rPr>
              <a:t>Engineering</a:t>
            </a:r>
            <a:r>
              <a:rPr lang="it-IT" altLang="it-IT" sz="800" dirty="0">
                <a:solidFill>
                  <a:srgbClr val="005EA8"/>
                </a:solidFill>
              </a:rPr>
              <a:t> and </a:t>
            </a:r>
            <a:r>
              <a:rPr lang="it-IT" altLang="it-IT" sz="800" dirty="0" err="1">
                <a:solidFill>
                  <a:srgbClr val="005EA8"/>
                </a:solidFill>
              </a:rPr>
              <a:t>Authorization</a:t>
            </a:r>
            <a:r>
              <a:rPr lang="it-IT" altLang="it-IT" sz="800" dirty="0">
                <a:solidFill>
                  <a:srgbClr val="005EA8"/>
                </a:solidFill>
              </a:rPr>
              <a:t> </a:t>
            </a:r>
            <a:r>
              <a:rPr lang="it-IT" altLang="it-IT" sz="800" dirty="0" err="1">
                <a:solidFill>
                  <a:srgbClr val="005EA8"/>
                </a:solidFill>
              </a:rPr>
              <a:t>Process</a:t>
            </a:r>
            <a:endParaRPr lang="it-IT" altLang="it-IT" sz="800" b="1" dirty="0">
              <a:solidFill>
                <a:srgbClr val="808080"/>
              </a:solidFill>
            </a:endParaRPr>
          </a:p>
        </p:txBody>
      </p:sp>
      <p:cxnSp>
        <p:nvCxnSpPr>
          <p:cNvPr id="24" name="Connettore diritto 23"/>
          <p:cNvCxnSpPr/>
          <p:nvPr/>
        </p:nvCxnSpPr>
        <p:spPr>
          <a:xfrm>
            <a:off x="133631" y="6235337"/>
            <a:ext cx="8851900" cy="26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Connettore diritto 24"/>
          <p:cNvCxnSpPr>
            <a:stCxn id="20" idx="1"/>
            <a:endCxn id="20" idx="3"/>
          </p:cNvCxnSpPr>
          <p:nvPr/>
        </p:nvCxnSpPr>
        <p:spPr>
          <a:xfrm>
            <a:off x="98795" y="389793"/>
            <a:ext cx="8886736" cy="0"/>
          </a:xfrm>
          <a:prstGeom prst="line">
            <a:avLst/>
          </a:prstGeom>
        </p:spPr>
        <p:style>
          <a:lnRef idx="1">
            <a:schemeClr val="accent1"/>
          </a:lnRef>
          <a:fillRef idx="0">
            <a:schemeClr val="accent1"/>
          </a:fillRef>
          <a:effectRef idx="0">
            <a:schemeClr val="accent1"/>
          </a:effectRef>
          <a:fontRef idx="minor">
            <a:schemeClr val="tx1"/>
          </a:fontRef>
        </p:style>
      </p:cxnSp>
      <p:pic>
        <p:nvPicPr>
          <p:cNvPr id="26" name="Immagine 25"/>
          <p:cNvPicPr>
            <a:picLocks noChangeAspect="1"/>
          </p:cNvPicPr>
          <p:nvPr/>
        </p:nvPicPr>
        <p:blipFill>
          <a:blip r:embed="rId3"/>
          <a:stretch>
            <a:fillRect/>
          </a:stretch>
        </p:blipFill>
        <p:spPr>
          <a:xfrm>
            <a:off x="8709" y="6244046"/>
            <a:ext cx="1314629" cy="618734"/>
          </a:xfrm>
          <a:prstGeom prst="rect">
            <a:avLst/>
          </a:prstGeom>
        </p:spPr>
      </p:pic>
      <p:pic>
        <p:nvPicPr>
          <p:cNvPr id="18" name="Picture 8"/>
          <p:cNvPicPr>
            <a:picLocks noChangeAspect="1" noChangeArrowheads="1"/>
          </p:cNvPicPr>
          <p:nvPr/>
        </p:nvPicPr>
        <p:blipFill>
          <a:blip r:embed="rId4" cstate="screen">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597126" y="4293096"/>
            <a:ext cx="2957216" cy="18388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6" name="Rectangle 9"/>
          <p:cNvSpPr>
            <a:spLocks noChangeArrowheads="1"/>
          </p:cNvSpPr>
          <p:nvPr/>
        </p:nvSpPr>
        <p:spPr bwMode="auto">
          <a:xfrm>
            <a:off x="899595" y="404664"/>
            <a:ext cx="8230073" cy="432902"/>
          </a:xfrm>
          <a:prstGeom prst="rect">
            <a:avLst/>
          </a:prstGeom>
          <a:noFill/>
          <a:ln w="9525">
            <a:noFill/>
            <a:miter lim="800000"/>
            <a:headEnd/>
            <a:tailEnd/>
          </a:ln>
        </p:spPr>
        <p:txBody>
          <a:bodyPr anchor="ctr"/>
          <a:lstStyle/>
          <a:p>
            <a:pPr fontAlgn="base">
              <a:spcBef>
                <a:spcPct val="0"/>
              </a:spcBef>
              <a:spcAft>
                <a:spcPct val="0"/>
              </a:spcAft>
            </a:pPr>
            <a:r>
              <a:rPr lang="it-IT" altLang="it-IT" sz="1600" b="1" dirty="0" smtClean="0">
                <a:solidFill>
                  <a:srgbClr val="2D2D8A">
                    <a:lumMod val="75000"/>
                  </a:srgbClr>
                </a:solidFill>
              </a:rPr>
              <a:t>Marine cable </a:t>
            </a:r>
            <a:r>
              <a:rPr lang="it-IT" altLang="it-IT" sz="1600" b="1" dirty="0" err="1" smtClean="0">
                <a:solidFill>
                  <a:srgbClr val="2D2D8A">
                    <a:lumMod val="75000"/>
                  </a:srgbClr>
                </a:solidFill>
              </a:rPr>
              <a:t>route</a:t>
            </a:r>
            <a:r>
              <a:rPr lang="it-IT" altLang="it-IT" sz="1600" b="1" dirty="0" smtClean="0">
                <a:solidFill>
                  <a:srgbClr val="2D2D8A">
                    <a:lumMod val="75000"/>
                  </a:srgbClr>
                </a:solidFill>
              </a:rPr>
              <a:t> and </a:t>
            </a:r>
            <a:r>
              <a:rPr lang="it-IT" altLang="it-IT" sz="1600" b="1" dirty="0">
                <a:solidFill>
                  <a:srgbClr val="2D2D8A">
                    <a:lumMod val="75000"/>
                  </a:srgbClr>
                </a:solidFill>
              </a:rPr>
              <a:t>profile</a:t>
            </a:r>
          </a:p>
          <a:p>
            <a:pPr fontAlgn="base">
              <a:spcBef>
                <a:spcPct val="0"/>
              </a:spcBef>
              <a:spcAft>
                <a:spcPct val="0"/>
              </a:spcAft>
            </a:pPr>
            <a:endParaRPr lang="en-US" altLang="it-IT" sz="1600" b="1" dirty="0">
              <a:solidFill>
                <a:srgbClr val="2D2D8A">
                  <a:lumMod val="75000"/>
                </a:srgbClr>
              </a:solidFill>
            </a:endParaRPr>
          </a:p>
        </p:txBody>
      </p:sp>
      <p:pic>
        <p:nvPicPr>
          <p:cNvPr id="17" name="Picture 4">
            <a:extLst>
              <a:ext uri="{FF2B5EF4-FFF2-40B4-BE49-F238E27FC236}">
                <a16:creationId xmlns:a16="http://schemas.microsoft.com/office/drawing/2014/main" id="{B342113B-C322-4D6D-9131-5D71222B4732}"/>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r="-145"/>
          <a:stretch>
            <a:fillRect/>
          </a:stretch>
        </p:blipFill>
        <p:spPr bwMode="auto">
          <a:xfrm>
            <a:off x="587580" y="2546433"/>
            <a:ext cx="2966762" cy="20346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0768" y="4902518"/>
            <a:ext cx="3313113" cy="145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11"/>
          <p:cNvPicPr>
            <a:picLocks noChangeAspect="1" noChangeArrowheads="1"/>
          </p:cNvPicPr>
          <p:nvPr/>
        </p:nvPicPr>
        <p:blipFill rotWithShape="1">
          <a:blip r:embed="rId9">
            <a:extLst>
              <a:ext uri="{28A0092B-C50C-407E-A947-70E740481C1C}">
                <a14:useLocalDpi xmlns:a14="http://schemas.microsoft.com/office/drawing/2010/main" val="0"/>
              </a:ext>
            </a:extLst>
          </a:blip>
          <a:srcRect t="4972"/>
          <a:stretch/>
        </p:blipFill>
        <p:spPr bwMode="auto">
          <a:xfrm>
            <a:off x="3851920" y="852436"/>
            <a:ext cx="4809090" cy="37286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cxnSp>
        <p:nvCxnSpPr>
          <p:cNvPr id="35" name="Straight Connector 3"/>
          <p:cNvCxnSpPr>
            <a:cxnSpLocks noChangeShapeType="1"/>
          </p:cNvCxnSpPr>
          <p:nvPr/>
        </p:nvCxnSpPr>
        <p:spPr bwMode="auto">
          <a:xfrm flipV="1">
            <a:off x="4700768" y="3590925"/>
            <a:ext cx="0" cy="1366838"/>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cxnSp>
        <p:nvCxnSpPr>
          <p:cNvPr id="36" name="Straight Connector 10"/>
          <p:cNvCxnSpPr>
            <a:cxnSpLocks noChangeShapeType="1"/>
          </p:cNvCxnSpPr>
          <p:nvPr/>
        </p:nvCxnSpPr>
        <p:spPr bwMode="auto">
          <a:xfrm flipV="1">
            <a:off x="8013881" y="3276600"/>
            <a:ext cx="0" cy="1582738"/>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37" name="Rettangolo 1"/>
          <p:cNvSpPr>
            <a:spLocks noChangeArrowheads="1"/>
          </p:cNvSpPr>
          <p:nvPr/>
        </p:nvSpPr>
        <p:spPr bwMode="auto">
          <a:xfrm>
            <a:off x="5331087" y="4653136"/>
            <a:ext cx="2084225" cy="307777"/>
          </a:xfrm>
          <a:prstGeom prst="rect">
            <a:avLst/>
          </a:prstGeom>
          <a:solidFill>
            <a:schemeClr val="bg1"/>
          </a:solidFill>
          <a:ln>
            <a:noFill/>
          </a:ln>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it-IT" sz="1400" b="1" dirty="0">
                <a:solidFill>
                  <a:schemeClr val="bg2"/>
                </a:solidFill>
                <a:latin typeface="Helvetica Neue" panose="02000503000000020004" pitchFamily="2"/>
              </a:rPr>
              <a:t>Bathymetric </a:t>
            </a:r>
            <a:r>
              <a:rPr lang="en-US" altLang="it-IT" sz="1400" b="1" dirty="0" smtClean="0">
                <a:solidFill>
                  <a:schemeClr val="bg2"/>
                </a:solidFill>
                <a:latin typeface="Helvetica Neue" panose="02000503000000020004" pitchFamily="2"/>
              </a:rPr>
              <a:t>overview:</a:t>
            </a:r>
            <a:endParaRPr lang="it-IT" altLang="it-IT" sz="1400" dirty="0">
              <a:solidFill>
                <a:schemeClr val="bg2"/>
              </a:solidFill>
              <a:latin typeface="Helvetica Neue" panose="02000503000000020004" pitchFamily="2"/>
            </a:endParaRPr>
          </a:p>
        </p:txBody>
      </p:sp>
      <p:sp>
        <p:nvSpPr>
          <p:cNvPr id="19" name="Rettangolo 18"/>
          <p:cNvSpPr/>
          <p:nvPr/>
        </p:nvSpPr>
        <p:spPr>
          <a:xfrm>
            <a:off x="899595" y="6438"/>
            <a:ext cx="5400597" cy="369332"/>
          </a:xfrm>
          <a:prstGeom prst="rect">
            <a:avLst/>
          </a:prstGeom>
        </p:spPr>
        <p:txBody>
          <a:bodyPr wrap="square">
            <a:spAutoFit/>
          </a:bodyPr>
          <a:lstStyle/>
          <a:p>
            <a:pPr algn="just" fontAlgn="base">
              <a:spcBef>
                <a:spcPct val="0"/>
              </a:spcBef>
              <a:spcAft>
                <a:spcPct val="0"/>
              </a:spcAft>
            </a:pPr>
            <a:r>
              <a:rPr lang="en-US" dirty="0" smtClean="0">
                <a:solidFill>
                  <a:srgbClr val="FFFFFF">
                    <a:lumMod val="65000"/>
                  </a:srgbClr>
                </a:solidFill>
              </a:rPr>
              <a:t>Testing of the HVDC link  Italy – Montenegro</a:t>
            </a:r>
            <a:endParaRPr lang="en-GB" dirty="0">
              <a:solidFill>
                <a:srgbClr val="BFBFBF"/>
              </a:solidFill>
            </a:endParaRPr>
          </a:p>
        </p:txBody>
      </p:sp>
      <p:pic>
        <p:nvPicPr>
          <p:cNvPr id="15" name="Immagine 1"/>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rcRect/>
          <a:stretch/>
        </p:blipFill>
        <p:spPr bwMode="auto">
          <a:xfrm>
            <a:off x="578034" y="837566"/>
            <a:ext cx="2985854" cy="16556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7" name="CasellaDiTesto 26"/>
          <p:cNvSpPr txBox="1"/>
          <p:nvPr/>
        </p:nvSpPr>
        <p:spPr>
          <a:xfrm rot="202711">
            <a:off x="5225325" y="3187103"/>
            <a:ext cx="2304256" cy="246221"/>
          </a:xfrm>
          <a:prstGeom prst="rect">
            <a:avLst/>
          </a:prstGeom>
          <a:noFill/>
        </p:spPr>
        <p:txBody>
          <a:bodyPr wrap="square" rtlCol="0">
            <a:spAutoFit/>
          </a:bodyPr>
          <a:lstStyle/>
          <a:p>
            <a:pPr algn="ctr" fontAlgn="base">
              <a:spcBef>
                <a:spcPct val="0"/>
              </a:spcBef>
              <a:spcAft>
                <a:spcPct val="0"/>
              </a:spcAft>
            </a:pPr>
            <a:r>
              <a:rPr lang="it-IT" sz="1000" b="1" dirty="0" smtClean="0">
                <a:solidFill>
                  <a:schemeClr val="tx2">
                    <a:lumMod val="50000"/>
                    <a:lumOff val="50000"/>
                  </a:schemeClr>
                </a:solidFill>
              </a:rPr>
              <a:t>Submarine cable length: ~ 423 km</a:t>
            </a:r>
            <a:endParaRPr lang="it-IT" sz="1000" b="1" dirty="0">
              <a:solidFill>
                <a:schemeClr val="tx2">
                  <a:lumMod val="50000"/>
                  <a:lumOff val="50000"/>
                </a:schemeClr>
              </a:solidFill>
            </a:endParaRPr>
          </a:p>
        </p:txBody>
      </p:sp>
    </p:spTree>
    <p:extLst>
      <p:ext uri="{BB962C8B-B14F-4D97-AF65-F5344CB8AC3E}">
        <p14:creationId xmlns:p14="http://schemas.microsoft.com/office/powerpoint/2010/main" val="5265984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tangolo 18"/>
          <p:cNvSpPr/>
          <p:nvPr/>
        </p:nvSpPr>
        <p:spPr>
          <a:xfrm>
            <a:off x="98795" y="41781"/>
            <a:ext cx="8886736" cy="69602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ttangolo 20"/>
          <p:cNvSpPr/>
          <p:nvPr/>
        </p:nvSpPr>
        <p:spPr>
          <a:xfrm>
            <a:off x="107504" y="764704"/>
            <a:ext cx="8886736" cy="6093296"/>
          </a:xfrm>
          <a:prstGeom prst="rect">
            <a:avLst/>
          </a:prstGeom>
          <a:solidFill>
            <a:schemeClr val="bg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2" name="Picture 1" descr="C:\Users\a392032\AppData\Local\Temp\7zE8854.tmp\01. Terna Crna Gora_RGB_201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06950" y="6358539"/>
            <a:ext cx="1167133" cy="458454"/>
          </a:xfrm>
          <a:prstGeom prst="rect">
            <a:avLst/>
          </a:prstGeom>
          <a:noFill/>
        </p:spPr>
      </p:pic>
      <p:sp>
        <p:nvSpPr>
          <p:cNvPr id="23" name="Text Box 5"/>
          <p:cNvSpPr txBox="1">
            <a:spLocks noChangeArrowheads="1"/>
          </p:cNvSpPr>
          <p:nvPr/>
        </p:nvSpPr>
        <p:spPr bwMode="auto">
          <a:xfrm>
            <a:off x="4806950" y="6302553"/>
            <a:ext cx="40322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pitchFamily="34" charset="-128"/>
              </a:defRPr>
            </a:lvl1pPr>
            <a:lvl2pPr marL="742950" indent="-285750">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r" eaLnBrk="1" hangingPunct="1">
              <a:spcBef>
                <a:spcPct val="50000"/>
              </a:spcBef>
              <a:buFontTx/>
              <a:buNone/>
            </a:pPr>
            <a:r>
              <a:rPr lang="it-IT" altLang="it-IT" sz="800" dirty="0" err="1">
                <a:solidFill>
                  <a:srgbClr val="005EA8"/>
                </a:solidFill>
              </a:rPr>
              <a:t>Department</a:t>
            </a:r>
            <a:r>
              <a:rPr lang="it-IT" altLang="it-IT" sz="800" dirty="0">
                <a:solidFill>
                  <a:srgbClr val="005EA8"/>
                </a:solidFill>
              </a:rPr>
              <a:t> for </a:t>
            </a:r>
            <a:r>
              <a:rPr lang="it-IT" altLang="it-IT" sz="800" dirty="0" err="1">
                <a:solidFill>
                  <a:srgbClr val="005EA8"/>
                </a:solidFill>
              </a:rPr>
              <a:t>Engineering</a:t>
            </a:r>
            <a:r>
              <a:rPr lang="it-IT" altLang="it-IT" sz="800" dirty="0">
                <a:solidFill>
                  <a:srgbClr val="005EA8"/>
                </a:solidFill>
              </a:rPr>
              <a:t> and </a:t>
            </a:r>
            <a:r>
              <a:rPr lang="it-IT" altLang="it-IT" sz="800" dirty="0" err="1">
                <a:solidFill>
                  <a:srgbClr val="005EA8"/>
                </a:solidFill>
              </a:rPr>
              <a:t>Authorization</a:t>
            </a:r>
            <a:r>
              <a:rPr lang="it-IT" altLang="it-IT" sz="800" dirty="0">
                <a:solidFill>
                  <a:srgbClr val="005EA8"/>
                </a:solidFill>
              </a:rPr>
              <a:t> </a:t>
            </a:r>
            <a:r>
              <a:rPr lang="it-IT" altLang="it-IT" sz="800" dirty="0" err="1">
                <a:solidFill>
                  <a:srgbClr val="005EA8"/>
                </a:solidFill>
              </a:rPr>
              <a:t>Process</a:t>
            </a:r>
            <a:endParaRPr lang="it-IT" altLang="it-IT" sz="800" b="1" dirty="0">
              <a:solidFill>
                <a:srgbClr val="808080"/>
              </a:solidFill>
            </a:endParaRPr>
          </a:p>
        </p:txBody>
      </p:sp>
      <p:cxnSp>
        <p:nvCxnSpPr>
          <p:cNvPr id="24" name="Connettore diritto 23"/>
          <p:cNvCxnSpPr/>
          <p:nvPr/>
        </p:nvCxnSpPr>
        <p:spPr>
          <a:xfrm>
            <a:off x="133631" y="6235337"/>
            <a:ext cx="8851900" cy="26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Connettore diritto 24"/>
          <p:cNvCxnSpPr>
            <a:stCxn id="19" idx="1"/>
            <a:endCxn id="19" idx="3"/>
          </p:cNvCxnSpPr>
          <p:nvPr/>
        </p:nvCxnSpPr>
        <p:spPr>
          <a:xfrm>
            <a:off x="98795" y="389793"/>
            <a:ext cx="8886736" cy="0"/>
          </a:xfrm>
          <a:prstGeom prst="line">
            <a:avLst/>
          </a:prstGeom>
        </p:spPr>
        <p:style>
          <a:lnRef idx="1">
            <a:schemeClr val="accent1"/>
          </a:lnRef>
          <a:fillRef idx="0">
            <a:schemeClr val="accent1"/>
          </a:fillRef>
          <a:effectRef idx="0">
            <a:schemeClr val="accent1"/>
          </a:effectRef>
          <a:fontRef idx="minor">
            <a:schemeClr val="tx1"/>
          </a:fontRef>
        </p:style>
      </p:cxnSp>
      <p:pic>
        <p:nvPicPr>
          <p:cNvPr id="26" name="Immagine 25"/>
          <p:cNvPicPr>
            <a:picLocks noChangeAspect="1"/>
          </p:cNvPicPr>
          <p:nvPr/>
        </p:nvPicPr>
        <p:blipFill>
          <a:blip r:embed="rId3"/>
          <a:stretch>
            <a:fillRect/>
          </a:stretch>
        </p:blipFill>
        <p:spPr>
          <a:xfrm>
            <a:off x="8709" y="6244046"/>
            <a:ext cx="1314629" cy="618734"/>
          </a:xfrm>
          <a:prstGeom prst="rect">
            <a:avLst/>
          </a:prstGeom>
        </p:spPr>
      </p:pic>
      <p:sp>
        <p:nvSpPr>
          <p:cNvPr id="18" name="Rettangolo 17"/>
          <p:cNvSpPr/>
          <p:nvPr/>
        </p:nvSpPr>
        <p:spPr bwMode="auto">
          <a:xfrm>
            <a:off x="3983511" y="1093171"/>
            <a:ext cx="4980977" cy="3775988"/>
          </a:xfrm>
          <a:prstGeom prst="rect">
            <a:avLst/>
          </a:prstGeom>
          <a:solidFill>
            <a:schemeClr val="bg1"/>
          </a:solidFill>
          <a:ln w="9525"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D8DCED"/>
              </a:solidFill>
              <a:effectLst/>
              <a:latin typeface="Helvetica Neue" pitchFamily="-112" charset="0"/>
            </a:endParaRPr>
          </a:p>
        </p:txBody>
      </p:sp>
      <p:sp>
        <p:nvSpPr>
          <p:cNvPr id="16" name="Rectangle 9"/>
          <p:cNvSpPr>
            <a:spLocks noChangeArrowheads="1"/>
          </p:cNvSpPr>
          <p:nvPr/>
        </p:nvSpPr>
        <p:spPr bwMode="auto">
          <a:xfrm>
            <a:off x="913927" y="317782"/>
            <a:ext cx="8230073" cy="432902"/>
          </a:xfrm>
          <a:prstGeom prst="rect">
            <a:avLst/>
          </a:prstGeom>
          <a:noFill/>
          <a:ln w="9525">
            <a:noFill/>
            <a:miter lim="800000"/>
            <a:headEnd/>
            <a:tailEnd/>
          </a:ln>
        </p:spPr>
        <p:txBody>
          <a:bodyPr anchor="ctr"/>
          <a:lstStyle/>
          <a:p>
            <a:pPr fontAlgn="base">
              <a:spcBef>
                <a:spcPct val="0"/>
              </a:spcBef>
              <a:spcAft>
                <a:spcPct val="0"/>
              </a:spcAft>
            </a:pPr>
            <a:r>
              <a:rPr lang="it-IT" altLang="it-IT" sz="1600" b="1" dirty="0" err="1" smtClean="0">
                <a:solidFill>
                  <a:srgbClr val="2D2D8A">
                    <a:lumMod val="75000"/>
                  </a:srgbClr>
                </a:solidFill>
              </a:rPr>
              <a:t>Testing</a:t>
            </a:r>
            <a:r>
              <a:rPr lang="it-IT" altLang="it-IT" sz="1600" b="1" dirty="0" smtClean="0">
                <a:solidFill>
                  <a:srgbClr val="2D2D8A">
                    <a:lumMod val="75000"/>
                  </a:srgbClr>
                </a:solidFill>
              </a:rPr>
              <a:t> of the HVDC cable</a:t>
            </a:r>
            <a:endParaRPr lang="en-US" altLang="it-IT" sz="1600" b="1" dirty="0">
              <a:solidFill>
                <a:srgbClr val="2D2D8A">
                  <a:lumMod val="75000"/>
                </a:srgbClr>
              </a:solidFill>
            </a:endParaRPr>
          </a:p>
        </p:txBody>
      </p:sp>
      <p:sp>
        <p:nvSpPr>
          <p:cNvPr id="5" name="Rettangolo 4"/>
          <p:cNvSpPr/>
          <p:nvPr/>
        </p:nvSpPr>
        <p:spPr bwMode="auto">
          <a:xfrm>
            <a:off x="168938" y="1093170"/>
            <a:ext cx="3754990" cy="3775989"/>
          </a:xfrm>
          <a:prstGeom prst="rect">
            <a:avLst/>
          </a:prstGeom>
          <a:solidFill>
            <a:schemeClr val="bg1"/>
          </a:solidFill>
          <a:ln w="9525"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D8DCED"/>
              </a:solidFill>
              <a:effectLst/>
              <a:latin typeface="Helvetica Neue" pitchFamily="-112" charset="0"/>
            </a:endParaRPr>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928" y="2196226"/>
            <a:ext cx="3725000" cy="2600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p:nvSpPr>
        <p:spPr bwMode="auto">
          <a:xfrm>
            <a:off x="357111" y="1149754"/>
            <a:ext cx="3566817" cy="99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400" b="1" dirty="0" smtClean="0">
                <a:solidFill>
                  <a:srgbClr val="808080"/>
                </a:solidFill>
                <a:latin typeface="+mn-lt"/>
                <a:ea typeface="+mn-ea"/>
              </a:rPr>
              <a:t>500kV DC SUBMARINE </a:t>
            </a:r>
            <a:r>
              <a:rPr lang="it-IT" altLang="it-IT" sz="1400" b="1" dirty="0">
                <a:solidFill>
                  <a:srgbClr val="808080"/>
                </a:solidFill>
                <a:latin typeface="+mn-lt"/>
                <a:ea typeface="+mn-ea"/>
              </a:rPr>
              <a:t>CABLE </a:t>
            </a:r>
          </a:p>
          <a:p>
            <a:pPr>
              <a:spcBef>
                <a:spcPct val="0"/>
              </a:spcBef>
              <a:buFontTx/>
              <a:buNone/>
            </a:pPr>
            <a:r>
              <a:rPr lang="it-IT" altLang="it-IT" sz="1050" dirty="0" smtClean="0">
                <a:solidFill>
                  <a:schemeClr val="tx2"/>
                </a:solidFill>
                <a:cs typeface="Arial" panose="020B0604020202020204" pitchFamily="34" charset="0"/>
              </a:rPr>
              <a:t>- </a:t>
            </a:r>
            <a:r>
              <a:rPr lang="it-IT" altLang="it-IT" sz="1050" dirty="0" err="1" smtClean="0">
                <a:solidFill>
                  <a:schemeClr val="tx2"/>
                </a:solidFill>
                <a:cs typeface="Arial" panose="020B0604020202020204" pitchFamily="34" charset="0"/>
              </a:rPr>
              <a:t>Conductor</a:t>
            </a:r>
            <a:r>
              <a:rPr lang="it-IT" altLang="it-IT" sz="1050" dirty="0" smtClean="0">
                <a:solidFill>
                  <a:schemeClr val="tx2"/>
                </a:solidFill>
                <a:cs typeface="Arial" panose="020B0604020202020204" pitchFamily="34" charset="0"/>
              </a:rPr>
              <a:t> </a:t>
            </a:r>
            <a:r>
              <a:rPr lang="it-IT" altLang="it-IT" sz="1050" dirty="0">
                <a:solidFill>
                  <a:schemeClr val="tx2"/>
                </a:solidFill>
                <a:cs typeface="Arial" panose="020B0604020202020204" pitchFamily="34" charset="0"/>
              </a:rPr>
              <a:t>cross </a:t>
            </a:r>
            <a:r>
              <a:rPr lang="it-IT" altLang="it-IT" sz="1050" dirty="0" err="1">
                <a:solidFill>
                  <a:schemeClr val="tx2"/>
                </a:solidFill>
                <a:cs typeface="Arial" panose="020B0604020202020204" pitchFamily="34" charset="0"/>
              </a:rPr>
              <a:t>section</a:t>
            </a:r>
            <a:r>
              <a:rPr lang="it-IT" altLang="it-IT" sz="1050" dirty="0">
                <a:solidFill>
                  <a:schemeClr val="tx2"/>
                </a:solidFill>
                <a:cs typeface="Arial" panose="020B0604020202020204" pitchFamily="34" charset="0"/>
              </a:rPr>
              <a:t>: </a:t>
            </a:r>
            <a:r>
              <a:rPr lang="it-IT" altLang="it-IT" sz="1050" dirty="0" smtClean="0">
                <a:solidFill>
                  <a:schemeClr val="tx2"/>
                </a:solidFill>
                <a:cs typeface="Arial" panose="020B0604020202020204" pitchFamily="34" charset="0"/>
              </a:rPr>
              <a:t>1900mm2</a:t>
            </a:r>
            <a:endParaRPr lang="it-IT" altLang="it-IT" sz="1050" dirty="0">
              <a:solidFill>
                <a:schemeClr val="tx2"/>
              </a:solidFill>
              <a:cs typeface="Arial" panose="020B0604020202020204" pitchFamily="34" charset="0"/>
            </a:endParaRPr>
          </a:p>
          <a:p>
            <a:pPr>
              <a:spcBef>
                <a:spcPct val="0"/>
              </a:spcBef>
              <a:buFontTx/>
              <a:buNone/>
            </a:pPr>
            <a:r>
              <a:rPr lang="it-IT" altLang="it-IT" sz="1050" dirty="0" smtClean="0">
                <a:solidFill>
                  <a:schemeClr val="tx2"/>
                </a:solidFill>
                <a:cs typeface="Arial" panose="020B0604020202020204" pitchFamily="34" charset="0"/>
              </a:rPr>
              <a:t>- Cable </a:t>
            </a:r>
            <a:r>
              <a:rPr lang="it-IT" altLang="it-IT" sz="1050" dirty="0" err="1">
                <a:solidFill>
                  <a:schemeClr val="tx2"/>
                </a:solidFill>
                <a:cs typeface="Arial" panose="020B0604020202020204" pitchFamily="34" charset="0"/>
              </a:rPr>
              <a:t>diameter</a:t>
            </a:r>
            <a:r>
              <a:rPr lang="it-IT" altLang="it-IT" sz="1050" dirty="0">
                <a:solidFill>
                  <a:schemeClr val="tx2"/>
                </a:solidFill>
                <a:cs typeface="Arial" panose="020B0604020202020204" pitchFamily="34" charset="0"/>
              </a:rPr>
              <a:t>: 130mm </a:t>
            </a:r>
          </a:p>
          <a:p>
            <a:pPr>
              <a:spcBef>
                <a:spcPct val="0"/>
              </a:spcBef>
              <a:buFontTx/>
              <a:buNone/>
            </a:pPr>
            <a:r>
              <a:rPr lang="it-IT" altLang="it-IT" sz="1050" dirty="0" smtClean="0">
                <a:solidFill>
                  <a:schemeClr val="tx2"/>
                </a:solidFill>
                <a:cs typeface="Arial" panose="020B0604020202020204" pitchFamily="34" charset="0"/>
              </a:rPr>
              <a:t>- Cable </a:t>
            </a:r>
            <a:r>
              <a:rPr lang="it-IT" altLang="it-IT" sz="1050" dirty="0" err="1">
                <a:solidFill>
                  <a:schemeClr val="tx2"/>
                </a:solidFill>
                <a:cs typeface="Arial" panose="020B0604020202020204" pitchFamily="34" charset="0"/>
              </a:rPr>
              <a:t>weight</a:t>
            </a:r>
            <a:r>
              <a:rPr lang="it-IT" altLang="it-IT" sz="1050" dirty="0">
                <a:solidFill>
                  <a:schemeClr val="tx2"/>
                </a:solidFill>
                <a:cs typeface="Arial" panose="020B0604020202020204" pitchFamily="34" charset="0"/>
              </a:rPr>
              <a:t>: 44kg/m in air – 31kg/m in water</a:t>
            </a:r>
            <a:endParaRPr lang="en-US" altLang="it-IT" sz="1050" dirty="0">
              <a:solidFill>
                <a:schemeClr val="tx2"/>
              </a:solidFill>
              <a:cs typeface="Arial" panose="020B0604020202020204" pitchFamily="34" charset="0"/>
            </a:endParaRPr>
          </a:p>
        </p:txBody>
      </p:sp>
      <p:sp>
        <p:nvSpPr>
          <p:cNvPr id="12" name="Rettangolo 11"/>
          <p:cNvSpPr/>
          <p:nvPr/>
        </p:nvSpPr>
        <p:spPr>
          <a:xfrm>
            <a:off x="904310" y="47088"/>
            <a:ext cx="6815334" cy="369332"/>
          </a:xfrm>
          <a:prstGeom prst="rect">
            <a:avLst/>
          </a:prstGeom>
        </p:spPr>
        <p:txBody>
          <a:bodyPr wrap="square">
            <a:spAutoFit/>
          </a:bodyPr>
          <a:lstStyle/>
          <a:p>
            <a:pPr algn="just" fontAlgn="base">
              <a:spcBef>
                <a:spcPct val="0"/>
              </a:spcBef>
              <a:spcAft>
                <a:spcPct val="0"/>
              </a:spcAft>
            </a:pPr>
            <a:r>
              <a:rPr lang="en-US" dirty="0" smtClean="0">
                <a:solidFill>
                  <a:srgbClr val="FFFFFF">
                    <a:lumMod val="65000"/>
                  </a:srgbClr>
                </a:solidFill>
              </a:rPr>
              <a:t>Testing of the HVDC link  Italy – Montenegro</a:t>
            </a:r>
            <a:endParaRPr lang="en-GB" dirty="0">
              <a:solidFill>
                <a:srgbClr val="BFBFBF"/>
              </a:solidFill>
            </a:endParaRPr>
          </a:p>
        </p:txBody>
      </p:sp>
      <p:pic>
        <p:nvPicPr>
          <p:cNvPr id="14" name="Immagin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56991" y="2060848"/>
            <a:ext cx="2935289" cy="254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9"/>
          <p:cNvSpPr>
            <a:spLocks noChangeArrowheads="1"/>
          </p:cNvSpPr>
          <p:nvPr/>
        </p:nvSpPr>
        <p:spPr bwMode="auto">
          <a:xfrm>
            <a:off x="4209779" y="1210031"/>
            <a:ext cx="48958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400" b="1" dirty="0" smtClean="0">
                <a:solidFill>
                  <a:srgbClr val="808080"/>
                </a:solidFill>
                <a:latin typeface="+mn-lt"/>
                <a:ea typeface="+mn-ea"/>
              </a:rPr>
              <a:t>500kV DC UNDERGROUND CABLE</a:t>
            </a:r>
            <a:r>
              <a:rPr lang="it-IT" altLang="it-IT" sz="1600" b="1" dirty="0" smtClean="0">
                <a:solidFill>
                  <a:srgbClr val="005EA8"/>
                </a:solidFill>
                <a:cs typeface="Arial" panose="020B0604020202020204" pitchFamily="34" charset="0"/>
              </a:rPr>
              <a:t> </a:t>
            </a:r>
            <a:endParaRPr lang="it-IT" altLang="it-IT" sz="1600" b="1" dirty="0">
              <a:solidFill>
                <a:srgbClr val="005EA8"/>
              </a:solidFill>
              <a:cs typeface="Arial" panose="020B0604020202020204" pitchFamily="34" charset="0"/>
            </a:endParaRPr>
          </a:p>
          <a:p>
            <a:pPr>
              <a:spcBef>
                <a:spcPct val="0"/>
              </a:spcBef>
              <a:buNone/>
            </a:pPr>
            <a:r>
              <a:rPr lang="it-IT" altLang="it-IT" sz="1050" dirty="0" smtClean="0">
                <a:solidFill>
                  <a:schemeClr val="tx2"/>
                </a:solidFill>
                <a:cs typeface="Arial" panose="020B0604020202020204" pitchFamily="34" charset="0"/>
              </a:rPr>
              <a:t>- </a:t>
            </a:r>
            <a:r>
              <a:rPr lang="it-IT" altLang="it-IT" sz="1050" dirty="0" err="1" smtClean="0">
                <a:solidFill>
                  <a:schemeClr val="tx2"/>
                </a:solidFill>
                <a:cs typeface="Arial" panose="020B0604020202020204" pitchFamily="34" charset="0"/>
              </a:rPr>
              <a:t>Conductor</a:t>
            </a:r>
            <a:r>
              <a:rPr lang="it-IT" altLang="it-IT" sz="1050" dirty="0" smtClean="0">
                <a:solidFill>
                  <a:schemeClr val="tx2"/>
                </a:solidFill>
                <a:cs typeface="Arial" panose="020B0604020202020204" pitchFamily="34" charset="0"/>
              </a:rPr>
              <a:t> </a:t>
            </a:r>
            <a:r>
              <a:rPr lang="it-IT" altLang="it-IT" sz="1050" dirty="0">
                <a:solidFill>
                  <a:schemeClr val="tx2"/>
                </a:solidFill>
                <a:cs typeface="Arial" panose="020B0604020202020204" pitchFamily="34" charset="0"/>
              </a:rPr>
              <a:t>cross </a:t>
            </a:r>
            <a:r>
              <a:rPr lang="it-IT" altLang="it-IT" sz="1050" dirty="0" err="1">
                <a:solidFill>
                  <a:schemeClr val="tx2"/>
                </a:solidFill>
                <a:cs typeface="Arial" panose="020B0604020202020204" pitchFamily="34" charset="0"/>
              </a:rPr>
              <a:t>section</a:t>
            </a:r>
            <a:r>
              <a:rPr lang="it-IT" altLang="it-IT" sz="1050" dirty="0">
                <a:solidFill>
                  <a:schemeClr val="tx2"/>
                </a:solidFill>
                <a:cs typeface="Arial" panose="020B0604020202020204" pitchFamily="34" charset="0"/>
              </a:rPr>
              <a:t>: 1900mm2 (Cu)</a:t>
            </a:r>
          </a:p>
          <a:p>
            <a:pPr>
              <a:spcBef>
                <a:spcPct val="0"/>
              </a:spcBef>
              <a:buNone/>
            </a:pPr>
            <a:r>
              <a:rPr lang="it-IT" altLang="it-IT" sz="1050" dirty="0" smtClean="0">
                <a:solidFill>
                  <a:schemeClr val="tx2"/>
                </a:solidFill>
                <a:cs typeface="Arial" panose="020B0604020202020204" pitchFamily="34" charset="0"/>
              </a:rPr>
              <a:t>- Cable </a:t>
            </a:r>
            <a:r>
              <a:rPr lang="it-IT" altLang="it-IT" sz="1050" dirty="0" err="1">
                <a:solidFill>
                  <a:schemeClr val="tx2"/>
                </a:solidFill>
                <a:cs typeface="Arial" panose="020B0604020202020204" pitchFamily="34" charset="0"/>
              </a:rPr>
              <a:t>diameter</a:t>
            </a:r>
            <a:r>
              <a:rPr lang="it-IT" altLang="it-IT" sz="1050" dirty="0">
                <a:solidFill>
                  <a:schemeClr val="tx2"/>
                </a:solidFill>
                <a:cs typeface="Arial" panose="020B0604020202020204" pitchFamily="34" charset="0"/>
              </a:rPr>
              <a:t>: 120mm </a:t>
            </a:r>
          </a:p>
          <a:p>
            <a:pPr>
              <a:spcBef>
                <a:spcPct val="0"/>
              </a:spcBef>
              <a:buNone/>
            </a:pPr>
            <a:r>
              <a:rPr lang="it-IT" altLang="it-IT" sz="1050" dirty="0" smtClean="0">
                <a:solidFill>
                  <a:schemeClr val="tx2"/>
                </a:solidFill>
                <a:cs typeface="Arial" panose="020B0604020202020204" pitchFamily="34" charset="0"/>
              </a:rPr>
              <a:t>- Cable </a:t>
            </a:r>
            <a:r>
              <a:rPr lang="it-IT" altLang="it-IT" sz="1050" dirty="0" err="1">
                <a:solidFill>
                  <a:schemeClr val="tx2"/>
                </a:solidFill>
                <a:cs typeface="Arial" panose="020B0604020202020204" pitchFamily="34" charset="0"/>
              </a:rPr>
              <a:t>weight</a:t>
            </a:r>
            <a:r>
              <a:rPr lang="it-IT" altLang="it-IT" sz="1050" dirty="0">
                <a:solidFill>
                  <a:schemeClr val="tx2"/>
                </a:solidFill>
                <a:cs typeface="Arial" panose="020B0604020202020204" pitchFamily="34" charset="0"/>
              </a:rPr>
              <a:t>: 42kg/m in air</a:t>
            </a:r>
            <a:endParaRPr lang="en-US" altLang="it-IT" sz="1050" dirty="0">
              <a:solidFill>
                <a:schemeClr val="tx2"/>
              </a:solidFill>
              <a:cs typeface="Arial" panose="020B0604020202020204" pitchFamily="34" charset="0"/>
            </a:endParaRPr>
          </a:p>
        </p:txBody>
      </p:sp>
      <p:pic>
        <p:nvPicPr>
          <p:cNvPr id="17" name="Immagine 4"/>
          <p:cNvPicPr>
            <a:picLocks noChangeAspect="1"/>
          </p:cNvPicPr>
          <p:nvPr/>
        </p:nvPicPr>
        <p:blipFill rotWithShape="1">
          <a:blip r:embed="rId6">
            <a:extLst>
              <a:ext uri="{28A0092B-C50C-407E-A947-70E740481C1C}">
                <a14:useLocalDpi xmlns:a14="http://schemas.microsoft.com/office/drawing/2010/main" val="0"/>
              </a:ext>
            </a:extLst>
          </a:blip>
          <a:srcRect t="1961" r="197"/>
          <a:stretch/>
        </p:blipFill>
        <p:spPr bwMode="auto">
          <a:xfrm>
            <a:off x="6948265" y="2060848"/>
            <a:ext cx="1872207" cy="25756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Rettangolo 7"/>
          <p:cNvSpPr/>
          <p:nvPr/>
        </p:nvSpPr>
        <p:spPr>
          <a:xfrm>
            <a:off x="4806950" y="4956035"/>
            <a:ext cx="3365450" cy="932563"/>
          </a:xfrm>
          <a:prstGeom prst="rect">
            <a:avLst/>
          </a:prstGeom>
        </p:spPr>
        <p:txBody>
          <a:bodyPr wrap="square">
            <a:spAutoFit/>
          </a:bodyPr>
          <a:lstStyle/>
          <a:p>
            <a:pPr>
              <a:lnSpc>
                <a:spcPct val="130000"/>
              </a:lnSpc>
              <a:spcBef>
                <a:spcPct val="0"/>
              </a:spcBef>
            </a:pPr>
            <a:r>
              <a:rPr lang="en-US" altLang="it-IT" sz="1400" b="1" dirty="0" smtClean="0">
                <a:solidFill>
                  <a:srgbClr val="808080"/>
                </a:solidFill>
              </a:rPr>
              <a:t>Underground </a:t>
            </a:r>
            <a:r>
              <a:rPr lang="en-US" altLang="it-IT" sz="1400" b="1" dirty="0">
                <a:solidFill>
                  <a:srgbClr val="808080"/>
                </a:solidFill>
              </a:rPr>
              <a:t>cable </a:t>
            </a:r>
            <a:r>
              <a:rPr lang="en-US" altLang="it-IT" sz="1400" b="1" dirty="0" smtClean="0">
                <a:solidFill>
                  <a:srgbClr val="808080"/>
                </a:solidFill>
              </a:rPr>
              <a:t>route</a:t>
            </a:r>
            <a:r>
              <a:rPr lang="en-US" altLang="it-IT" sz="1400" b="1" dirty="0">
                <a:solidFill>
                  <a:srgbClr val="808080"/>
                </a:solidFill>
              </a:rPr>
              <a:t>: </a:t>
            </a:r>
            <a:r>
              <a:rPr lang="en-US" altLang="it-IT" sz="1400" dirty="0">
                <a:solidFill>
                  <a:srgbClr val="808080"/>
                </a:solidFill>
              </a:rPr>
              <a:t>~ </a:t>
            </a:r>
            <a:r>
              <a:rPr lang="en-US" altLang="it-IT" sz="1400" b="1" dirty="0" smtClean="0">
                <a:solidFill>
                  <a:srgbClr val="808080"/>
                </a:solidFill>
              </a:rPr>
              <a:t>22km</a:t>
            </a:r>
          </a:p>
          <a:p>
            <a:pPr>
              <a:lnSpc>
                <a:spcPct val="130000"/>
              </a:lnSpc>
              <a:spcBef>
                <a:spcPct val="0"/>
              </a:spcBef>
            </a:pPr>
            <a:r>
              <a:rPr lang="en-US" altLang="it-IT" sz="1400" dirty="0" smtClean="0">
                <a:solidFill>
                  <a:srgbClr val="808080"/>
                </a:solidFill>
              </a:rPr>
              <a:t>~ 6km in Montenegro</a:t>
            </a:r>
          </a:p>
          <a:p>
            <a:pPr>
              <a:lnSpc>
                <a:spcPct val="130000"/>
              </a:lnSpc>
              <a:spcBef>
                <a:spcPct val="0"/>
              </a:spcBef>
            </a:pPr>
            <a:r>
              <a:rPr lang="en-US" altLang="it-IT" sz="1400" dirty="0" smtClean="0">
                <a:solidFill>
                  <a:srgbClr val="808080"/>
                </a:solidFill>
              </a:rPr>
              <a:t>~ 16km in Italy</a:t>
            </a:r>
            <a:endParaRPr lang="en-US" altLang="it-IT" sz="1400" b="1" dirty="0">
              <a:solidFill>
                <a:srgbClr val="808080"/>
              </a:solidFill>
            </a:endParaRPr>
          </a:p>
        </p:txBody>
      </p:sp>
      <p:sp>
        <p:nvSpPr>
          <p:cNvPr id="20" name="Rettangolo 19"/>
          <p:cNvSpPr/>
          <p:nvPr/>
        </p:nvSpPr>
        <p:spPr>
          <a:xfrm>
            <a:off x="320484" y="4941168"/>
            <a:ext cx="3558460" cy="932563"/>
          </a:xfrm>
          <a:prstGeom prst="rect">
            <a:avLst/>
          </a:prstGeom>
        </p:spPr>
        <p:txBody>
          <a:bodyPr wrap="square">
            <a:spAutoFit/>
          </a:bodyPr>
          <a:lstStyle/>
          <a:p>
            <a:pPr>
              <a:lnSpc>
                <a:spcPct val="130000"/>
              </a:lnSpc>
              <a:spcBef>
                <a:spcPct val="0"/>
              </a:spcBef>
            </a:pPr>
            <a:r>
              <a:rPr lang="en-US" altLang="it-IT" sz="1400" b="1" dirty="0" smtClean="0">
                <a:solidFill>
                  <a:srgbClr val="808080"/>
                </a:solidFill>
              </a:rPr>
              <a:t>Submarine </a:t>
            </a:r>
            <a:r>
              <a:rPr lang="en-US" altLang="it-IT" sz="1400" b="1" dirty="0">
                <a:solidFill>
                  <a:srgbClr val="808080"/>
                </a:solidFill>
              </a:rPr>
              <a:t>cable </a:t>
            </a:r>
            <a:r>
              <a:rPr lang="en-US" altLang="it-IT" sz="1400" b="1" dirty="0" smtClean="0">
                <a:solidFill>
                  <a:srgbClr val="808080"/>
                </a:solidFill>
              </a:rPr>
              <a:t>route</a:t>
            </a:r>
            <a:r>
              <a:rPr lang="en-US" altLang="it-IT" sz="1400" b="1" dirty="0">
                <a:solidFill>
                  <a:srgbClr val="808080"/>
                </a:solidFill>
              </a:rPr>
              <a:t>: </a:t>
            </a:r>
            <a:r>
              <a:rPr lang="en-US" altLang="it-IT" sz="1400" dirty="0">
                <a:solidFill>
                  <a:srgbClr val="808080"/>
                </a:solidFill>
              </a:rPr>
              <a:t>~ </a:t>
            </a:r>
            <a:r>
              <a:rPr lang="en-US" altLang="it-IT" sz="1400" b="1" dirty="0" smtClean="0">
                <a:solidFill>
                  <a:srgbClr val="808080"/>
                </a:solidFill>
              </a:rPr>
              <a:t>423km:</a:t>
            </a:r>
          </a:p>
          <a:p>
            <a:pPr>
              <a:lnSpc>
                <a:spcPct val="130000"/>
              </a:lnSpc>
              <a:spcBef>
                <a:spcPct val="0"/>
              </a:spcBef>
            </a:pPr>
            <a:r>
              <a:rPr lang="en-US" altLang="it-IT" sz="1400" dirty="0">
                <a:solidFill>
                  <a:srgbClr val="808080"/>
                </a:solidFill>
              </a:rPr>
              <a:t>~ 25km </a:t>
            </a:r>
            <a:r>
              <a:rPr lang="en-US" altLang="it-IT" sz="1400" dirty="0" smtClean="0">
                <a:solidFill>
                  <a:srgbClr val="808080"/>
                </a:solidFill>
              </a:rPr>
              <a:t>in Montenegrin territorial waters</a:t>
            </a:r>
          </a:p>
          <a:p>
            <a:pPr>
              <a:lnSpc>
                <a:spcPct val="130000"/>
              </a:lnSpc>
              <a:spcBef>
                <a:spcPct val="0"/>
              </a:spcBef>
            </a:pPr>
            <a:r>
              <a:rPr lang="en-US" altLang="it-IT" sz="1400" dirty="0">
                <a:solidFill>
                  <a:srgbClr val="808080"/>
                </a:solidFill>
              </a:rPr>
              <a:t>~ 77km </a:t>
            </a:r>
            <a:r>
              <a:rPr lang="en-US" altLang="it-IT" sz="1400" dirty="0" smtClean="0">
                <a:solidFill>
                  <a:srgbClr val="808080"/>
                </a:solidFill>
              </a:rPr>
              <a:t>in Italian territorial waters</a:t>
            </a:r>
            <a:endParaRPr lang="en-US" altLang="it-IT" sz="1400" dirty="0">
              <a:solidFill>
                <a:srgbClr val="808080"/>
              </a:solidFill>
            </a:endParaRPr>
          </a:p>
        </p:txBody>
      </p:sp>
    </p:spTree>
    <p:extLst>
      <p:ext uri="{BB962C8B-B14F-4D97-AF65-F5344CB8AC3E}">
        <p14:creationId xmlns:p14="http://schemas.microsoft.com/office/powerpoint/2010/main" val="30374145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tangolo 13"/>
          <p:cNvSpPr/>
          <p:nvPr/>
        </p:nvSpPr>
        <p:spPr>
          <a:xfrm>
            <a:off x="98795" y="41781"/>
            <a:ext cx="8886736" cy="69602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p:cNvSpPr/>
          <p:nvPr/>
        </p:nvSpPr>
        <p:spPr>
          <a:xfrm>
            <a:off x="107504" y="764704"/>
            <a:ext cx="8886736" cy="6093296"/>
          </a:xfrm>
          <a:prstGeom prst="rect">
            <a:avLst/>
          </a:prstGeom>
          <a:solidFill>
            <a:schemeClr val="bg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7" name="Picture 1" descr="C:\Users\a392032\AppData\Local\Temp\7zE8854.tmp\01. Terna Crna Gora_RGB_201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06950" y="6358539"/>
            <a:ext cx="1167133" cy="458454"/>
          </a:xfrm>
          <a:prstGeom prst="rect">
            <a:avLst/>
          </a:prstGeom>
          <a:noFill/>
        </p:spPr>
      </p:pic>
      <p:sp>
        <p:nvSpPr>
          <p:cNvPr id="18" name="Text Box 5"/>
          <p:cNvSpPr txBox="1">
            <a:spLocks noChangeArrowheads="1"/>
          </p:cNvSpPr>
          <p:nvPr/>
        </p:nvSpPr>
        <p:spPr bwMode="auto">
          <a:xfrm>
            <a:off x="4806950" y="6302553"/>
            <a:ext cx="40322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pitchFamily="34" charset="-128"/>
              </a:defRPr>
            </a:lvl1pPr>
            <a:lvl2pPr marL="742950" indent="-285750">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r" eaLnBrk="1" hangingPunct="1">
              <a:spcBef>
                <a:spcPct val="50000"/>
              </a:spcBef>
              <a:buFontTx/>
              <a:buNone/>
            </a:pPr>
            <a:r>
              <a:rPr lang="it-IT" altLang="it-IT" sz="800" dirty="0" err="1">
                <a:solidFill>
                  <a:srgbClr val="005EA8"/>
                </a:solidFill>
              </a:rPr>
              <a:t>Department</a:t>
            </a:r>
            <a:r>
              <a:rPr lang="it-IT" altLang="it-IT" sz="800" dirty="0">
                <a:solidFill>
                  <a:srgbClr val="005EA8"/>
                </a:solidFill>
              </a:rPr>
              <a:t> for </a:t>
            </a:r>
            <a:r>
              <a:rPr lang="it-IT" altLang="it-IT" sz="800" dirty="0" err="1">
                <a:solidFill>
                  <a:srgbClr val="005EA8"/>
                </a:solidFill>
              </a:rPr>
              <a:t>Engineering</a:t>
            </a:r>
            <a:r>
              <a:rPr lang="it-IT" altLang="it-IT" sz="800" dirty="0">
                <a:solidFill>
                  <a:srgbClr val="005EA8"/>
                </a:solidFill>
              </a:rPr>
              <a:t> and </a:t>
            </a:r>
            <a:r>
              <a:rPr lang="it-IT" altLang="it-IT" sz="800" dirty="0" err="1">
                <a:solidFill>
                  <a:srgbClr val="005EA8"/>
                </a:solidFill>
              </a:rPr>
              <a:t>Authorization</a:t>
            </a:r>
            <a:r>
              <a:rPr lang="it-IT" altLang="it-IT" sz="800" dirty="0">
                <a:solidFill>
                  <a:srgbClr val="005EA8"/>
                </a:solidFill>
              </a:rPr>
              <a:t> </a:t>
            </a:r>
            <a:r>
              <a:rPr lang="it-IT" altLang="it-IT" sz="800" dirty="0" err="1">
                <a:solidFill>
                  <a:srgbClr val="005EA8"/>
                </a:solidFill>
              </a:rPr>
              <a:t>Process</a:t>
            </a:r>
            <a:endParaRPr lang="it-IT" altLang="it-IT" sz="800" b="1" dirty="0">
              <a:solidFill>
                <a:srgbClr val="808080"/>
              </a:solidFill>
            </a:endParaRPr>
          </a:p>
        </p:txBody>
      </p:sp>
      <p:cxnSp>
        <p:nvCxnSpPr>
          <p:cNvPr id="19" name="Connettore diritto 18"/>
          <p:cNvCxnSpPr/>
          <p:nvPr/>
        </p:nvCxnSpPr>
        <p:spPr>
          <a:xfrm>
            <a:off x="133631" y="6235337"/>
            <a:ext cx="8851900" cy="26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nettore diritto 19"/>
          <p:cNvCxnSpPr>
            <a:stCxn id="14" idx="1"/>
            <a:endCxn id="14" idx="3"/>
          </p:cNvCxnSpPr>
          <p:nvPr/>
        </p:nvCxnSpPr>
        <p:spPr>
          <a:xfrm>
            <a:off x="98795" y="389793"/>
            <a:ext cx="8886736"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Immagine 20"/>
          <p:cNvPicPr>
            <a:picLocks noChangeAspect="1"/>
          </p:cNvPicPr>
          <p:nvPr/>
        </p:nvPicPr>
        <p:blipFill>
          <a:blip r:embed="rId3"/>
          <a:stretch>
            <a:fillRect/>
          </a:stretch>
        </p:blipFill>
        <p:spPr>
          <a:xfrm>
            <a:off x="8709" y="6244046"/>
            <a:ext cx="1314629" cy="618734"/>
          </a:xfrm>
          <a:prstGeom prst="rect">
            <a:avLst/>
          </a:prstGeom>
        </p:spPr>
      </p:pic>
      <p:sp>
        <p:nvSpPr>
          <p:cNvPr id="16" name="Rectangle 9"/>
          <p:cNvSpPr>
            <a:spLocks noChangeArrowheads="1"/>
          </p:cNvSpPr>
          <p:nvPr/>
        </p:nvSpPr>
        <p:spPr bwMode="auto">
          <a:xfrm>
            <a:off x="913927" y="317782"/>
            <a:ext cx="8230073" cy="432902"/>
          </a:xfrm>
          <a:prstGeom prst="rect">
            <a:avLst/>
          </a:prstGeom>
          <a:noFill/>
          <a:ln w="9525">
            <a:noFill/>
            <a:miter lim="800000"/>
            <a:headEnd/>
            <a:tailEnd/>
          </a:ln>
        </p:spPr>
        <p:txBody>
          <a:bodyPr anchor="ctr"/>
          <a:lstStyle/>
          <a:p>
            <a:pPr fontAlgn="base">
              <a:spcBef>
                <a:spcPct val="0"/>
              </a:spcBef>
              <a:spcAft>
                <a:spcPct val="0"/>
              </a:spcAft>
            </a:pPr>
            <a:r>
              <a:rPr lang="it-IT" altLang="it-IT" sz="1600" b="1" dirty="0" err="1" smtClean="0">
                <a:solidFill>
                  <a:srgbClr val="2D2D8A">
                    <a:lumMod val="75000"/>
                  </a:srgbClr>
                </a:solidFill>
              </a:rPr>
              <a:t>Testing</a:t>
            </a:r>
            <a:r>
              <a:rPr lang="it-IT" altLang="it-IT" sz="1600" b="1" dirty="0" smtClean="0">
                <a:solidFill>
                  <a:srgbClr val="2D2D8A">
                    <a:lumMod val="75000"/>
                  </a:srgbClr>
                </a:solidFill>
              </a:rPr>
              <a:t> of the HVDC cable</a:t>
            </a:r>
            <a:endParaRPr lang="en-US" altLang="it-IT" sz="1600" b="1" dirty="0">
              <a:solidFill>
                <a:srgbClr val="2D2D8A">
                  <a:lumMod val="75000"/>
                </a:srgbClr>
              </a:solidFill>
            </a:endParaRPr>
          </a:p>
        </p:txBody>
      </p:sp>
      <p:sp>
        <p:nvSpPr>
          <p:cNvPr id="3" name="Segnaposto contenuto 2"/>
          <p:cNvSpPr>
            <a:spLocks noGrp="1"/>
          </p:cNvSpPr>
          <p:nvPr>
            <p:ph sz="half" idx="1"/>
          </p:nvPr>
        </p:nvSpPr>
        <p:spPr>
          <a:xfrm>
            <a:off x="107504" y="980729"/>
            <a:ext cx="5451755" cy="2232248"/>
          </a:xfrm>
        </p:spPr>
        <p:txBody>
          <a:bodyPr/>
          <a:lstStyle/>
          <a:p>
            <a:r>
              <a:rPr lang="en-US" sz="1600" b="1" kern="1200" dirty="0">
                <a:solidFill>
                  <a:srgbClr val="808080"/>
                </a:solidFill>
                <a:latin typeface="+mn-lt"/>
                <a:ea typeface="+mn-ea"/>
                <a:cs typeface="+mn-cs"/>
              </a:rPr>
              <a:t>HVDC test of the complete cable system test at 700kV DC</a:t>
            </a:r>
            <a:r>
              <a:rPr lang="it-IT" sz="1600" b="1" kern="1200" dirty="0">
                <a:solidFill>
                  <a:srgbClr val="808080"/>
                </a:solidFill>
                <a:latin typeface="+mn-lt"/>
                <a:ea typeface="+mn-ea"/>
                <a:cs typeface="+mn-cs"/>
              </a:rPr>
              <a:t>   </a:t>
            </a:r>
          </a:p>
          <a:p>
            <a:pPr marL="457200" lvl="1" indent="0" algn="just">
              <a:buNone/>
            </a:pPr>
            <a:r>
              <a:rPr lang="en-US" sz="1200" dirty="0"/>
              <a:t>The test has been performed gradually rising the voltage </a:t>
            </a:r>
            <a:r>
              <a:rPr lang="en-US" sz="1200" dirty="0" smtClean="0"/>
              <a:t>up to </a:t>
            </a:r>
            <a:r>
              <a:rPr lang="en-US" sz="1200" dirty="0"/>
              <a:t>700kV DC. After the </a:t>
            </a:r>
            <a:r>
              <a:rPr lang="en-US" sz="1200" dirty="0" smtClean="0"/>
              <a:t>period </a:t>
            </a:r>
            <a:r>
              <a:rPr lang="en-US" sz="1200" dirty="0"/>
              <a:t>of </a:t>
            </a:r>
            <a:r>
              <a:rPr lang="en-US" sz="1200" dirty="0" smtClean="0"/>
              <a:t>15min (as prescribed by the relevant standards [1]) </a:t>
            </a:r>
            <a:r>
              <a:rPr lang="en-US" sz="1200" dirty="0"/>
              <a:t>at 700kV and during the next descent of the applied voltage (and discharge phase) no breakdown has been detected which assured that the test has positively passed and that the cable can be safely put in </a:t>
            </a:r>
            <a:r>
              <a:rPr lang="en-US" sz="1200" dirty="0" smtClean="0"/>
              <a:t>operation.</a:t>
            </a:r>
          </a:p>
          <a:p>
            <a:pPr marL="457200" lvl="1" indent="0" algn="just">
              <a:buNone/>
            </a:pPr>
            <a:r>
              <a:rPr lang="en-US" sz="1050" i="1" dirty="0">
                <a:solidFill>
                  <a:schemeClr val="accent6">
                    <a:lumMod val="75000"/>
                  </a:schemeClr>
                </a:solidFill>
              </a:rPr>
              <a:t>[1] CIGRE Recommendation Electra No. 189, “Recommendations for tests of power transmission DC cables for a rated voltage up to 800 kV</a:t>
            </a:r>
            <a:r>
              <a:rPr lang="en-US" sz="1050" i="1" dirty="0" smtClean="0">
                <a:solidFill>
                  <a:schemeClr val="accent6">
                    <a:lumMod val="75000"/>
                  </a:schemeClr>
                </a:solidFill>
              </a:rPr>
              <a:t>”</a:t>
            </a:r>
            <a:endParaRPr lang="en-US" sz="1200" dirty="0">
              <a:solidFill>
                <a:schemeClr val="accent6">
                  <a:lumMod val="75000"/>
                </a:schemeClr>
              </a:solidFill>
            </a:endParaRPr>
          </a:p>
        </p:txBody>
      </p:sp>
      <p:sp>
        <p:nvSpPr>
          <p:cNvPr id="12" name="Rettangolo 11"/>
          <p:cNvSpPr/>
          <p:nvPr/>
        </p:nvSpPr>
        <p:spPr>
          <a:xfrm>
            <a:off x="904310" y="47088"/>
            <a:ext cx="6815334" cy="369332"/>
          </a:xfrm>
          <a:prstGeom prst="rect">
            <a:avLst/>
          </a:prstGeom>
        </p:spPr>
        <p:txBody>
          <a:bodyPr wrap="square">
            <a:spAutoFit/>
          </a:bodyPr>
          <a:lstStyle/>
          <a:p>
            <a:pPr algn="just" fontAlgn="base">
              <a:spcBef>
                <a:spcPct val="0"/>
              </a:spcBef>
              <a:spcAft>
                <a:spcPct val="0"/>
              </a:spcAft>
            </a:pPr>
            <a:r>
              <a:rPr lang="en-US" dirty="0" smtClean="0">
                <a:solidFill>
                  <a:srgbClr val="FFFFFF">
                    <a:lumMod val="65000"/>
                  </a:srgbClr>
                </a:solidFill>
              </a:rPr>
              <a:t>Testing of the HVDC link  Italy – Montenegro</a:t>
            </a:r>
            <a:endParaRPr lang="en-GB" dirty="0">
              <a:solidFill>
                <a:srgbClr val="BFBFBF"/>
              </a:solidFill>
            </a:endParaRPr>
          </a:p>
        </p:txBody>
      </p:sp>
      <p:pic>
        <p:nvPicPr>
          <p:cNvPr id="4" name="Segnaposto contenuto 3"/>
          <p:cNvPicPr>
            <a:picLocks noGrp="1" noChangeAspect="1"/>
          </p:cNvPicPr>
          <p:nvPr>
            <p:ph sz="half" idx="2"/>
          </p:nvPr>
        </p:nvPicPr>
        <p:blipFill rotWithShape="1">
          <a:blip r:embed="rId4" cstate="email">
            <a:extLst>
              <a:ext uri="{28A0092B-C50C-407E-A947-70E740481C1C}">
                <a14:useLocalDpi xmlns:a14="http://schemas.microsoft.com/office/drawing/2010/main"/>
              </a:ext>
            </a:extLst>
          </a:blip>
          <a:srcRect t="470" r="30908"/>
          <a:stretch/>
        </p:blipFill>
        <p:spPr>
          <a:xfrm>
            <a:off x="5943553" y="892777"/>
            <a:ext cx="2732903" cy="50565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8" name="Gruppo 7"/>
          <p:cNvGrpSpPr/>
          <p:nvPr/>
        </p:nvGrpSpPr>
        <p:grpSpPr>
          <a:xfrm>
            <a:off x="609174" y="3215739"/>
            <a:ext cx="4950085" cy="2733541"/>
            <a:chOff x="609175" y="3071723"/>
            <a:chExt cx="3744415" cy="1975646"/>
          </a:xfrm>
        </p:grpSpPr>
        <p:pic>
          <p:nvPicPr>
            <p:cNvPr id="2" name="Immagine 1"/>
            <p:cNvPicPr>
              <a:picLocks noChangeAspect="1"/>
            </p:cNvPicPr>
            <p:nvPr/>
          </p:nvPicPr>
          <p:blipFill rotWithShape="1">
            <a:blip r:embed="rId5" cstate="screen">
              <a:extLst>
                <a:ext uri="{28A0092B-C50C-407E-A947-70E740481C1C}">
                  <a14:useLocalDpi xmlns:a14="http://schemas.microsoft.com/office/drawing/2010/main"/>
                </a:ext>
              </a:extLst>
            </a:blip>
            <a:srcRect l="25609" t="12350" r="26512"/>
            <a:stretch/>
          </p:blipFill>
          <p:spPr>
            <a:xfrm>
              <a:off x="681183" y="3106774"/>
              <a:ext cx="2715750" cy="1940595"/>
            </a:xfrm>
            <a:prstGeom prst="rect">
              <a:avLst/>
            </a:prstGeom>
          </p:spPr>
        </p:pic>
        <p:sp>
          <p:nvSpPr>
            <p:cNvPr id="5" name="Rettangolo 4"/>
            <p:cNvSpPr/>
            <p:nvPr/>
          </p:nvSpPr>
          <p:spPr bwMode="auto">
            <a:xfrm>
              <a:off x="609175" y="3071723"/>
              <a:ext cx="3744415" cy="1961815"/>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D8DCED"/>
                </a:solidFill>
                <a:effectLst/>
                <a:latin typeface="Helvetica Neue" pitchFamily="-112" charset="0"/>
              </a:endParaRPr>
            </a:p>
          </p:txBody>
        </p:sp>
        <p:pic>
          <p:nvPicPr>
            <p:cNvPr id="9" name="Immagine 8"/>
            <p:cNvPicPr>
              <a:picLocks noChangeAspect="1"/>
            </p:cNvPicPr>
            <p:nvPr/>
          </p:nvPicPr>
          <p:blipFill rotWithShape="1">
            <a:blip r:embed="rId5"/>
            <a:srcRect l="75013" t="29191" b="45543"/>
            <a:stretch/>
          </p:blipFill>
          <p:spPr>
            <a:xfrm>
              <a:off x="3254669" y="4583233"/>
              <a:ext cx="980926" cy="432049"/>
            </a:xfrm>
            <a:prstGeom prst="rect">
              <a:avLst/>
            </a:prstGeom>
          </p:spPr>
        </p:pic>
      </p:grpSp>
      <p:pic>
        <p:nvPicPr>
          <p:cNvPr id="6" name="Immagine 5"/>
          <p:cNvPicPr>
            <a:picLocks noChangeAspect="1"/>
          </p:cNvPicPr>
          <p:nvPr/>
        </p:nvPicPr>
        <p:blipFill rotWithShape="1">
          <a:blip r:embed="rId6" cstate="hqprint">
            <a:extLst>
              <a:ext uri="{28A0092B-C50C-407E-A947-70E740481C1C}">
                <a14:useLocalDpi xmlns:a14="http://schemas.microsoft.com/office/drawing/2010/main"/>
              </a:ext>
            </a:extLst>
          </a:blip>
          <a:srcRect l="-2846"/>
          <a:stretch/>
        </p:blipFill>
        <p:spPr>
          <a:xfrm rot="16200000">
            <a:off x="4278655" y="3207664"/>
            <a:ext cx="1327622" cy="15633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08133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98795" y="41781"/>
            <a:ext cx="8886736" cy="69602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107504" y="764704"/>
            <a:ext cx="8886736" cy="6093296"/>
          </a:xfrm>
          <a:prstGeom prst="rect">
            <a:avLst/>
          </a:prstGeom>
          <a:solidFill>
            <a:schemeClr val="bg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Picture 1" descr="C:\Users\a392032\AppData\Local\Temp\7zE8854.tmp\01. Terna Crna Gora_RGB_201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06950" y="6358539"/>
            <a:ext cx="1167133" cy="458454"/>
          </a:xfrm>
          <a:prstGeom prst="rect">
            <a:avLst/>
          </a:prstGeom>
          <a:noFill/>
        </p:spPr>
      </p:pic>
      <p:sp>
        <p:nvSpPr>
          <p:cNvPr id="15" name="Text Box 5"/>
          <p:cNvSpPr txBox="1">
            <a:spLocks noChangeArrowheads="1"/>
          </p:cNvSpPr>
          <p:nvPr/>
        </p:nvSpPr>
        <p:spPr bwMode="auto">
          <a:xfrm>
            <a:off x="4806950" y="6302553"/>
            <a:ext cx="40322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pitchFamily="34" charset="-128"/>
              </a:defRPr>
            </a:lvl1pPr>
            <a:lvl2pPr marL="742950" indent="-285750">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r" eaLnBrk="1" hangingPunct="1">
              <a:spcBef>
                <a:spcPct val="50000"/>
              </a:spcBef>
              <a:buFontTx/>
              <a:buNone/>
            </a:pPr>
            <a:r>
              <a:rPr lang="it-IT" altLang="it-IT" sz="800" dirty="0" err="1">
                <a:solidFill>
                  <a:srgbClr val="005EA8"/>
                </a:solidFill>
              </a:rPr>
              <a:t>Department</a:t>
            </a:r>
            <a:r>
              <a:rPr lang="it-IT" altLang="it-IT" sz="800" dirty="0">
                <a:solidFill>
                  <a:srgbClr val="005EA8"/>
                </a:solidFill>
              </a:rPr>
              <a:t> for </a:t>
            </a:r>
            <a:r>
              <a:rPr lang="it-IT" altLang="it-IT" sz="800" dirty="0" err="1">
                <a:solidFill>
                  <a:srgbClr val="005EA8"/>
                </a:solidFill>
              </a:rPr>
              <a:t>Engineering</a:t>
            </a:r>
            <a:r>
              <a:rPr lang="it-IT" altLang="it-IT" sz="800" dirty="0">
                <a:solidFill>
                  <a:srgbClr val="005EA8"/>
                </a:solidFill>
              </a:rPr>
              <a:t> and </a:t>
            </a:r>
            <a:r>
              <a:rPr lang="it-IT" altLang="it-IT" sz="800" dirty="0" err="1">
                <a:solidFill>
                  <a:srgbClr val="005EA8"/>
                </a:solidFill>
              </a:rPr>
              <a:t>Authorization</a:t>
            </a:r>
            <a:r>
              <a:rPr lang="it-IT" altLang="it-IT" sz="800" dirty="0">
                <a:solidFill>
                  <a:srgbClr val="005EA8"/>
                </a:solidFill>
              </a:rPr>
              <a:t> </a:t>
            </a:r>
            <a:r>
              <a:rPr lang="it-IT" altLang="it-IT" sz="800" dirty="0" err="1">
                <a:solidFill>
                  <a:srgbClr val="005EA8"/>
                </a:solidFill>
              </a:rPr>
              <a:t>Process</a:t>
            </a:r>
            <a:endParaRPr lang="it-IT" altLang="it-IT" sz="800" b="1" dirty="0">
              <a:solidFill>
                <a:srgbClr val="808080"/>
              </a:solidFill>
            </a:endParaRPr>
          </a:p>
        </p:txBody>
      </p:sp>
      <p:cxnSp>
        <p:nvCxnSpPr>
          <p:cNvPr id="17" name="Connettore diritto 16"/>
          <p:cNvCxnSpPr/>
          <p:nvPr/>
        </p:nvCxnSpPr>
        <p:spPr>
          <a:xfrm>
            <a:off x="133631" y="6235337"/>
            <a:ext cx="8851900" cy="26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Connettore diritto 17"/>
          <p:cNvCxnSpPr>
            <a:stCxn id="9" idx="1"/>
            <a:endCxn id="9" idx="3"/>
          </p:cNvCxnSpPr>
          <p:nvPr/>
        </p:nvCxnSpPr>
        <p:spPr>
          <a:xfrm>
            <a:off x="98795" y="389793"/>
            <a:ext cx="8886736" cy="0"/>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Immagine 18"/>
          <p:cNvPicPr>
            <a:picLocks noChangeAspect="1"/>
          </p:cNvPicPr>
          <p:nvPr/>
        </p:nvPicPr>
        <p:blipFill>
          <a:blip r:embed="rId3"/>
          <a:stretch>
            <a:fillRect/>
          </a:stretch>
        </p:blipFill>
        <p:spPr>
          <a:xfrm>
            <a:off x="8709" y="6244046"/>
            <a:ext cx="1314629" cy="618734"/>
          </a:xfrm>
          <a:prstGeom prst="rect">
            <a:avLst/>
          </a:prstGeom>
        </p:spPr>
      </p:pic>
      <p:sp>
        <p:nvSpPr>
          <p:cNvPr id="16" name="Rectangle 9"/>
          <p:cNvSpPr>
            <a:spLocks noChangeArrowheads="1"/>
          </p:cNvSpPr>
          <p:nvPr/>
        </p:nvSpPr>
        <p:spPr bwMode="auto">
          <a:xfrm>
            <a:off x="913927" y="317782"/>
            <a:ext cx="8230073" cy="432902"/>
          </a:xfrm>
          <a:prstGeom prst="rect">
            <a:avLst/>
          </a:prstGeom>
          <a:noFill/>
          <a:ln w="9525">
            <a:noFill/>
            <a:miter lim="800000"/>
            <a:headEnd/>
            <a:tailEnd/>
          </a:ln>
        </p:spPr>
        <p:txBody>
          <a:bodyPr anchor="ctr"/>
          <a:lstStyle/>
          <a:p>
            <a:pPr fontAlgn="base">
              <a:spcBef>
                <a:spcPct val="0"/>
              </a:spcBef>
              <a:spcAft>
                <a:spcPct val="0"/>
              </a:spcAft>
            </a:pPr>
            <a:r>
              <a:rPr lang="it-IT" altLang="it-IT" sz="1600" b="1" dirty="0" err="1" smtClean="0">
                <a:solidFill>
                  <a:srgbClr val="2D2D8A">
                    <a:lumMod val="75000"/>
                  </a:srgbClr>
                </a:solidFill>
              </a:rPr>
              <a:t>Testing</a:t>
            </a:r>
            <a:r>
              <a:rPr lang="it-IT" altLang="it-IT" sz="1600" b="1" dirty="0" smtClean="0">
                <a:solidFill>
                  <a:srgbClr val="2D2D8A">
                    <a:lumMod val="75000"/>
                  </a:srgbClr>
                </a:solidFill>
              </a:rPr>
              <a:t> of the HVDC cable</a:t>
            </a:r>
            <a:endParaRPr lang="en-US" altLang="it-IT" sz="1600" b="1" dirty="0">
              <a:solidFill>
                <a:srgbClr val="2D2D8A">
                  <a:lumMod val="75000"/>
                </a:srgbClr>
              </a:solidFill>
            </a:endParaRPr>
          </a:p>
        </p:txBody>
      </p:sp>
      <p:sp>
        <p:nvSpPr>
          <p:cNvPr id="3" name="Segnaposto contenuto 2"/>
          <p:cNvSpPr>
            <a:spLocks noGrp="1"/>
          </p:cNvSpPr>
          <p:nvPr>
            <p:ph sz="half" idx="1"/>
          </p:nvPr>
        </p:nvSpPr>
        <p:spPr>
          <a:xfrm>
            <a:off x="107504" y="980728"/>
            <a:ext cx="4933055" cy="3960440"/>
          </a:xfrm>
        </p:spPr>
        <p:txBody>
          <a:bodyPr/>
          <a:lstStyle/>
          <a:p>
            <a:pPr marL="457200" lvl="1" indent="0" algn="just">
              <a:buNone/>
            </a:pPr>
            <a:endParaRPr lang="it-IT" sz="1050" i="1" dirty="0"/>
          </a:p>
          <a:p>
            <a:r>
              <a:rPr lang="it-IT" sz="1600" b="1" kern="1200" dirty="0">
                <a:solidFill>
                  <a:srgbClr val="808080"/>
                </a:solidFill>
                <a:latin typeface="+mn-lt"/>
                <a:ea typeface="+mn-ea"/>
                <a:cs typeface="+mn-cs"/>
              </a:rPr>
              <a:t>(TDR) Time Domain </a:t>
            </a:r>
            <a:r>
              <a:rPr lang="it-IT" sz="1600" b="1" kern="1200" dirty="0" err="1">
                <a:solidFill>
                  <a:srgbClr val="808080"/>
                </a:solidFill>
                <a:latin typeface="+mn-lt"/>
                <a:ea typeface="+mn-ea"/>
                <a:cs typeface="+mn-cs"/>
              </a:rPr>
              <a:t>Reflectometry</a:t>
            </a:r>
            <a:r>
              <a:rPr lang="it-IT" sz="1600" b="1" kern="1200" dirty="0">
                <a:solidFill>
                  <a:srgbClr val="808080"/>
                </a:solidFill>
                <a:latin typeface="+mn-lt"/>
                <a:ea typeface="+mn-ea"/>
                <a:cs typeface="+mn-cs"/>
              </a:rPr>
              <a:t> test </a:t>
            </a:r>
          </a:p>
          <a:p>
            <a:pPr marL="457200" lvl="1" indent="0" algn="just">
              <a:buNone/>
            </a:pPr>
            <a:r>
              <a:rPr lang="en-US" sz="1200" dirty="0"/>
              <a:t>By applying an impulse having some hundreds of volts in peak to the complete HVDC cable system (from Italy side) with an open end at the opposite extremity (Montenegro side) it has been possible to make the impulse travel along the entire cable and reflect back to the voltage source where its reflection signal has then been recorded. The recorded waveform shown no abnormalities along the cable length and also will be stored and used as a basic “fingerprint” for future diagnostic purposes</a:t>
            </a:r>
            <a:r>
              <a:rPr lang="en-US" sz="1200" dirty="0" smtClean="0"/>
              <a:t>.</a:t>
            </a:r>
          </a:p>
          <a:p>
            <a:pPr marL="457200" lvl="1" indent="0" algn="just">
              <a:buNone/>
            </a:pPr>
            <a:endParaRPr lang="en-US" sz="1200" dirty="0" smtClean="0"/>
          </a:p>
          <a:p>
            <a:pPr marL="457200" lvl="1" indent="0" algn="just">
              <a:buNone/>
            </a:pPr>
            <a:endParaRPr lang="en-US" sz="1200" dirty="0" smtClean="0"/>
          </a:p>
          <a:p>
            <a:pPr marL="457200" lvl="1" indent="0" algn="just">
              <a:buNone/>
            </a:pPr>
            <a:r>
              <a:rPr lang="en-US" sz="1200" i="1" dirty="0" smtClean="0"/>
              <a:t>Furthermore</a:t>
            </a:r>
            <a:r>
              <a:rPr lang="en-US" sz="1200" i="1" dirty="0"/>
              <a:t>, </a:t>
            </a:r>
            <a:r>
              <a:rPr lang="en-US" sz="1200" i="1" dirty="0" smtClean="0"/>
              <a:t>during installation, before final testing, after </a:t>
            </a:r>
            <a:r>
              <a:rPr lang="en-US" sz="1200" i="1" dirty="0"/>
              <a:t>laying of each section of underground </a:t>
            </a:r>
            <a:r>
              <a:rPr lang="en-US" sz="1200" i="1" dirty="0" smtClean="0"/>
              <a:t>cable, </a:t>
            </a:r>
            <a:r>
              <a:rPr lang="en-US" sz="1200" i="1" dirty="0"/>
              <a:t>a voltage of 10kV has been applied to the cable outer sheath for 1 minute has been applied in order to evaluate if any damage during cable </a:t>
            </a:r>
            <a:r>
              <a:rPr lang="en-US" sz="1200" i="1" dirty="0" smtClean="0"/>
              <a:t>installation </a:t>
            </a:r>
            <a:r>
              <a:rPr lang="en-US" sz="1200" i="1" dirty="0"/>
              <a:t>and laying has occurred</a:t>
            </a:r>
          </a:p>
          <a:p>
            <a:pPr marL="457200" lvl="1" indent="0" algn="just">
              <a:buNone/>
            </a:pPr>
            <a:endParaRPr lang="it-IT" sz="1200" dirty="0"/>
          </a:p>
        </p:txBody>
      </p:sp>
      <p:sp>
        <p:nvSpPr>
          <p:cNvPr id="12" name="Rettangolo 11"/>
          <p:cNvSpPr/>
          <p:nvPr/>
        </p:nvSpPr>
        <p:spPr>
          <a:xfrm>
            <a:off x="904310" y="47088"/>
            <a:ext cx="6815334" cy="369332"/>
          </a:xfrm>
          <a:prstGeom prst="rect">
            <a:avLst/>
          </a:prstGeom>
        </p:spPr>
        <p:txBody>
          <a:bodyPr wrap="square">
            <a:spAutoFit/>
          </a:bodyPr>
          <a:lstStyle/>
          <a:p>
            <a:pPr algn="just" fontAlgn="base">
              <a:spcBef>
                <a:spcPct val="0"/>
              </a:spcBef>
              <a:spcAft>
                <a:spcPct val="0"/>
              </a:spcAft>
            </a:pPr>
            <a:r>
              <a:rPr lang="en-US" dirty="0" smtClean="0">
                <a:solidFill>
                  <a:srgbClr val="FFFFFF">
                    <a:lumMod val="65000"/>
                  </a:srgbClr>
                </a:solidFill>
              </a:rPr>
              <a:t>Testing of the HVDC link  Italy – Montenegro</a:t>
            </a:r>
            <a:endParaRPr lang="en-GB" dirty="0">
              <a:solidFill>
                <a:srgbClr val="BFBFBF"/>
              </a:solidFill>
            </a:endParaRPr>
          </a:p>
        </p:txBody>
      </p:sp>
      <p:pic>
        <p:nvPicPr>
          <p:cNvPr id="7" name="Immagine 6"/>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10800000">
            <a:off x="5138480" y="3555039"/>
            <a:ext cx="2927383" cy="23865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magine 13"/>
          <p:cNvPicPr>
            <a:picLocks noChangeAspect="1"/>
          </p:cNvPicPr>
          <p:nvPr/>
        </p:nvPicPr>
        <p:blipFill>
          <a:blip r:embed="rId5"/>
          <a:stretch>
            <a:fillRect/>
          </a:stretch>
        </p:blipFill>
        <p:spPr>
          <a:xfrm>
            <a:off x="5138480" y="933985"/>
            <a:ext cx="3405499" cy="23335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82868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98795" y="41781"/>
            <a:ext cx="8886736" cy="69602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a:off x="107504" y="764704"/>
            <a:ext cx="8886736" cy="6093296"/>
          </a:xfrm>
          <a:prstGeom prst="rect">
            <a:avLst/>
          </a:prstGeom>
          <a:solidFill>
            <a:schemeClr val="bg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Picture 1" descr="C:\Users\a392032\AppData\Local\Temp\7zE8854.tmp\01. Terna Crna Gora_RGB_201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06950" y="6358539"/>
            <a:ext cx="1167133" cy="458454"/>
          </a:xfrm>
          <a:prstGeom prst="rect">
            <a:avLst/>
          </a:prstGeom>
          <a:noFill/>
        </p:spPr>
      </p:pic>
      <p:sp>
        <p:nvSpPr>
          <p:cNvPr id="11" name="Text Box 5"/>
          <p:cNvSpPr txBox="1">
            <a:spLocks noChangeArrowheads="1"/>
          </p:cNvSpPr>
          <p:nvPr/>
        </p:nvSpPr>
        <p:spPr bwMode="auto">
          <a:xfrm>
            <a:off x="4806950" y="6302553"/>
            <a:ext cx="40322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pitchFamily="34" charset="-128"/>
              </a:defRPr>
            </a:lvl1pPr>
            <a:lvl2pPr marL="742950" indent="-285750">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r" eaLnBrk="1" hangingPunct="1">
              <a:spcBef>
                <a:spcPct val="50000"/>
              </a:spcBef>
              <a:buFontTx/>
              <a:buNone/>
            </a:pPr>
            <a:r>
              <a:rPr lang="it-IT" altLang="it-IT" sz="800" dirty="0" err="1">
                <a:solidFill>
                  <a:srgbClr val="005EA8"/>
                </a:solidFill>
              </a:rPr>
              <a:t>Department</a:t>
            </a:r>
            <a:r>
              <a:rPr lang="it-IT" altLang="it-IT" sz="800" dirty="0">
                <a:solidFill>
                  <a:srgbClr val="005EA8"/>
                </a:solidFill>
              </a:rPr>
              <a:t> for </a:t>
            </a:r>
            <a:r>
              <a:rPr lang="it-IT" altLang="it-IT" sz="800" dirty="0" err="1">
                <a:solidFill>
                  <a:srgbClr val="005EA8"/>
                </a:solidFill>
              </a:rPr>
              <a:t>Engineering</a:t>
            </a:r>
            <a:r>
              <a:rPr lang="it-IT" altLang="it-IT" sz="800" dirty="0">
                <a:solidFill>
                  <a:srgbClr val="005EA8"/>
                </a:solidFill>
              </a:rPr>
              <a:t> and </a:t>
            </a:r>
            <a:r>
              <a:rPr lang="it-IT" altLang="it-IT" sz="800" dirty="0" err="1">
                <a:solidFill>
                  <a:srgbClr val="005EA8"/>
                </a:solidFill>
              </a:rPr>
              <a:t>Authorization</a:t>
            </a:r>
            <a:r>
              <a:rPr lang="it-IT" altLang="it-IT" sz="800" dirty="0">
                <a:solidFill>
                  <a:srgbClr val="005EA8"/>
                </a:solidFill>
              </a:rPr>
              <a:t> </a:t>
            </a:r>
            <a:r>
              <a:rPr lang="it-IT" altLang="it-IT" sz="800" dirty="0" err="1">
                <a:solidFill>
                  <a:srgbClr val="005EA8"/>
                </a:solidFill>
              </a:rPr>
              <a:t>Process</a:t>
            </a:r>
            <a:endParaRPr lang="it-IT" altLang="it-IT" sz="800" b="1" dirty="0">
              <a:solidFill>
                <a:srgbClr val="808080"/>
              </a:solidFill>
            </a:endParaRPr>
          </a:p>
        </p:txBody>
      </p:sp>
      <p:cxnSp>
        <p:nvCxnSpPr>
          <p:cNvPr id="12" name="Connettore diritto 11"/>
          <p:cNvCxnSpPr/>
          <p:nvPr/>
        </p:nvCxnSpPr>
        <p:spPr>
          <a:xfrm>
            <a:off x="133631" y="6235337"/>
            <a:ext cx="8851900" cy="26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nettore diritto 12"/>
          <p:cNvCxnSpPr>
            <a:stCxn id="8" idx="1"/>
            <a:endCxn id="8" idx="3"/>
          </p:cNvCxnSpPr>
          <p:nvPr/>
        </p:nvCxnSpPr>
        <p:spPr>
          <a:xfrm>
            <a:off x="98795" y="389793"/>
            <a:ext cx="8886736"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Immagine 13"/>
          <p:cNvPicPr>
            <a:picLocks noChangeAspect="1"/>
          </p:cNvPicPr>
          <p:nvPr/>
        </p:nvPicPr>
        <p:blipFill>
          <a:blip r:embed="rId3"/>
          <a:stretch>
            <a:fillRect/>
          </a:stretch>
        </p:blipFill>
        <p:spPr>
          <a:xfrm>
            <a:off x="8709" y="6244046"/>
            <a:ext cx="1314629" cy="618734"/>
          </a:xfrm>
          <a:prstGeom prst="rect">
            <a:avLst/>
          </a:prstGeom>
        </p:spPr>
      </p:pic>
      <p:pic>
        <p:nvPicPr>
          <p:cNvPr id="3" name="Immagine 2"/>
          <p:cNvPicPr/>
          <p:nvPr/>
        </p:nvPicPr>
        <p:blipFill>
          <a:blip r:embed="rId4">
            <a:extLst>
              <a:ext uri="{28A0092B-C50C-407E-A947-70E740481C1C}">
                <a14:useLocalDpi xmlns:a14="http://schemas.microsoft.com/office/drawing/2010/main" val="0"/>
              </a:ext>
            </a:extLst>
          </a:blip>
          <a:srcRect/>
          <a:stretch>
            <a:fillRect/>
          </a:stretch>
        </p:blipFill>
        <p:spPr bwMode="auto">
          <a:xfrm>
            <a:off x="251520" y="818361"/>
            <a:ext cx="8587680" cy="5130919"/>
          </a:xfrm>
          <a:prstGeom prst="rect">
            <a:avLst/>
          </a:prstGeom>
          <a:solidFill>
            <a:schemeClr val="bg1"/>
          </a:solidFill>
        </p:spPr>
      </p:pic>
      <p:sp>
        <p:nvSpPr>
          <p:cNvPr id="5" name="CasellaDiTesto 4"/>
          <p:cNvSpPr txBox="1"/>
          <p:nvPr/>
        </p:nvSpPr>
        <p:spPr>
          <a:xfrm>
            <a:off x="827584" y="324542"/>
            <a:ext cx="3312368" cy="338554"/>
          </a:xfrm>
          <a:prstGeom prst="rect">
            <a:avLst/>
          </a:prstGeom>
          <a:noFill/>
        </p:spPr>
        <p:txBody>
          <a:bodyPr wrap="square" rtlCol="0">
            <a:spAutoFit/>
          </a:bodyPr>
          <a:lstStyle/>
          <a:p>
            <a:r>
              <a:rPr lang="it-IT" sz="1600" b="1" dirty="0">
                <a:solidFill>
                  <a:srgbClr val="2D2D8A">
                    <a:lumMod val="75000"/>
                  </a:srgbClr>
                </a:solidFill>
              </a:rPr>
              <a:t>Converter station</a:t>
            </a:r>
          </a:p>
        </p:txBody>
      </p:sp>
      <p:sp>
        <p:nvSpPr>
          <p:cNvPr id="7" name="Rettangolo 6"/>
          <p:cNvSpPr/>
          <p:nvPr/>
        </p:nvSpPr>
        <p:spPr>
          <a:xfrm>
            <a:off x="904310" y="47088"/>
            <a:ext cx="6815334" cy="369332"/>
          </a:xfrm>
          <a:prstGeom prst="rect">
            <a:avLst/>
          </a:prstGeom>
        </p:spPr>
        <p:txBody>
          <a:bodyPr wrap="square">
            <a:spAutoFit/>
          </a:bodyPr>
          <a:lstStyle/>
          <a:p>
            <a:pPr algn="just" fontAlgn="base">
              <a:spcBef>
                <a:spcPct val="0"/>
              </a:spcBef>
              <a:spcAft>
                <a:spcPct val="0"/>
              </a:spcAft>
            </a:pPr>
            <a:r>
              <a:rPr lang="en-US" dirty="0" smtClean="0">
                <a:solidFill>
                  <a:srgbClr val="FFFFFF">
                    <a:lumMod val="65000"/>
                  </a:srgbClr>
                </a:solidFill>
              </a:rPr>
              <a:t>Testing of the HVDC link  Italy – Montenegro</a:t>
            </a:r>
            <a:endParaRPr lang="en-GB" dirty="0">
              <a:solidFill>
                <a:srgbClr val="BFBFBF"/>
              </a:solidFill>
            </a:endParaRPr>
          </a:p>
        </p:txBody>
      </p:sp>
    </p:spTree>
    <p:extLst>
      <p:ext uri="{BB962C8B-B14F-4D97-AF65-F5344CB8AC3E}">
        <p14:creationId xmlns:p14="http://schemas.microsoft.com/office/powerpoint/2010/main" val="11324915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p:cNvSpPr/>
          <p:nvPr/>
        </p:nvSpPr>
        <p:spPr>
          <a:xfrm>
            <a:off x="98795" y="41781"/>
            <a:ext cx="8886736" cy="69602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ttangolo 29"/>
          <p:cNvSpPr/>
          <p:nvPr/>
        </p:nvSpPr>
        <p:spPr>
          <a:xfrm>
            <a:off x="107504" y="764704"/>
            <a:ext cx="8886736" cy="6093296"/>
          </a:xfrm>
          <a:prstGeom prst="rect">
            <a:avLst/>
          </a:prstGeom>
          <a:solidFill>
            <a:schemeClr val="bg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1" name="Picture 1" descr="C:\Users\a392032\AppData\Local\Temp\7zE8854.tmp\01. Terna Crna Gora_RGB_201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06950" y="6358539"/>
            <a:ext cx="1167133" cy="458454"/>
          </a:xfrm>
          <a:prstGeom prst="rect">
            <a:avLst/>
          </a:prstGeom>
          <a:noFill/>
        </p:spPr>
      </p:pic>
      <p:sp>
        <p:nvSpPr>
          <p:cNvPr id="32" name="Text Box 5"/>
          <p:cNvSpPr txBox="1">
            <a:spLocks noChangeArrowheads="1"/>
          </p:cNvSpPr>
          <p:nvPr/>
        </p:nvSpPr>
        <p:spPr bwMode="auto">
          <a:xfrm>
            <a:off x="4806950" y="6302553"/>
            <a:ext cx="40322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pitchFamily="34" charset="-128"/>
              </a:defRPr>
            </a:lvl1pPr>
            <a:lvl2pPr marL="742950" indent="-285750">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r" eaLnBrk="1" hangingPunct="1">
              <a:spcBef>
                <a:spcPct val="50000"/>
              </a:spcBef>
              <a:buFontTx/>
              <a:buNone/>
            </a:pPr>
            <a:r>
              <a:rPr lang="it-IT" altLang="it-IT" sz="800" dirty="0" err="1">
                <a:solidFill>
                  <a:srgbClr val="005EA8"/>
                </a:solidFill>
              </a:rPr>
              <a:t>Department</a:t>
            </a:r>
            <a:r>
              <a:rPr lang="it-IT" altLang="it-IT" sz="800" dirty="0">
                <a:solidFill>
                  <a:srgbClr val="005EA8"/>
                </a:solidFill>
              </a:rPr>
              <a:t> for </a:t>
            </a:r>
            <a:r>
              <a:rPr lang="it-IT" altLang="it-IT" sz="800" dirty="0" err="1">
                <a:solidFill>
                  <a:srgbClr val="005EA8"/>
                </a:solidFill>
              </a:rPr>
              <a:t>Engineering</a:t>
            </a:r>
            <a:r>
              <a:rPr lang="it-IT" altLang="it-IT" sz="800" dirty="0">
                <a:solidFill>
                  <a:srgbClr val="005EA8"/>
                </a:solidFill>
              </a:rPr>
              <a:t> and </a:t>
            </a:r>
            <a:r>
              <a:rPr lang="it-IT" altLang="it-IT" sz="800" dirty="0" err="1">
                <a:solidFill>
                  <a:srgbClr val="005EA8"/>
                </a:solidFill>
              </a:rPr>
              <a:t>Authorization</a:t>
            </a:r>
            <a:r>
              <a:rPr lang="it-IT" altLang="it-IT" sz="800" dirty="0">
                <a:solidFill>
                  <a:srgbClr val="005EA8"/>
                </a:solidFill>
              </a:rPr>
              <a:t> </a:t>
            </a:r>
            <a:r>
              <a:rPr lang="it-IT" altLang="it-IT" sz="800" dirty="0" err="1">
                <a:solidFill>
                  <a:srgbClr val="005EA8"/>
                </a:solidFill>
              </a:rPr>
              <a:t>Process</a:t>
            </a:r>
            <a:endParaRPr lang="it-IT" altLang="it-IT" sz="800" b="1" dirty="0">
              <a:solidFill>
                <a:srgbClr val="808080"/>
              </a:solidFill>
            </a:endParaRPr>
          </a:p>
        </p:txBody>
      </p:sp>
      <p:cxnSp>
        <p:nvCxnSpPr>
          <p:cNvPr id="33" name="Connettore diritto 32"/>
          <p:cNvCxnSpPr/>
          <p:nvPr/>
        </p:nvCxnSpPr>
        <p:spPr>
          <a:xfrm>
            <a:off x="133631" y="6235337"/>
            <a:ext cx="8851900" cy="26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Connettore diritto 33"/>
          <p:cNvCxnSpPr>
            <a:stCxn id="23" idx="1"/>
            <a:endCxn id="23" idx="3"/>
          </p:cNvCxnSpPr>
          <p:nvPr/>
        </p:nvCxnSpPr>
        <p:spPr>
          <a:xfrm>
            <a:off x="98795" y="389793"/>
            <a:ext cx="8886736" cy="0"/>
          </a:xfrm>
          <a:prstGeom prst="line">
            <a:avLst/>
          </a:prstGeom>
        </p:spPr>
        <p:style>
          <a:lnRef idx="1">
            <a:schemeClr val="accent1"/>
          </a:lnRef>
          <a:fillRef idx="0">
            <a:schemeClr val="accent1"/>
          </a:fillRef>
          <a:effectRef idx="0">
            <a:schemeClr val="accent1"/>
          </a:effectRef>
          <a:fontRef idx="minor">
            <a:schemeClr val="tx1"/>
          </a:fontRef>
        </p:style>
      </p:cxnSp>
      <p:pic>
        <p:nvPicPr>
          <p:cNvPr id="35" name="Immagine 34"/>
          <p:cNvPicPr>
            <a:picLocks noChangeAspect="1"/>
          </p:cNvPicPr>
          <p:nvPr/>
        </p:nvPicPr>
        <p:blipFill>
          <a:blip r:embed="rId3"/>
          <a:stretch>
            <a:fillRect/>
          </a:stretch>
        </p:blipFill>
        <p:spPr>
          <a:xfrm>
            <a:off x="8709" y="6244046"/>
            <a:ext cx="1314629" cy="618734"/>
          </a:xfrm>
          <a:prstGeom prst="rect">
            <a:avLst/>
          </a:prstGeom>
        </p:spPr>
      </p:pic>
      <p:sp>
        <p:nvSpPr>
          <p:cNvPr id="5" name="CasellaDiTesto 4"/>
          <p:cNvSpPr txBox="1"/>
          <p:nvPr/>
        </p:nvSpPr>
        <p:spPr>
          <a:xfrm>
            <a:off x="827584" y="324542"/>
            <a:ext cx="3312368" cy="338554"/>
          </a:xfrm>
          <a:prstGeom prst="rect">
            <a:avLst/>
          </a:prstGeom>
          <a:noFill/>
        </p:spPr>
        <p:txBody>
          <a:bodyPr wrap="square" rtlCol="0">
            <a:spAutoFit/>
          </a:bodyPr>
          <a:lstStyle/>
          <a:p>
            <a:r>
              <a:rPr lang="it-IT" sz="1600" b="1" dirty="0">
                <a:solidFill>
                  <a:srgbClr val="2D2D8A">
                    <a:lumMod val="75000"/>
                  </a:srgbClr>
                </a:solidFill>
              </a:rPr>
              <a:t>Converter station</a:t>
            </a:r>
          </a:p>
        </p:txBody>
      </p:sp>
      <p:pic>
        <p:nvPicPr>
          <p:cNvPr id="2" name="Immagin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7531" y="857250"/>
            <a:ext cx="8540440" cy="5020022"/>
          </a:xfrm>
          <a:prstGeom prst="rect">
            <a:avLst/>
          </a:prstGeom>
        </p:spPr>
      </p:pic>
      <p:sp>
        <p:nvSpPr>
          <p:cNvPr id="7" name="Rettangolo 6"/>
          <p:cNvSpPr/>
          <p:nvPr/>
        </p:nvSpPr>
        <p:spPr>
          <a:xfrm>
            <a:off x="827584" y="47088"/>
            <a:ext cx="6892060" cy="369332"/>
          </a:xfrm>
          <a:prstGeom prst="rect">
            <a:avLst/>
          </a:prstGeom>
        </p:spPr>
        <p:txBody>
          <a:bodyPr wrap="square">
            <a:spAutoFit/>
          </a:bodyPr>
          <a:lstStyle/>
          <a:p>
            <a:pPr algn="just" fontAlgn="base">
              <a:spcBef>
                <a:spcPct val="0"/>
              </a:spcBef>
              <a:spcAft>
                <a:spcPct val="0"/>
              </a:spcAft>
            </a:pPr>
            <a:r>
              <a:rPr lang="en-US" dirty="0" smtClean="0">
                <a:solidFill>
                  <a:srgbClr val="FFFFFF">
                    <a:lumMod val="65000"/>
                  </a:srgbClr>
                </a:solidFill>
              </a:rPr>
              <a:t>Testing of the HVDC link  Italy – Montenegro</a:t>
            </a:r>
            <a:endParaRPr lang="en-GB" dirty="0">
              <a:solidFill>
                <a:srgbClr val="BFBFBF"/>
              </a:solidFill>
            </a:endParaRPr>
          </a:p>
        </p:txBody>
      </p:sp>
      <p:cxnSp>
        <p:nvCxnSpPr>
          <p:cNvPr id="9" name="Connettore diritto 8"/>
          <p:cNvCxnSpPr/>
          <p:nvPr/>
        </p:nvCxnSpPr>
        <p:spPr bwMode="auto">
          <a:xfrm>
            <a:off x="2051720" y="3429000"/>
            <a:ext cx="1080120" cy="648072"/>
          </a:xfrm>
          <a:prstGeom prst="line">
            <a:avLst/>
          </a:prstGeom>
          <a:ln>
            <a:solidFill>
              <a:schemeClr val="accent1">
                <a:lumMod val="75000"/>
              </a:schemeClr>
            </a:solidFill>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11" name="Connettore diritto 10"/>
          <p:cNvCxnSpPr/>
          <p:nvPr/>
        </p:nvCxnSpPr>
        <p:spPr bwMode="auto">
          <a:xfrm flipV="1">
            <a:off x="2051720" y="2996952"/>
            <a:ext cx="2520280" cy="432048"/>
          </a:xfrm>
          <a:prstGeom prst="line">
            <a:avLst/>
          </a:prstGeom>
          <a:ln>
            <a:solidFill>
              <a:schemeClr val="accent1">
                <a:lumMod val="75000"/>
              </a:schemeClr>
            </a:solidFill>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13" name="Connettore diritto 12"/>
          <p:cNvCxnSpPr/>
          <p:nvPr/>
        </p:nvCxnSpPr>
        <p:spPr bwMode="auto">
          <a:xfrm>
            <a:off x="4572000" y="2996952"/>
            <a:ext cx="2304256" cy="720080"/>
          </a:xfrm>
          <a:prstGeom prst="line">
            <a:avLst/>
          </a:prstGeom>
          <a:ln>
            <a:solidFill>
              <a:schemeClr val="accent1">
                <a:lumMod val="75000"/>
              </a:schemeClr>
            </a:solidFill>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15" name="Connettore diritto 14"/>
          <p:cNvCxnSpPr/>
          <p:nvPr/>
        </p:nvCxnSpPr>
        <p:spPr bwMode="auto">
          <a:xfrm flipH="1">
            <a:off x="4806950" y="3717032"/>
            <a:ext cx="2069306" cy="576064"/>
          </a:xfrm>
          <a:prstGeom prst="line">
            <a:avLst/>
          </a:prstGeom>
          <a:ln>
            <a:solidFill>
              <a:schemeClr val="accent1">
                <a:lumMod val="75000"/>
              </a:schemeClr>
            </a:solidFill>
            <a:headEnd type="none" w="med" len="med"/>
            <a:tailEnd type="none" w="med" len="med"/>
          </a:ln>
        </p:spPr>
        <p:style>
          <a:lnRef idx="2">
            <a:schemeClr val="accent3"/>
          </a:lnRef>
          <a:fillRef idx="0">
            <a:schemeClr val="accent3"/>
          </a:fillRef>
          <a:effectRef idx="1">
            <a:schemeClr val="accent3"/>
          </a:effectRef>
          <a:fontRef idx="minor">
            <a:schemeClr val="tx1"/>
          </a:fontRef>
        </p:style>
      </p:cxnSp>
      <p:cxnSp>
        <p:nvCxnSpPr>
          <p:cNvPr id="17" name="Connettore diritto 16"/>
          <p:cNvCxnSpPr/>
          <p:nvPr/>
        </p:nvCxnSpPr>
        <p:spPr bwMode="auto">
          <a:xfrm>
            <a:off x="3131840" y="4077072"/>
            <a:ext cx="1675110" cy="216024"/>
          </a:xfrm>
          <a:prstGeom prst="line">
            <a:avLst/>
          </a:prstGeom>
          <a:ln>
            <a:solidFill>
              <a:schemeClr val="accent1">
                <a:lumMod val="75000"/>
              </a:schemeClr>
            </a:solidFill>
            <a:headEnd type="none" w="med" len="med"/>
            <a:tailEnd type="none" w="med" len="med"/>
          </a:ln>
        </p:spPr>
        <p:style>
          <a:lnRef idx="2">
            <a:schemeClr val="accent3"/>
          </a:lnRef>
          <a:fillRef idx="0">
            <a:schemeClr val="accent3"/>
          </a:fillRef>
          <a:effectRef idx="1">
            <a:schemeClr val="accent3"/>
          </a:effectRef>
          <a:fontRef idx="minor">
            <a:schemeClr val="tx1"/>
          </a:fontRef>
        </p:style>
      </p:cxnSp>
      <p:sp>
        <p:nvSpPr>
          <p:cNvPr id="18" name="Freccia a destra 17"/>
          <p:cNvSpPr/>
          <p:nvPr/>
        </p:nvSpPr>
        <p:spPr bwMode="auto">
          <a:xfrm rot="8647297">
            <a:off x="3928908" y="2432799"/>
            <a:ext cx="1074151" cy="179872"/>
          </a:xfrm>
          <a:prstGeom prst="rightArrow">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D8DCED"/>
              </a:solidFill>
              <a:effectLst/>
              <a:latin typeface="Helvetica Neue" pitchFamily="-112" charset="0"/>
            </a:endParaRPr>
          </a:p>
        </p:txBody>
      </p:sp>
      <p:sp>
        <p:nvSpPr>
          <p:cNvPr id="19" name="Freccia a destra 18"/>
          <p:cNvSpPr/>
          <p:nvPr/>
        </p:nvSpPr>
        <p:spPr bwMode="auto">
          <a:xfrm rot="2792124">
            <a:off x="869258" y="2134557"/>
            <a:ext cx="1074151" cy="179872"/>
          </a:xfrm>
          <a:prstGeom prst="rightArrow">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D8DCED"/>
              </a:solidFill>
              <a:effectLst/>
              <a:latin typeface="Helvetica Neue" pitchFamily="-112" charset="0"/>
            </a:endParaRPr>
          </a:p>
        </p:txBody>
      </p:sp>
      <p:sp>
        <p:nvSpPr>
          <p:cNvPr id="21" name="Freccia a destra 20"/>
          <p:cNvSpPr/>
          <p:nvPr/>
        </p:nvSpPr>
        <p:spPr bwMode="auto">
          <a:xfrm rot="4195413">
            <a:off x="1677858" y="2058778"/>
            <a:ext cx="1074151" cy="179872"/>
          </a:xfrm>
          <a:prstGeom prst="righ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D8DCED"/>
              </a:solidFill>
              <a:effectLst/>
              <a:latin typeface="Helvetica Neue" pitchFamily="-112" charset="0"/>
            </a:endParaRPr>
          </a:p>
        </p:txBody>
      </p:sp>
      <p:sp>
        <p:nvSpPr>
          <p:cNvPr id="22" name="Freccia a destra 21"/>
          <p:cNvSpPr/>
          <p:nvPr/>
        </p:nvSpPr>
        <p:spPr bwMode="auto">
          <a:xfrm rot="5400000">
            <a:off x="2513987" y="2213478"/>
            <a:ext cx="1074151" cy="179872"/>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D8DCED"/>
              </a:solidFill>
              <a:effectLst/>
              <a:latin typeface="Helvetica Neue" pitchFamily="-112" charset="0"/>
            </a:endParaRPr>
          </a:p>
        </p:txBody>
      </p:sp>
      <p:sp>
        <p:nvSpPr>
          <p:cNvPr id="24" name="CasellaDiTesto 23"/>
          <p:cNvSpPr txBox="1"/>
          <p:nvPr/>
        </p:nvSpPr>
        <p:spPr>
          <a:xfrm>
            <a:off x="539552" y="1655222"/>
            <a:ext cx="936104" cy="261610"/>
          </a:xfrm>
          <a:prstGeom prst="rect">
            <a:avLst/>
          </a:prstGeom>
          <a:solidFill>
            <a:srgbClr val="92D050"/>
          </a:solidFill>
        </p:spPr>
        <p:txBody>
          <a:bodyPr wrap="square" rtlCol="0">
            <a:spAutoFit/>
          </a:bodyPr>
          <a:lstStyle/>
          <a:p>
            <a:pPr algn="ctr"/>
            <a:r>
              <a:rPr lang="it-IT" sz="1100" dirty="0" smtClean="0"/>
              <a:t>DC building</a:t>
            </a:r>
            <a:endParaRPr lang="it-IT" sz="1100" dirty="0"/>
          </a:p>
        </p:txBody>
      </p:sp>
      <p:sp>
        <p:nvSpPr>
          <p:cNvPr id="25" name="CasellaDiTesto 24"/>
          <p:cNvSpPr txBox="1"/>
          <p:nvPr/>
        </p:nvSpPr>
        <p:spPr>
          <a:xfrm>
            <a:off x="1619672" y="1412776"/>
            <a:ext cx="936104" cy="261610"/>
          </a:xfrm>
          <a:prstGeom prst="rect">
            <a:avLst/>
          </a:prstGeom>
          <a:solidFill>
            <a:srgbClr val="FF0000"/>
          </a:solidFill>
        </p:spPr>
        <p:txBody>
          <a:bodyPr wrap="square" rtlCol="0">
            <a:spAutoFit/>
          </a:bodyPr>
          <a:lstStyle/>
          <a:p>
            <a:pPr algn="ctr"/>
            <a:r>
              <a:rPr lang="it-IT" sz="1100" dirty="0" smtClean="0"/>
              <a:t>Valve hall</a:t>
            </a:r>
            <a:endParaRPr lang="it-IT" sz="1100" dirty="0"/>
          </a:p>
        </p:txBody>
      </p:sp>
      <p:sp>
        <p:nvSpPr>
          <p:cNvPr id="26" name="CasellaDiTesto 25"/>
          <p:cNvSpPr txBox="1"/>
          <p:nvPr/>
        </p:nvSpPr>
        <p:spPr>
          <a:xfrm>
            <a:off x="2606171" y="1531943"/>
            <a:ext cx="936104" cy="430887"/>
          </a:xfrm>
          <a:prstGeom prst="rect">
            <a:avLst/>
          </a:prstGeom>
          <a:solidFill>
            <a:srgbClr val="FFFF00"/>
          </a:solidFill>
        </p:spPr>
        <p:txBody>
          <a:bodyPr wrap="square" rtlCol="0">
            <a:spAutoFit/>
          </a:bodyPr>
          <a:lstStyle/>
          <a:p>
            <a:pPr algn="ctr"/>
            <a:r>
              <a:rPr lang="it-IT" sz="1100" dirty="0" smtClean="0"/>
              <a:t>Control building</a:t>
            </a:r>
            <a:endParaRPr lang="it-IT" sz="1100" dirty="0"/>
          </a:p>
        </p:txBody>
      </p:sp>
      <p:sp>
        <p:nvSpPr>
          <p:cNvPr id="27" name="CasellaDiTesto 26"/>
          <p:cNvSpPr txBox="1"/>
          <p:nvPr/>
        </p:nvSpPr>
        <p:spPr>
          <a:xfrm>
            <a:off x="4688564" y="1876366"/>
            <a:ext cx="1066029" cy="430887"/>
          </a:xfrm>
          <a:prstGeom prst="rect">
            <a:avLst/>
          </a:prstGeom>
          <a:solidFill>
            <a:srgbClr val="FFC000"/>
          </a:solidFill>
        </p:spPr>
        <p:txBody>
          <a:bodyPr wrap="square" rtlCol="0">
            <a:spAutoFit/>
          </a:bodyPr>
          <a:lstStyle/>
          <a:p>
            <a:pPr algn="ctr"/>
            <a:r>
              <a:rPr lang="it-IT" sz="1100" dirty="0" smtClean="0"/>
              <a:t>Converter </a:t>
            </a:r>
            <a:r>
              <a:rPr lang="it-IT" sz="1100" dirty="0" err="1" smtClean="0"/>
              <a:t>transformers</a:t>
            </a:r>
            <a:endParaRPr lang="it-IT" sz="1100" dirty="0"/>
          </a:p>
        </p:txBody>
      </p:sp>
      <p:sp>
        <p:nvSpPr>
          <p:cNvPr id="28" name="Freccia a destra 27"/>
          <p:cNvSpPr/>
          <p:nvPr/>
        </p:nvSpPr>
        <p:spPr bwMode="auto">
          <a:xfrm rot="8647297">
            <a:off x="5404623" y="3016117"/>
            <a:ext cx="1074151" cy="17987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rgbClr val="D8DCED"/>
              </a:solidFill>
              <a:effectLst/>
              <a:latin typeface="Helvetica Neue" pitchFamily="-112" charset="0"/>
            </a:endParaRPr>
          </a:p>
        </p:txBody>
      </p:sp>
      <p:sp>
        <p:nvSpPr>
          <p:cNvPr id="29" name="CasellaDiTesto 28"/>
          <p:cNvSpPr txBox="1"/>
          <p:nvPr/>
        </p:nvSpPr>
        <p:spPr>
          <a:xfrm>
            <a:off x="6300192" y="2563885"/>
            <a:ext cx="864096" cy="261610"/>
          </a:xfrm>
          <a:prstGeom prst="rect">
            <a:avLst/>
          </a:prstGeom>
          <a:solidFill>
            <a:schemeClr val="accent1"/>
          </a:solidFill>
        </p:spPr>
        <p:txBody>
          <a:bodyPr wrap="square" rtlCol="0">
            <a:spAutoFit/>
          </a:bodyPr>
          <a:lstStyle/>
          <a:p>
            <a:pPr algn="ctr"/>
            <a:r>
              <a:rPr lang="it-IT" sz="1100" dirty="0" err="1" smtClean="0"/>
              <a:t>Filters</a:t>
            </a:r>
            <a:endParaRPr lang="it-IT" sz="1100" dirty="0"/>
          </a:p>
        </p:txBody>
      </p:sp>
    </p:spTree>
    <p:extLst>
      <p:ext uri="{BB962C8B-B14F-4D97-AF65-F5344CB8AC3E}">
        <p14:creationId xmlns:p14="http://schemas.microsoft.com/office/powerpoint/2010/main" val="35473506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98795" y="41781"/>
            <a:ext cx="8886736" cy="696024"/>
          </a:xfrm>
          <a:prstGeom prst="rect">
            <a:avLst/>
          </a:prstGeom>
          <a:solidFill>
            <a:schemeClr val="bg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107504" y="764704"/>
            <a:ext cx="8886736" cy="6093296"/>
          </a:xfrm>
          <a:prstGeom prst="rect">
            <a:avLst/>
          </a:prstGeom>
          <a:solidFill>
            <a:schemeClr val="bg1">
              <a:alpha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Picture 1" descr="C:\Users\a392032\AppData\Local\Temp\7zE8854.tmp\01. Terna Crna Gora_RGB_201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06950" y="6358539"/>
            <a:ext cx="1167133" cy="458454"/>
          </a:xfrm>
          <a:prstGeom prst="rect">
            <a:avLst/>
          </a:prstGeom>
          <a:noFill/>
        </p:spPr>
      </p:pic>
      <p:cxnSp>
        <p:nvCxnSpPr>
          <p:cNvPr id="16" name="Connettore diritto 15"/>
          <p:cNvCxnSpPr/>
          <p:nvPr/>
        </p:nvCxnSpPr>
        <p:spPr>
          <a:xfrm>
            <a:off x="133631" y="6235337"/>
            <a:ext cx="8851900" cy="2612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ttore diritto 16"/>
          <p:cNvCxnSpPr>
            <a:stCxn id="9" idx="1"/>
            <a:endCxn id="9" idx="3"/>
          </p:cNvCxnSpPr>
          <p:nvPr/>
        </p:nvCxnSpPr>
        <p:spPr>
          <a:xfrm>
            <a:off x="98795" y="389793"/>
            <a:ext cx="8886736" cy="0"/>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Immagine 17"/>
          <p:cNvPicPr>
            <a:picLocks noChangeAspect="1"/>
          </p:cNvPicPr>
          <p:nvPr/>
        </p:nvPicPr>
        <p:blipFill>
          <a:blip r:embed="rId3"/>
          <a:stretch>
            <a:fillRect/>
          </a:stretch>
        </p:blipFill>
        <p:spPr>
          <a:xfrm>
            <a:off x="8709" y="6244046"/>
            <a:ext cx="1314629" cy="618734"/>
          </a:xfrm>
          <a:prstGeom prst="rect">
            <a:avLst/>
          </a:prstGeom>
        </p:spPr>
      </p:pic>
      <p:pic>
        <p:nvPicPr>
          <p:cNvPr id="2" name="Immagine 1">
            <a:extLst>
              <a:ext uri="{FF2B5EF4-FFF2-40B4-BE49-F238E27FC236}">
                <a16:creationId xmlns:a16="http://schemas.microsoft.com/office/drawing/2014/main" id="{EC0462E2-5904-4DC9-882E-B7FDB632B5A5}"/>
              </a:ext>
            </a:extLst>
          </p:cNvPr>
          <p:cNvPicPr>
            <a:picLocks noChangeAspect="1"/>
          </p:cNvPicPr>
          <p:nvPr/>
        </p:nvPicPr>
        <p:blipFill rotWithShape="1">
          <a:blip r:embed="rId4"/>
          <a:srcRect/>
          <a:stretch/>
        </p:blipFill>
        <p:spPr>
          <a:xfrm>
            <a:off x="205272" y="938116"/>
            <a:ext cx="4438735" cy="2265987"/>
          </a:xfrm>
          <a:prstGeom prst="rect">
            <a:avLst/>
          </a:prstGeom>
          <a:ln>
            <a:noFill/>
          </a:ln>
          <a:effectLst>
            <a:outerShdw blurRad="292100" dist="139700" dir="2700000" algn="tl" rotWithShape="0">
              <a:srgbClr val="333333">
                <a:alpha val="65000"/>
              </a:srgbClr>
            </a:outerShdw>
          </a:effectLst>
        </p:spPr>
      </p:pic>
      <p:pic>
        <p:nvPicPr>
          <p:cNvPr id="12" name="Immagine 11">
            <a:extLst>
              <a:ext uri="{FF2B5EF4-FFF2-40B4-BE49-F238E27FC236}">
                <a16:creationId xmlns:a16="http://schemas.microsoft.com/office/drawing/2014/main" id="{83E7A073-0404-432E-B64D-F96D678FDA3E}"/>
              </a:ext>
            </a:extLst>
          </p:cNvPr>
          <p:cNvPicPr>
            <a:picLocks noChangeAspect="1"/>
          </p:cNvPicPr>
          <p:nvPr/>
        </p:nvPicPr>
        <p:blipFill>
          <a:blip r:embed="rId5"/>
          <a:srcRect/>
          <a:stretch>
            <a:fillRect/>
          </a:stretch>
        </p:blipFill>
        <p:spPr bwMode="auto">
          <a:xfrm>
            <a:off x="681135" y="3377515"/>
            <a:ext cx="3666930" cy="2672438"/>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Rettangolo 4"/>
          <p:cNvSpPr>
            <a:spLocks noChangeArrowheads="1"/>
          </p:cNvSpPr>
          <p:nvPr/>
        </p:nvSpPr>
        <p:spPr bwMode="auto">
          <a:xfrm>
            <a:off x="902067" y="332656"/>
            <a:ext cx="19094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it-IT" altLang="it-IT" sz="1600" b="1" dirty="0">
                <a:solidFill>
                  <a:srgbClr val="2D2D8A">
                    <a:lumMod val="75000"/>
                  </a:srgbClr>
                </a:solidFill>
                <a:latin typeface="+mn-lt"/>
                <a:ea typeface="+mn-ea"/>
              </a:rPr>
              <a:t>Converter </a:t>
            </a:r>
            <a:r>
              <a:rPr lang="it-IT" altLang="it-IT" sz="1600" b="1" dirty="0" smtClean="0">
                <a:solidFill>
                  <a:srgbClr val="2D2D8A">
                    <a:lumMod val="75000"/>
                  </a:srgbClr>
                </a:solidFill>
                <a:latin typeface="+mn-lt"/>
                <a:ea typeface="+mn-ea"/>
              </a:rPr>
              <a:t>station</a:t>
            </a:r>
            <a:endParaRPr lang="en-US" altLang="en-US" sz="1600" b="1" dirty="0">
              <a:solidFill>
                <a:srgbClr val="2D2D8A">
                  <a:lumMod val="75000"/>
                </a:srgbClr>
              </a:solidFill>
              <a:latin typeface="+mn-lt"/>
              <a:ea typeface="+mn-ea"/>
            </a:endParaRPr>
          </a:p>
        </p:txBody>
      </p:sp>
      <p:sp>
        <p:nvSpPr>
          <p:cNvPr id="14" name="Text Box 5"/>
          <p:cNvSpPr txBox="1">
            <a:spLocks noChangeArrowheads="1"/>
          </p:cNvSpPr>
          <p:nvPr/>
        </p:nvSpPr>
        <p:spPr bwMode="auto">
          <a:xfrm>
            <a:off x="4806950" y="6372225"/>
            <a:ext cx="40322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pitchFamily="34" charset="-128"/>
              </a:defRPr>
            </a:lvl1pPr>
            <a:lvl2pPr marL="742950" indent="-285750">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r" eaLnBrk="1" hangingPunct="1">
              <a:spcBef>
                <a:spcPct val="50000"/>
              </a:spcBef>
              <a:buFontTx/>
              <a:buNone/>
            </a:pPr>
            <a:r>
              <a:rPr lang="it-IT" altLang="it-IT" sz="800" dirty="0" err="1">
                <a:solidFill>
                  <a:srgbClr val="005EA8"/>
                </a:solidFill>
              </a:rPr>
              <a:t>Department</a:t>
            </a:r>
            <a:r>
              <a:rPr lang="it-IT" altLang="it-IT" sz="800" dirty="0">
                <a:solidFill>
                  <a:srgbClr val="005EA8"/>
                </a:solidFill>
              </a:rPr>
              <a:t> for </a:t>
            </a:r>
            <a:r>
              <a:rPr lang="it-IT" altLang="it-IT" sz="800" dirty="0" err="1">
                <a:solidFill>
                  <a:srgbClr val="005EA8"/>
                </a:solidFill>
              </a:rPr>
              <a:t>Engineering</a:t>
            </a:r>
            <a:r>
              <a:rPr lang="it-IT" altLang="it-IT" sz="800" dirty="0">
                <a:solidFill>
                  <a:srgbClr val="005EA8"/>
                </a:solidFill>
              </a:rPr>
              <a:t> and </a:t>
            </a:r>
            <a:r>
              <a:rPr lang="it-IT" altLang="it-IT" sz="800" dirty="0" err="1">
                <a:solidFill>
                  <a:srgbClr val="005EA8"/>
                </a:solidFill>
              </a:rPr>
              <a:t>Authorization</a:t>
            </a:r>
            <a:r>
              <a:rPr lang="it-IT" altLang="it-IT" sz="800" dirty="0">
                <a:solidFill>
                  <a:srgbClr val="005EA8"/>
                </a:solidFill>
              </a:rPr>
              <a:t> </a:t>
            </a:r>
            <a:r>
              <a:rPr lang="it-IT" altLang="it-IT" sz="800" dirty="0" err="1">
                <a:solidFill>
                  <a:srgbClr val="005EA8"/>
                </a:solidFill>
              </a:rPr>
              <a:t>Process</a:t>
            </a:r>
            <a:endParaRPr lang="it-IT" altLang="it-IT" sz="800" b="1" dirty="0">
              <a:solidFill>
                <a:srgbClr val="808080"/>
              </a:solidFill>
            </a:endParaRPr>
          </a:p>
        </p:txBody>
      </p:sp>
      <p:sp>
        <p:nvSpPr>
          <p:cNvPr id="15" name="Rettangolo 14"/>
          <p:cNvSpPr/>
          <p:nvPr/>
        </p:nvSpPr>
        <p:spPr>
          <a:xfrm>
            <a:off x="902067" y="47088"/>
            <a:ext cx="6817577" cy="369332"/>
          </a:xfrm>
          <a:prstGeom prst="rect">
            <a:avLst/>
          </a:prstGeom>
        </p:spPr>
        <p:txBody>
          <a:bodyPr wrap="square">
            <a:spAutoFit/>
          </a:bodyPr>
          <a:lstStyle/>
          <a:p>
            <a:pPr algn="just" fontAlgn="base">
              <a:spcBef>
                <a:spcPct val="0"/>
              </a:spcBef>
              <a:spcAft>
                <a:spcPct val="0"/>
              </a:spcAft>
            </a:pPr>
            <a:r>
              <a:rPr lang="en-US" dirty="0" smtClean="0">
                <a:solidFill>
                  <a:srgbClr val="FFFFFF">
                    <a:lumMod val="65000"/>
                  </a:srgbClr>
                </a:solidFill>
              </a:rPr>
              <a:t>Testing of the HVDC link  Italy – Montenegro</a:t>
            </a:r>
            <a:endParaRPr lang="en-GB" dirty="0">
              <a:solidFill>
                <a:srgbClr val="BFBFBF"/>
              </a:solidFill>
            </a:endParaRPr>
          </a:p>
        </p:txBody>
      </p:sp>
      <p:pic>
        <p:nvPicPr>
          <p:cNvPr id="3" name="Immagine 2"/>
          <p:cNvPicPr>
            <a:picLocks noChangeAspect="1"/>
          </p:cNvPicPr>
          <p:nvPr/>
        </p:nvPicPr>
        <p:blipFill rotWithShape="1">
          <a:blip r:embed="rId6" cstate="print">
            <a:extLst>
              <a:ext uri="{28A0092B-C50C-407E-A947-70E740481C1C}">
                <a14:useLocalDpi xmlns:a14="http://schemas.microsoft.com/office/drawing/2010/main" val="0"/>
              </a:ext>
            </a:extLst>
          </a:blip>
          <a:srcRect l="23879" t="-740" r="25541" b="740"/>
          <a:stretch/>
        </p:blipFill>
        <p:spPr>
          <a:xfrm>
            <a:off x="4741633" y="906453"/>
            <a:ext cx="4195192" cy="5143500"/>
          </a:xfrm>
          <a:prstGeom prst="rect">
            <a:avLst/>
          </a:prstGeom>
        </p:spPr>
      </p:pic>
    </p:spTree>
    <p:extLst>
      <p:ext uri="{BB962C8B-B14F-4D97-AF65-F5344CB8AC3E}">
        <p14:creationId xmlns:p14="http://schemas.microsoft.com/office/powerpoint/2010/main" val="3839242309"/>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CIGREglobalEd1">
      <a:dk1>
        <a:sysClr val="windowText" lastClr="000000"/>
      </a:dk1>
      <a:lt1>
        <a:sysClr val="window" lastClr="FFFFFF"/>
      </a:lt1>
      <a:dk2>
        <a:srgbClr val="7F7F7F"/>
      </a:dk2>
      <a:lt2>
        <a:srgbClr val="DEDDD7"/>
      </a:lt2>
      <a:accent1>
        <a:srgbClr val="007E4F"/>
      </a:accent1>
      <a:accent2>
        <a:srgbClr val="41AD49"/>
      </a:accent2>
      <a:accent3>
        <a:srgbClr val="F2672D"/>
      </a:accent3>
      <a:accent4>
        <a:srgbClr val="523E6C"/>
      </a:accent4>
      <a:accent5>
        <a:srgbClr val="0FB3BD"/>
      </a:accent5>
      <a:accent6>
        <a:srgbClr val="DC1A5C"/>
      </a:accent6>
      <a:hlink>
        <a:srgbClr val="11668F"/>
      </a:hlink>
      <a:folHlink>
        <a:srgbClr val="11668F"/>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GREglobal4_3_Ed1Aug18v2.1.potx" id="{B3074300-03B5-411B-B571-1A479F7BA1FD}" vid="{0199AF4D-BD84-46D3-8414-A7A921CD42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84</TotalTime>
  <Words>1443</Words>
  <Application>Microsoft Office PowerPoint</Application>
  <PresentationFormat>Presentazione su schermo (4:3)</PresentationFormat>
  <Paragraphs>163</Paragraphs>
  <Slides>19</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19</vt:i4>
      </vt:variant>
    </vt:vector>
  </HeadingPairs>
  <TitlesOfParts>
    <vt:vector size="25" baseType="lpstr">
      <vt:lpstr>ＭＳ Ｐゴシック</vt:lpstr>
      <vt:lpstr>Arial</vt:lpstr>
      <vt:lpstr>Calibri</vt:lpstr>
      <vt:lpstr>Courier New</vt:lpstr>
      <vt:lpstr>Helvetica Neue</vt:lpstr>
      <vt:lpstr>Thème Office</vt:lpstr>
      <vt:lpstr>Testing of the HVDC link  Italy – Montenegro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Hakima ABDELLAOUI</dc:creator>
  <cp:lastModifiedBy>Milovic Srdjan (Terna Crna Gora)</cp:lastModifiedBy>
  <cp:revision>14</cp:revision>
  <dcterms:created xsi:type="dcterms:W3CDTF">2018-08-21T10:05:07Z</dcterms:created>
  <dcterms:modified xsi:type="dcterms:W3CDTF">2019-05-17T08:19:44Z</dcterms:modified>
</cp:coreProperties>
</file>