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7" r:id="rId4"/>
    <p:sldId id="270" r:id="rId5"/>
    <p:sldId id="272" r:id="rId6"/>
    <p:sldId id="273" r:id="rId7"/>
    <p:sldId id="274" r:id="rId8"/>
    <p:sldId id="275" r:id="rId9"/>
    <p:sldId id="276"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660" autoAdjust="0"/>
  </p:normalViewPr>
  <p:slideViewPr>
    <p:cSldViewPr snapToGrid="0">
      <p:cViewPr varScale="1">
        <p:scale>
          <a:sx n="110" d="100"/>
          <a:sy n="110" d="100"/>
        </p:scale>
        <p:origin x="126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xmlns=""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13/05/2019</a:t>
            </a:fld>
            <a:endParaRPr lang="en-NZ"/>
          </a:p>
        </p:txBody>
      </p:sp>
      <p:sp>
        <p:nvSpPr>
          <p:cNvPr id="4" name="Footer Placeholder 3">
            <a:extLst>
              <a:ext uri="{FF2B5EF4-FFF2-40B4-BE49-F238E27FC236}">
                <a16:creationId xmlns:a16="http://schemas.microsoft.com/office/drawing/2014/main" xmlns=""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NZ" smtClean="0"/>
              <a:t>Natalija Radonjić // Sistem-mne d.o.o.</a:t>
            </a:r>
            <a:endParaRPr lang="en-NZ"/>
          </a:p>
        </p:txBody>
      </p:sp>
      <p:sp>
        <p:nvSpPr>
          <p:cNvPr id="5" name="Slide Number Placeholder 4">
            <a:extLst>
              <a:ext uri="{FF2B5EF4-FFF2-40B4-BE49-F238E27FC236}">
                <a16:creationId xmlns:a16="http://schemas.microsoft.com/office/drawing/2014/main" xmlns=""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13/05/2019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NZ" smtClean="0"/>
              <a:t>Natalija Radonjić // Sistem-mne d.o.o.</a:t>
            </a:r>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504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8390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a16="http://schemas.microsoft.com/office/drawing/2014/main" xmlns=""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a16="http://schemas.microsoft.com/office/drawing/2014/main" xmlns=""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a16="http://schemas.microsoft.com/office/drawing/2014/main" xmlns=""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a16="http://schemas.microsoft.com/office/drawing/2014/main" xmlns=""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a16="http://schemas.microsoft.com/office/drawing/2014/main" xmlns=""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a:extLst>
              <a:ext uri="{FF2B5EF4-FFF2-40B4-BE49-F238E27FC236}">
                <a16:creationId xmlns:a16="http://schemas.microsoft.com/office/drawing/2014/main" xmlns=""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smtClean="0"/>
              <a:t>Natalija Radonjić // Sistem-mne d.o.o.</a:t>
            </a:r>
            <a:endParaRPr lang="en-NZ"/>
          </a:p>
        </p:txBody>
      </p:sp>
      <p:sp>
        <p:nvSpPr>
          <p:cNvPr id="6" name="Slide Number Placeholder 5">
            <a:extLst>
              <a:ext uri="{FF2B5EF4-FFF2-40B4-BE49-F238E27FC236}">
                <a16:creationId xmlns:a16="http://schemas.microsoft.com/office/drawing/2014/main" xmlns=""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6C27A-72D8-457B-A723-F18600481DD2}"/>
              </a:ext>
            </a:extLst>
          </p:cNvPr>
          <p:cNvSpPr>
            <a:spLocks noGrp="1"/>
          </p:cNvSpPr>
          <p:nvPr>
            <p:ph type="ctrTitle"/>
          </p:nvPr>
        </p:nvSpPr>
        <p:spPr>
          <a:xfrm>
            <a:off x="1143000" y="1054443"/>
            <a:ext cx="6858000" cy="2693773"/>
          </a:xfrm>
        </p:spPr>
        <p:txBody>
          <a:bodyPr>
            <a:normAutofit/>
          </a:bodyPr>
          <a:lstStyle/>
          <a:p>
            <a:r>
              <a:rPr lang="en-US" dirty="0"/>
              <a:t/>
            </a:r>
            <a:br>
              <a:rPr lang="en-US" dirty="0"/>
            </a:br>
            <a:endParaRPr lang="en-NZ" dirty="0"/>
          </a:p>
        </p:txBody>
      </p:sp>
      <p:sp>
        <p:nvSpPr>
          <p:cNvPr id="3" name="Subtitle 2">
            <a:extLst>
              <a:ext uri="{FF2B5EF4-FFF2-40B4-BE49-F238E27FC236}">
                <a16:creationId xmlns:a16="http://schemas.microsoft.com/office/drawing/2014/main" xmlns="" id="{EC0EF756-2813-4C92-852F-C68BE5F816AC}"/>
              </a:ext>
            </a:extLst>
          </p:cNvPr>
          <p:cNvSpPr>
            <a:spLocks noGrp="1"/>
          </p:cNvSpPr>
          <p:nvPr>
            <p:ph type="subTitle" idx="1"/>
          </p:nvPr>
        </p:nvSpPr>
        <p:spPr>
          <a:xfrm>
            <a:off x="1142999" y="3403825"/>
            <a:ext cx="7156269" cy="1545515"/>
          </a:xfrm>
        </p:spPr>
        <p:txBody>
          <a:bodyPr>
            <a:noAutofit/>
          </a:bodyPr>
          <a:lstStyle/>
          <a:p>
            <a:pPr algn="l"/>
            <a:r>
              <a:rPr lang="sr-Latn-ME" sz="1600" b="1" dirty="0"/>
              <a:t>Natalija Radonjić, Spec</a:t>
            </a:r>
            <a:r>
              <a:rPr lang="sr-Latn-ME" sz="1600" b="1" dirty="0" smtClean="0"/>
              <a:t>. Sci. EE</a:t>
            </a:r>
            <a:r>
              <a:rPr lang="sr-Latn-ME" sz="1600" b="1" dirty="0"/>
              <a:t>	</a:t>
            </a:r>
            <a:r>
              <a:rPr lang="sr-Latn-ME" sz="1600" b="1" dirty="0" smtClean="0"/>
              <a:t>Velimirka </a:t>
            </a:r>
            <a:r>
              <a:rPr lang="sr-Latn-ME" sz="1600" b="1" dirty="0"/>
              <a:t>Perišić, Spec</a:t>
            </a:r>
            <a:r>
              <a:rPr lang="sr-Latn-ME" sz="1600" b="1" dirty="0" smtClean="0"/>
              <a:t>. Sci. EE</a:t>
            </a:r>
            <a:endParaRPr lang="en-US" sz="1600" dirty="0"/>
          </a:p>
          <a:p>
            <a:pPr algn="l"/>
            <a:r>
              <a:rPr lang="sr-Latn-ME" sz="1600" b="1" dirty="0"/>
              <a:t>Sistem-mne d.o.o. 			Sistem-mne d.o.o</a:t>
            </a:r>
            <a:r>
              <a:rPr lang="sr-Latn-ME" sz="1600" b="1" dirty="0" smtClean="0"/>
              <a:t>.</a:t>
            </a:r>
            <a:endParaRPr lang="en-US" sz="1600" b="1" dirty="0" smtClean="0"/>
          </a:p>
          <a:p>
            <a:pPr algn="l"/>
            <a:endParaRPr lang="en-US" sz="1600" dirty="0"/>
          </a:p>
          <a:p>
            <a:pPr algn="l"/>
            <a:r>
              <a:rPr lang="sr-Latn-ME" sz="1600" b="1" dirty="0"/>
              <a:t>Marija Stanojevic, Spec. Sci. Arh.	Ljubiša Bošković, dipl</a:t>
            </a:r>
            <a:r>
              <a:rPr lang="sr-Latn-ME" sz="1600" b="1" dirty="0" smtClean="0"/>
              <a:t>. inž. maš</a:t>
            </a:r>
            <a:r>
              <a:rPr lang="sr-Latn-ME" sz="1600" b="1" dirty="0"/>
              <a:t>.</a:t>
            </a:r>
            <a:endParaRPr lang="en-US" sz="1600" dirty="0"/>
          </a:p>
          <a:p>
            <a:pPr algn="l"/>
            <a:r>
              <a:rPr lang="sr-Latn-ME" sz="1600" b="1" dirty="0"/>
              <a:t>Sistem-mne d.o.o.			Sistem-mne d.o.o.</a:t>
            </a:r>
            <a:endParaRPr lang="en-US" sz="1600" dirty="0"/>
          </a:p>
          <a:p>
            <a:endParaRPr lang="en-NZ" sz="1600" dirty="0"/>
          </a:p>
        </p:txBody>
      </p:sp>
      <p:sp>
        <p:nvSpPr>
          <p:cNvPr id="4" name="Rectangle 3"/>
          <p:cNvSpPr/>
          <p:nvPr/>
        </p:nvSpPr>
        <p:spPr>
          <a:xfrm>
            <a:off x="1143000" y="1054443"/>
            <a:ext cx="6858000" cy="1569660"/>
          </a:xfrm>
          <a:prstGeom prst="rect">
            <a:avLst/>
          </a:prstGeom>
        </p:spPr>
        <p:txBody>
          <a:bodyPr wrap="square">
            <a:spAutoFit/>
          </a:bodyPr>
          <a:lstStyle/>
          <a:p>
            <a:pPr algn="ctr"/>
            <a:r>
              <a:rPr lang="en-NZ" sz="2400" b="1" dirty="0">
                <a:solidFill>
                  <a:schemeClr val="bg1"/>
                </a:solidFill>
              </a:rPr>
              <a:t>R B3-06 </a:t>
            </a:r>
            <a:r>
              <a:rPr lang="en-NZ" sz="2400" dirty="0">
                <a:solidFill>
                  <a:schemeClr val="bg1"/>
                </a:solidFill>
              </a:rPr>
              <a:t/>
            </a:r>
            <a:br>
              <a:rPr lang="en-NZ" sz="2400" dirty="0">
                <a:solidFill>
                  <a:schemeClr val="bg1"/>
                </a:solidFill>
              </a:rPr>
            </a:br>
            <a:r>
              <a:rPr lang="sr-Latn-ME" sz="2400" b="1" dirty="0">
                <a:solidFill>
                  <a:schemeClr val="bg1"/>
                </a:solidFill>
              </a:rPr>
              <a:t>IZAZOVI KOJI PRATE PROJEKTOVANJE JEDNOG VJETROPARKA NA PRIMJERU VE ''MOŽURA''</a:t>
            </a:r>
            <a:endParaRPr lang="en-US" sz="2400" dirty="0">
              <a:solidFill>
                <a:schemeClr val="bg1"/>
              </a:solidFill>
            </a:endParaRPr>
          </a:p>
        </p:txBody>
      </p:sp>
    </p:spTree>
    <p:extLst>
      <p:ext uri="{BB962C8B-B14F-4D97-AF65-F5344CB8AC3E}">
        <p14:creationId xmlns:p14="http://schemas.microsoft.com/office/powerpoint/2010/main"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ME" sz="2400" b="1" dirty="0" smtClean="0">
                <a:latin typeface="+mn-lt"/>
              </a:rPr>
              <a:t>HVALA NA PAŽNJI.</a:t>
            </a:r>
            <a:br>
              <a:rPr lang="sr-Latn-ME" sz="2400" b="1" dirty="0" smtClean="0">
                <a:latin typeface="+mn-lt"/>
              </a:rPr>
            </a:br>
            <a:r>
              <a:rPr lang="sr-Latn-ME" sz="2400" b="1" dirty="0" smtClean="0">
                <a:latin typeface="+mn-lt"/>
              </a:rPr>
              <a:t>PITANJA?</a:t>
            </a:r>
            <a:endParaRPr lang="en-US" sz="2400" b="1" dirty="0">
              <a:latin typeface="+mn-lt"/>
            </a:endParaRPr>
          </a:p>
        </p:txBody>
      </p:sp>
      <p:sp>
        <p:nvSpPr>
          <p:cNvPr id="3" name="Subtitle 2"/>
          <p:cNvSpPr>
            <a:spLocks noGrp="1"/>
          </p:cNvSpPr>
          <p:nvPr>
            <p:ph type="subTitle" idx="1"/>
          </p:nvPr>
        </p:nvSpPr>
        <p:spPr>
          <a:xfrm>
            <a:off x="1143000" y="3438378"/>
            <a:ext cx="6858000" cy="538697"/>
          </a:xfrm>
        </p:spPr>
        <p:txBody>
          <a:bodyPr>
            <a:noAutofit/>
          </a:bodyPr>
          <a:lstStyle/>
          <a:p>
            <a:pPr algn="l"/>
            <a:r>
              <a:rPr lang="sr-Latn-ME" sz="1400" dirty="0" smtClean="0"/>
              <a:t>Pitanja za diskusiju:</a:t>
            </a:r>
          </a:p>
          <a:p>
            <a:pPr marL="342900" indent="-342900" algn="l">
              <a:buAutoNum type="arabicPeriod"/>
            </a:pPr>
            <a:r>
              <a:rPr lang="en-US" sz="1400" dirty="0" smtClean="0"/>
              <a:t>S </a:t>
            </a:r>
            <a:r>
              <a:rPr lang="en-US" sz="1400" dirty="0" err="1"/>
              <a:t>obzirom</a:t>
            </a:r>
            <a:r>
              <a:rPr lang="en-US" sz="1400" dirty="0"/>
              <a:t> da je </a:t>
            </a:r>
            <a:r>
              <a:rPr lang="en-US" sz="1400" dirty="0" err="1"/>
              <a:t>na</a:t>
            </a:r>
            <a:r>
              <a:rPr lang="en-US" sz="1400" dirty="0"/>
              <a:t> </a:t>
            </a:r>
            <a:r>
              <a:rPr lang="en-US" sz="1400" dirty="0" err="1"/>
              <a:t>projektu</a:t>
            </a:r>
            <a:r>
              <a:rPr lang="en-US" sz="1400" dirty="0"/>
              <a:t> bio </a:t>
            </a:r>
            <a:r>
              <a:rPr lang="en-US" sz="1400" dirty="0" err="1"/>
              <a:t>angažovan</a:t>
            </a:r>
            <a:r>
              <a:rPr lang="en-US" sz="1400" dirty="0"/>
              <a:t> </a:t>
            </a:r>
            <a:r>
              <a:rPr lang="en-US" sz="1400" dirty="0" err="1"/>
              <a:t>veliki</a:t>
            </a:r>
            <a:r>
              <a:rPr lang="en-US" sz="1400" dirty="0"/>
              <a:t> </a:t>
            </a:r>
            <a:r>
              <a:rPr lang="en-US" sz="1400" dirty="0" err="1"/>
              <a:t>broj</a:t>
            </a:r>
            <a:r>
              <a:rPr lang="en-US" sz="1400" dirty="0"/>
              <a:t> </a:t>
            </a:r>
            <a:r>
              <a:rPr lang="en-US" sz="1400" dirty="0" err="1"/>
              <a:t>stručnjaka</a:t>
            </a:r>
            <a:r>
              <a:rPr lang="en-US" sz="1400" dirty="0"/>
              <a:t> </a:t>
            </a:r>
            <a:r>
              <a:rPr lang="en-US" sz="1400" dirty="0" err="1"/>
              <a:t>iz</a:t>
            </a:r>
            <a:r>
              <a:rPr lang="en-US" sz="1400" dirty="0"/>
              <a:t> </a:t>
            </a:r>
            <a:r>
              <a:rPr lang="en-US" sz="1400" dirty="0" err="1"/>
              <a:t>različitih</a:t>
            </a:r>
            <a:r>
              <a:rPr lang="en-US" sz="1400" dirty="0"/>
              <a:t> </a:t>
            </a:r>
            <a:r>
              <a:rPr lang="en-US" sz="1400" dirty="0" err="1" smtClean="0"/>
              <a:t>oblasti</a:t>
            </a:r>
            <a:r>
              <a:rPr lang="en-US" sz="1400" dirty="0"/>
              <a:t>, </a:t>
            </a:r>
            <a:r>
              <a:rPr lang="en-US" sz="1400" dirty="0" err="1"/>
              <a:t>koliko</a:t>
            </a:r>
            <a:r>
              <a:rPr lang="en-US" sz="1400" dirty="0"/>
              <a:t> je </a:t>
            </a:r>
            <a:r>
              <a:rPr lang="en-US" sz="1400" dirty="0" err="1"/>
              <a:t>bilo</a:t>
            </a:r>
            <a:r>
              <a:rPr lang="en-US" sz="1400" dirty="0"/>
              <a:t> </a:t>
            </a:r>
            <a:r>
              <a:rPr lang="en-US" sz="1400" dirty="0" err="1"/>
              <a:t>zahtjevno</a:t>
            </a:r>
            <a:r>
              <a:rPr lang="en-US" sz="1400" dirty="0"/>
              <a:t> </a:t>
            </a:r>
            <a:r>
              <a:rPr lang="en-US" sz="1400" dirty="0" err="1"/>
              <a:t>i</a:t>
            </a:r>
            <a:r>
              <a:rPr lang="en-US" sz="1400" dirty="0"/>
              <a:t> </a:t>
            </a:r>
            <a:r>
              <a:rPr lang="en-US" sz="1400" dirty="0" err="1"/>
              <a:t>na</a:t>
            </a:r>
            <a:r>
              <a:rPr lang="en-US" sz="1400" dirty="0"/>
              <a:t> </a:t>
            </a:r>
            <a:r>
              <a:rPr lang="en-US" sz="1400" dirty="0" err="1"/>
              <a:t>koji</a:t>
            </a:r>
            <a:r>
              <a:rPr lang="en-US" sz="1400" dirty="0"/>
              <a:t> </a:t>
            </a:r>
            <a:r>
              <a:rPr lang="en-US" sz="1400" dirty="0" err="1"/>
              <a:t>način</a:t>
            </a:r>
            <a:r>
              <a:rPr lang="en-US" sz="1400" dirty="0"/>
              <a:t> je </a:t>
            </a:r>
            <a:r>
              <a:rPr lang="en-US" sz="1400" dirty="0" err="1"/>
              <a:t>izvršena</a:t>
            </a:r>
            <a:r>
              <a:rPr lang="en-US" sz="1400" dirty="0"/>
              <a:t> </a:t>
            </a:r>
            <a:r>
              <a:rPr lang="en-US" sz="1400" dirty="0" err="1"/>
              <a:t>sinhronizacija</a:t>
            </a:r>
            <a:r>
              <a:rPr lang="en-US" sz="1400" dirty="0"/>
              <a:t> </a:t>
            </a:r>
            <a:r>
              <a:rPr lang="en-US" sz="1400" dirty="0" err="1"/>
              <a:t>između</a:t>
            </a:r>
            <a:r>
              <a:rPr lang="en-US" sz="1400" dirty="0"/>
              <a:t> </a:t>
            </a:r>
            <a:r>
              <a:rPr lang="en-US" sz="1400" dirty="0" err="1"/>
              <a:t>svih</a:t>
            </a:r>
            <a:r>
              <a:rPr lang="en-US" sz="1400" dirty="0"/>
              <a:t> </a:t>
            </a:r>
            <a:r>
              <a:rPr lang="en-US" sz="1400" dirty="0" err="1"/>
              <a:t>neophodnih</a:t>
            </a:r>
            <a:r>
              <a:rPr lang="en-US" sz="1400" dirty="0"/>
              <a:t> </a:t>
            </a:r>
            <a:r>
              <a:rPr lang="en-US" sz="1400" dirty="0" err="1"/>
              <a:t>faza</a:t>
            </a:r>
            <a:r>
              <a:rPr lang="en-US" sz="1400" dirty="0"/>
              <a:t>, </a:t>
            </a:r>
            <a:r>
              <a:rPr lang="en-US" sz="1400" dirty="0" err="1"/>
              <a:t>kako</a:t>
            </a:r>
            <a:r>
              <a:rPr lang="en-US" sz="1400" dirty="0"/>
              <a:t> bi se </a:t>
            </a:r>
            <a:r>
              <a:rPr lang="en-US" sz="1400" dirty="0" smtClean="0"/>
              <a:t>P</a:t>
            </a:r>
            <a:r>
              <a:rPr lang="sr-Latn-ME" sz="1400" dirty="0" smtClean="0"/>
              <a:t>r</a:t>
            </a:r>
            <a:r>
              <a:rPr lang="en-US" sz="1400" dirty="0" err="1" smtClean="0"/>
              <a:t>ojekat</a:t>
            </a:r>
            <a:r>
              <a:rPr lang="en-US" sz="1400" dirty="0" smtClean="0"/>
              <a:t> </a:t>
            </a:r>
            <a:r>
              <a:rPr lang="en-US" sz="1400" dirty="0" err="1"/>
              <a:t>mogao</a:t>
            </a:r>
            <a:r>
              <a:rPr lang="en-US" sz="1400" dirty="0"/>
              <a:t> </a:t>
            </a:r>
            <a:r>
              <a:rPr lang="en-US" sz="1400" dirty="0" err="1"/>
              <a:t>uspješno</a:t>
            </a:r>
            <a:r>
              <a:rPr lang="en-US" sz="1400" dirty="0"/>
              <a:t> </a:t>
            </a:r>
            <a:r>
              <a:rPr lang="en-US" sz="1400" dirty="0" err="1"/>
              <a:t>realizovati</a:t>
            </a:r>
            <a:r>
              <a:rPr lang="en-US" sz="1400" dirty="0"/>
              <a:t>? </a:t>
            </a:r>
            <a:endParaRPr lang="sr-Latn-ME" sz="1400" dirty="0" smtClean="0"/>
          </a:p>
          <a:p>
            <a:pPr marL="342900" indent="-342900" algn="l">
              <a:buAutoNum type="arabicPeriod"/>
            </a:pPr>
            <a:r>
              <a:rPr lang="en-US" sz="1400" dirty="0" smtClean="0"/>
              <a:t>Koji </a:t>
            </a:r>
            <a:r>
              <a:rPr lang="en-US" sz="1400" dirty="0" err="1"/>
              <a:t>su</a:t>
            </a:r>
            <a:r>
              <a:rPr lang="en-US" sz="1400" dirty="0"/>
              <a:t> </a:t>
            </a:r>
            <a:r>
              <a:rPr lang="en-US" sz="1400" dirty="0" err="1"/>
              <a:t>bili</a:t>
            </a:r>
            <a:r>
              <a:rPr lang="en-US" sz="1400" dirty="0"/>
              <a:t> </a:t>
            </a:r>
            <a:r>
              <a:rPr lang="en-US" sz="1400" dirty="0" err="1"/>
              <a:t>najveći</a:t>
            </a:r>
            <a:r>
              <a:rPr lang="en-US" sz="1400" dirty="0"/>
              <a:t> </a:t>
            </a:r>
            <a:r>
              <a:rPr lang="en-US" sz="1400" dirty="0" err="1"/>
              <a:t>problemi</a:t>
            </a:r>
            <a:r>
              <a:rPr lang="en-US" sz="1400" dirty="0"/>
              <a:t> </a:t>
            </a:r>
            <a:r>
              <a:rPr lang="en-US" sz="1400" dirty="0" err="1"/>
              <a:t>sa</a:t>
            </a:r>
            <a:r>
              <a:rPr lang="en-US" sz="1400" dirty="0"/>
              <a:t> </a:t>
            </a:r>
            <a:r>
              <a:rPr lang="en-US" sz="1400" dirty="0" err="1"/>
              <a:t>kojima</a:t>
            </a:r>
            <a:r>
              <a:rPr lang="en-US" sz="1400" dirty="0"/>
              <a:t> </a:t>
            </a:r>
            <a:r>
              <a:rPr lang="en-US" sz="1400" dirty="0" err="1"/>
              <a:t>su</a:t>
            </a:r>
            <a:r>
              <a:rPr lang="en-US" sz="1400" dirty="0"/>
              <a:t> se </a:t>
            </a:r>
            <a:r>
              <a:rPr lang="en-US" sz="1400" dirty="0" err="1"/>
              <a:t>Projektanti</a:t>
            </a:r>
            <a:r>
              <a:rPr lang="en-US" sz="1400" dirty="0"/>
              <a:t> </a:t>
            </a:r>
            <a:r>
              <a:rPr lang="en-US" sz="1400" dirty="0" err="1"/>
              <a:t>susrtali</a:t>
            </a:r>
            <a:r>
              <a:rPr lang="en-US" sz="1400" dirty="0"/>
              <a:t> </a:t>
            </a:r>
            <a:r>
              <a:rPr lang="en-US" sz="1400" dirty="0" err="1"/>
              <a:t>prilikom</a:t>
            </a:r>
            <a:r>
              <a:rPr lang="en-US" sz="1400" dirty="0"/>
              <a:t> </a:t>
            </a:r>
            <a:r>
              <a:rPr lang="en-US" sz="1400" dirty="0" err="1"/>
              <a:t>realizacije</a:t>
            </a:r>
            <a:r>
              <a:rPr lang="en-US" sz="1400" dirty="0"/>
              <a:t> </a:t>
            </a:r>
            <a:r>
              <a:rPr lang="en-US" sz="1400" dirty="0" err="1"/>
              <a:t>ovakvog</a:t>
            </a:r>
            <a:r>
              <a:rPr lang="en-US" sz="1400" dirty="0"/>
              <a:t> </a:t>
            </a:r>
            <a:r>
              <a:rPr lang="en-US" sz="1400" dirty="0" err="1"/>
              <a:t>projekta</a:t>
            </a:r>
            <a:r>
              <a:rPr lang="en-US" sz="1400" dirty="0"/>
              <a:t>?</a:t>
            </a:r>
          </a:p>
        </p:txBody>
      </p:sp>
    </p:spTree>
    <p:extLst>
      <p:ext uri="{BB962C8B-B14F-4D97-AF65-F5344CB8AC3E}">
        <p14:creationId xmlns:p14="http://schemas.microsoft.com/office/powerpoint/2010/main" val="1548625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57731"/>
            <a:ext cx="6858000" cy="446140"/>
          </a:xfrm>
        </p:spPr>
        <p:txBody>
          <a:bodyPr>
            <a:normAutofit/>
          </a:bodyPr>
          <a:lstStyle/>
          <a:p>
            <a:r>
              <a:rPr lang="en-US" sz="2400" b="1" dirty="0" smtClean="0"/>
              <a:t>UVOD</a:t>
            </a:r>
            <a:endParaRPr lang="en-US" sz="1800" b="1" dirty="0"/>
          </a:p>
        </p:txBody>
      </p:sp>
      <p:sp>
        <p:nvSpPr>
          <p:cNvPr id="3" name="Subtitle 2"/>
          <p:cNvSpPr>
            <a:spLocks noGrp="1"/>
          </p:cNvSpPr>
          <p:nvPr>
            <p:ph type="subTitle" idx="1"/>
          </p:nvPr>
        </p:nvSpPr>
        <p:spPr>
          <a:xfrm>
            <a:off x="1143000" y="1205924"/>
            <a:ext cx="6858000" cy="4165146"/>
          </a:xfrm>
        </p:spPr>
        <p:txBody>
          <a:bodyPr>
            <a:normAutofit/>
          </a:bodyPr>
          <a:lstStyle/>
          <a:p>
            <a:pPr algn="just"/>
            <a:r>
              <a:rPr lang="en-US" sz="1800" b="1" dirty="0" err="1" smtClean="0"/>
              <a:t>Lokacija</a:t>
            </a:r>
            <a:r>
              <a:rPr lang="sr-Latn-ME" sz="1800" b="1" dirty="0" smtClean="0"/>
              <a:t>: 5 km vazdušne linije od Ulcinja, 16 km vazdušne linije od Bara, 17 km od Skadarskog jezera, 622 m nadmorske visine.</a:t>
            </a:r>
          </a:p>
          <a:p>
            <a:pPr algn="just"/>
            <a:r>
              <a:rPr lang="sr-Latn-ME" sz="1800" b="1" dirty="0" smtClean="0"/>
              <a:t>Tehnički podaci: 23 vjetroturbine x 2 MW, trafostanica 30/110 kV - 50 MVA, dalekovod 110 kV ulaz-izlaz, 8.5 km novoizgađene saobraćajnice unutar kompleksa.</a:t>
            </a:r>
          </a:p>
          <a:p>
            <a:pPr algn="just"/>
            <a:endParaRPr lang="sr-Latn-ME" sz="1800" b="1" dirty="0"/>
          </a:p>
          <a:p>
            <a:pPr algn="just"/>
            <a:endParaRPr lang="sr-Latn-ME" sz="1800" b="1" dirty="0" smtClean="0"/>
          </a:p>
          <a:p>
            <a:pPr algn="just"/>
            <a:endParaRPr lang="sr-Latn-ME" sz="1800" b="1" dirty="0"/>
          </a:p>
          <a:p>
            <a:pPr algn="just"/>
            <a:endParaRPr lang="sr-Latn-ME" sz="1800" b="1" dirty="0" smtClean="0"/>
          </a:p>
          <a:p>
            <a:pPr algn="just"/>
            <a:endParaRPr lang="sr-Latn-ME" sz="1800" b="1" dirty="0"/>
          </a:p>
          <a:p>
            <a:pPr algn="just"/>
            <a:endParaRPr lang="sr-Latn-ME" sz="1800" b="1" dirty="0" smtClean="0"/>
          </a:p>
          <a:p>
            <a:pPr algn="just"/>
            <a:endParaRPr lang="sr-Latn-ME" sz="1800" b="1" dirty="0"/>
          </a:p>
          <a:p>
            <a:pPr algn="just"/>
            <a:endParaRPr lang="sr-Latn-ME" sz="1800" b="1" dirty="0"/>
          </a:p>
          <a:p>
            <a:pPr algn="just"/>
            <a:endParaRPr lang="sr-Latn-ME" sz="1800" b="1" dirty="0" smtClean="0"/>
          </a:p>
          <a:p>
            <a:pPr algn="just"/>
            <a:endParaRPr lang="en-US" sz="2000"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43000" y="2934008"/>
            <a:ext cx="6798276" cy="2708911"/>
          </a:xfrm>
          <a:prstGeom prst="rect">
            <a:avLst/>
          </a:prstGeom>
        </p:spPr>
      </p:pic>
      <p:sp>
        <p:nvSpPr>
          <p:cNvPr id="5" name="Title 1"/>
          <p:cNvSpPr txBox="1">
            <a:spLocks/>
          </p:cNvSpPr>
          <p:nvPr/>
        </p:nvSpPr>
        <p:spPr>
          <a:xfrm>
            <a:off x="1113138" y="5642919"/>
            <a:ext cx="6858000" cy="446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l"/>
            <a:r>
              <a:rPr lang="sr-Latn-ME" sz="1500" b="1" i="1" dirty="0" smtClean="0">
                <a:latin typeface="+mn-lt"/>
              </a:rPr>
              <a:t>Slika 1: </a:t>
            </a:r>
            <a:r>
              <a:rPr lang="sr-Latn-ME" sz="1500" b="1" i="1" dirty="0">
                <a:latin typeface="+mn-lt"/>
              </a:rPr>
              <a:t>3D model vjetrogeneratora na brdu Možura</a:t>
            </a:r>
            <a:endParaRPr lang="en-US" sz="1500" b="1" i="1" dirty="0">
              <a:latin typeface="+mn-lt"/>
            </a:endParaRPr>
          </a:p>
        </p:txBody>
      </p:sp>
    </p:spTree>
    <p:extLst>
      <p:ext uri="{BB962C8B-B14F-4D97-AF65-F5344CB8AC3E}">
        <p14:creationId xmlns:p14="http://schemas.microsoft.com/office/powerpoint/2010/main" val="250472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57731"/>
            <a:ext cx="6858000" cy="446140"/>
          </a:xfrm>
        </p:spPr>
        <p:txBody>
          <a:bodyPr>
            <a:normAutofit/>
          </a:bodyPr>
          <a:lstStyle/>
          <a:p>
            <a:r>
              <a:rPr lang="sr-Latn-ME" sz="2400" b="1" dirty="0" smtClean="0"/>
              <a:t>PODLOGE</a:t>
            </a:r>
            <a:endParaRPr lang="en-US" sz="1800" b="1" dirty="0"/>
          </a:p>
        </p:txBody>
      </p:sp>
      <p:sp>
        <p:nvSpPr>
          <p:cNvPr id="3" name="Subtitle 2"/>
          <p:cNvSpPr>
            <a:spLocks noGrp="1"/>
          </p:cNvSpPr>
          <p:nvPr>
            <p:ph type="subTitle" idx="1"/>
          </p:nvPr>
        </p:nvSpPr>
        <p:spPr>
          <a:xfrm>
            <a:off x="1143000" y="1205924"/>
            <a:ext cx="6858000" cy="4165146"/>
          </a:xfrm>
        </p:spPr>
        <p:txBody>
          <a:bodyPr>
            <a:normAutofit/>
          </a:bodyPr>
          <a:lstStyle/>
          <a:p>
            <a:pPr marL="342900" indent="-342900" algn="just">
              <a:buFont typeface="+mj-lt"/>
              <a:buAutoNum type="arabicPeriod"/>
            </a:pPr>
            <a:r>
              <a:rPr lang="en-US" sz="1800" b="1" dirty="0" err="1" smtClean="0"/>
              <a:t>Mjerenje</a:t>
            </a:r>
            <a:r>
              <a:rPr lang="en-US" sz="1800" b="1" dirty="0" smtClean="0"/>
              <a:t> </a:t>
            </a:r>
            <a:r>
              <a:rPr lang="en-US" sz="1800" b="1" dirty="0" err="1" smtClean="0"/>
              <a:t>br</a:t>
            </a:r>
            <a:r>
              <a:rPr lang="sr-Latn-ME" sz="1800" b="1" dirty="0" smtClean="0"/>
              <a:t>z</a:t>
            </a:r>
            <a:r>
              <a:rPr lang="en-US" sz="1800" b="1" dirty="0" err="1" smtClean="0"/>
              <a:t>ine</a:t>
            </a:r>
            <a:r>
              <a:rPr lang="en-US" sz="1800" b="1" dirty="0" smtClean="0"/>
              <a:t> </a:t>
            </a:r>
            <a:r>
              <a:rPr lang="en-US" sz="1800" b="1" dirty="0" err="1" smtClean="0"/>
              <a:t>vjetra</a:t>
            </a:r>
            <a:r>
              <a:rPr lang="en-US" sz="1800" b="1" dirty="0" smtClean="0"/>
              <a:t> </a:t>
            </a:r>
            <a:r>
              <a:rPr lang="sr-Latn-ME" sz="1800" b="1" dirty="0" smtClean="0"/>
              <a:t>Veijbulova raspodjela </a:t>
            </a:r>
            <a:r>
              <a:rPr lang="en-US" sz="1800" b="1" dirty="0" smtClean="0"/>
              <a:t>– 2 </a:t>
            </a:r>
            <a:r>
              <a:rPr lang="en-US" sz="1800" b="1" dirty="0" err="1" smtClean="0"/>
              <a:t>stanice</a:t>
            </a:r>
            <a:r>
              <a:rPr lang="en-US" sz="1800" b="1" dirty="0" smtClean="0"/>
              <a:t> </a:t>
            </a:r>
            <a:r>
              <a:rPr lang="en-US" sz="1800" b="1" dirty="0" err="1" smtClean="0"/>
              <a:t>Ulcinj</a:t>
            </a:r>
            <a:r>
              <a:rPr lang="en-US" sz="1800" b="1" dirty="0" smtClean="0"/>
              <a:t> I </a:t>
            </a:r>
            <a:r>
              <a:rPr lang="en-US" sz="1800" b="1" dirty="0" err="1" smtClean="0"/>
              <a:t>Ulcinj</a:t>
            </a:r>
            <a:r>
              <a:rPr lang="en-US" sz="1800" b="1" dirty="0" smtClean="0"/>
              <a:t> 2</a:t>
            </a:r>
            <a:endParaRPr lang="sr-Latn-ME" sz="1800" b="1" dirty="0" smtClean="0"/>
          </a:p>
          <a:p>
            <a:pPr marL="342900" indent="-342900" algn="just">
              <a:buFont typeface="+mj-lt"/>
              <a:buAutoNum type="arabicPeriod"/>
            </a:pPr>
            <a:r>
              <a:rPr lang="en-US" sz="1800" b="1" dirty="0" err="1" smtClean="0"/>
              <a:t>Geolo</a:t>
            </a:r>
            <a:r>
              <a:rPr lang="sr-Latn-ME" sz="1800" b="1" dirty="0"/>
              <a:t>š</a:t>
            </a:r>
            <a:r>
              <a:rPr lang="en-US" sz="1800" b="1" dirty="0" err="1" smtClean="0"/>
              <a:t>ki</a:t>
            </a:r>
            <a:r>
              <a:rPr lang="en-US" sz="1800" b="1" dirty="0" smtClean="0"/>
              <a:t> </a:t>
            </a:r>
            <a:r>
              <a:rPr lang="en-US" sz="1800" b="1" dirty="0" err="1" smtClean="0"/>
              <a:t>elaborat</a:t>
            </a:r>
            <a:endParaRPr lang="en-US" sz="1800" b="1" dirty="0" smtClean="0"/>
          </a:p>
          <a:p>
            <a:pPr marL="342900" indent="-342900" algn="just">
              <a:buFont typeface="+mj-lt"/>
              <a:buAutoNum type="arabicPeriod"/>
            </a:pPr>
            <a:r>
              <a:rPr lang="en-US" sz="1800" b="1" dirty="0" err="1" smtClean="0"/>
              <a:t>Geodetski</a:t>
            </a:r>
            <a:r>
              <a:rPr lang="en-US" sz="1800" b="1" dirty="0" smtClean="0"/>
              <a:t> </a:t>
            </a:r>
            <a:r>
              <a:rPr lang="en-US" sz="1800" b="1" dirty="0" err="1" smtClean="0"/>
              <a:t>elaborat</a:t>
            </a:r>
            <a:endParaRPr lang="en-US" sz="1800" b="1" dirty="0" smtClean="0"/>
          </a:p>
          <a:p>
            <a:pPr marL="342900" indent="-342900" algn="just">
              <a:buFont typeface="+mj-lt"/>
              <a:buAutoNum type="arabicPeriod"/>
            </a:pPr>
            <a:r>
              <a:rPr lang="en-US" sz="1800" b="1" dirty="0" err="1" smtClean="0"/>
              <a:t>Elaborat</a:t>
            </a:r>
            <a:r>
              <a:rPr lang="en-US" sz="1800" b="1" dirty="0" smtClean="0"/>
              <a:t> </a:t>
            </a:r>
            <a:r>
              <a:rPr lang="en-US" sz="1800" b="1" dirty="0" err="1" smtClean="0"/>
              <a:t>uticaja</a:t>
            </a:r>
            <a:r>
              <a:rPr lang="en-US" sz="1800" b="1" dirty="0" smtClean="0"/>
              <a:t> </a:t>
            </a:r>
            <a:r>
              <a:rPr lang="en-US" sz="1800" b="1" dirty="0" err="1" smtClean="0"/>
              <a:t>vjetroparka</a:t>
            </a:r>
            <a:r>
              <a:rPr lang="en-US" sz="1800" b="1" dirty="0" smtClean="0"/>
              <a:t> </a:t>
            </a:r>
            <a:r>
              <a:rPr lang="en-US" sz="1800" b="1" dirty="0" err="1" smtClean="0"/>
              <a:t>na</a:t>
            </a:r>
            <a:r>
              <a:rPr lang="en-US" sz="1800" b="1" dirty="0" smtClean="0"/>
              <a:t> </a:t>
            </a:r>
            <a:r>
              <a:rPr lang="sr-Latn-ME" sz="1800" b="1" dirty="0" smtClean="0"/>
              <a:t>ži</a:t>
            </a:r>
            <a:r>
              <a:rPr lang="en-US" sz="1800" b="1" dirty="0" err="1" smtClean="0"/>
              <a:t>votnu</a:t>
            </a:r>
            <a:r>
              <a:rPr lang="en-US" sz="1800" b="1" dirty="0" smtClean="0"/>
              <a:t> </a:t>
            </a:r>
            <a:r>
              <a:rPr lang="en-US" sz="1800" b="1" dirty="0" err="1" smtClean="0"/>
              <a:t>sredinu</a:t>
            </a:r>
            <a:endParaRPr lang="sr-Latn-ME" sz="1800" b="1" dirty="0" smtClean="0"/>
          </a:p>
          <a:p>
            <a:pPr marL="342900" indent="-342900" algn="just">
              <a:buFont typeface="+mj-lt"/>
              <a:buAutoNum type="arabicPeriod"/>
            </a:pPr>
            <a:r>
              <a:rPr lang="sr-Latn-ME" sz="1800" b="1" dirty="0" smtClean="0"/>
              <a:t>Elaborat o priključenju vjetroparka na prenosnu mrežu</a:t>
            </a:r>
            <a:endParaRPr lang="en-US" sz="1800" b="1" dirty="0" smtClean="0"/>
          </a:p>
          <a:p>
            <a:pPr marL="342900" indent="-342900" algn="just">
              <a:buFont typeface="+mj-lt"/>
              <a:buAutoNum type="arabicPeriod"/>
            </a:pPr>
            <a:endParaRPr lang="sr-Latn-ME" sz="1800" b="1" dirty="0" smtClean="0"/>
          </a:p>
          <a:p>
            <a:pPr algn="just"/>
            <a:endParaRPr lang="en-US" sz="2000" b="1"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258020" y="3424580"/>
            <a:ext cx="3536402" cy="1880587"/>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909442" y="3431564"/>
            <a:ext cx="3266767" cy="1873603"/>
          </a:xfrm>
          <a:prstGeom prst="rect">
            <a:avLst/>
          </a:prstGeom>
        </p:spPr>
      </p:pic>
      <p:sp>
        <p:nvSpPr>
          <p:cNvPr id="7" name="Title 1"/>
          <p:cNvSpPr txBox="1">
            <a:spLocks/>
          </p:cNvSpPr>
          <p:nvPr/>
        </p:nvSpPr>
        <p:spPr>
          <a:xfrm>
            <a:off x="1143000" y="5250053"/>
            <a:ext cx="6858000" cy="44614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l"/>
            <a:r>
              <a:rPr lang="sr-Latn-ME" sz="1800" b="1" i="1" dirty="0" smtClean="0">
                <a:latin typeface="+mn-lt"/>
              </a:rPr>
              <a:t>Slika 2: Mjerno mjesto Ulcinj (lijevo); mjerno mjesto Ulcinj 2 (desno)</a:t>
            </a:r>
            <a:endParaRPr lang="en-US" sz="1800" b="1" i="1" dirty="0">
              <a:latin typeface="+mn-lt"/>
            </a:endParaRPr>
          </a:p>
        </p:txBody>
      </p:sp>
    </p:spTree>
    <p:extLst>
      <p:ext uri="{BB962C8B-B14F-4D97-AF65-F5344CB8AC3E}">
        <p14:creationId xmlns:p14="http://schemas.microsoft.com/office/powerpoint/2010/main" val="1201265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57731"/>
            <a:ext cx="6858000" cy="446140"/>
          </a:xfrm>
        </p:spPr>
        <p:txBody>
          <a:bodyPr>
            <a:normAutofit/>
          </a:bodyPr>
          <a:lstStyle/>
          <a:p>
            <a:r>
              <a:rPr lang="sr-Latn-ME" sz="2400" b="1" dirty="0" smtClean="0"/>
              <a:t>VJETROGENERATORI</a:t>
            </a:r>
            <a:endParaRPr lang="en-US" sz="1800" b="1" dirty="0"/>
          </a:p>
        </p:txBody>
      </p:sp>
      <p:sp>
        <p:nvSpPr>
          <p:cNvPr id="3" name="Subtitle 2"/>
          <p:cNvSpPr>
            <a:spLocks noGrp="1"/>
          </p:cNvSpPr>
          <p:nvPr>
            <p:ph type="subTitle" idx="1"/>
          </p:nvPr>
        </p:nvSpPr>
        <p:spPr>
          <a:xfrm>
            <a:off x="889686" y="1205923"/>
            <a:ext cx="7455244" cy="4725320"/>
          </a:xfrm>
        </p:spPr>
        <p:txBody>
          <a:bodyPr>
            <a:normAutofit fontScale="77500" lnSpcReduction="20000"/>
          </a:bodyPr>
          <a:lstStyle/>
          <a:p>
            <a:r>
              <a:rPr lang="hr-HR" sz="1800" b="1" dirty="0"/>
              <a:t>Tabela 1. Karakteristike vjetrogeneratora i blok transformatora</a:t>
            </a:r>
            <a:endParaRPr lang="en-US" sz="1800" b="1" dirty="0"/>
          </a:p>
          <a:p>
            <a:pPr algn="just"/>
            <a:endParaRPr lang="sr-Latn-ME" sz="1800" b="1" dirty="0" smtClean="0"/>
          </a:p>
          <a:p>
            <a:pPr algn="just"/>
            <a:endParaRPr lang="sr-Latn-ME" sz="2000" b="1" dirty="0" smtClean="0"/>
          </a:p>
          <a:p>
            <a:pPr algn="just"/>
            <a:endParaRPr lang="sr-Latn-ME" sz="2000" b="1" dirty="0"/>
          </a:p>
          <a:p>
            <a:pPr algn="just"/>
            <a:endParaRPr lang="sr-Latn-ME" sz="2000" b="1" dirty="0" smtClean="0"/>
          </a:p>
          <a:p>
            <a:pPr algn="just"/>
            <a:endParaRPr lang="sr-Latn-ME" sz="2000" b="1" dirty="0"/>
          </a:p>
          <a:p>
            <a:pPr algn="just"/>
            <a:endParaRPr lang="hr-HR" sz="2000" dirty="0" smtClean="0"/>
          </a:p>
          <a:p>
            <a:pPr algn="just"/>
            <a:endParaRPr lang="hr-HR" sz="2000" dirty="0"/>
          </a:p>
          <a:p>
            <a:pPr algn="just"/>
            <a:endParaRPr lang="hr-HR" sz="1600" dirty="0" smtClean="0"/>
          </a:p>
          <a:p>
            <a:pPr algn="just"/>
            <a:endParaRPr lang="hr-HR" sz="1600" dirty="0"/>
          </a:p>
          <a:p>
            <a:pPr algn="just"/>
            <a:endParaRPr lang="hr-HR" sz="1600" dirty="0" smtClean="0"/>
          </a:p>
          <a:p>
            <a:pPr algn="just"/>
            <a:endParaRPr lang="hr-HR" sz="1600" dirty="0"/>
          </a:p>
          <a:p>
            <a:pPr algn="just"/>
            <a:r>
              <a:rPr lang="hr-HR" sz="1900" dirty="0" smtClean="0"/>
              <a:t>Srednja </a:t>
            </a:r>
            <a:r>
              <a:rPr lang="hr-HR" sz="1900" dirty="0"/>
              <a:t>godišnja brzina vjetra za meteorološku stanicu Ulcinj je 7.5 m/s, dok je za stanicu Ulcinj 2 prosječna brzina 8.5 m/s. Na osnovu odabrane opreme je ustanovljeno da je tehnički minimum (brzina pri kojoj turbine počinju sa radom) 3 m/s. Nominalna brzina pri kojoj će vjetrogeneratori da rade punim kapacitetom je 8 m/s snage 2000 kW pojedinačno. Tehnički maksimum odnosno brzina vjetra pri kojoj se turbina gasi je 20 m/s. Na osnovu analize dobijeno je da je ukupna godišnja neto proizvodnja 23 vjetrogeneratora GEP= 114.9 GWh sa 2392.3 neto sati. </a:t>
            </a:r>
            <a:endParaRPr lang="en-US" sz="1900" dirty="0"/>
          </a:p>
          <a:p>
            <a:pPr algn="just"/>
            <a:endParaRPr 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409705"/>
              </p:ext>
            </p:extLst>
          </p:nvPr>
        </p:nvGraphicFramePr>
        <p:xfrm>
          <a:off x="1021489" y="1591727"/>
          <a:ext cx="7158682" cy="2387149"/>
        </p:xfrm>
        <a:graphic>
          <a:graphicData uri="http://schemas.openxmlformats.org/drawingml/2006/table">
            <a:tbl>
              <a:tblPr firstRow="1" firstCol="1" bandRow="1">
                <a:tableStyleId>{5C22544A-7EE6-4342-B048-85BDC9FD1C3A}</a:tableStyleId>
              </a:tblPr>
              <a:tblGrid>
                <a:gridCol w="1500567"/>
                <a:gridCol w="2078774"/>
                <a:gridCol w="1629913"/>
                <a:gridCol w="1949428"/>
              </a:tblGrid>
              <a:tr h="234010">
                <a:tc gridSpan="2">
                  <a:txBody>
                    <a:bodyPr/>
                    <a:lstStyle/>
                    <a:p>
                      <a:pPr marL="0" marR="0" algn="ctr">
                        <a:spcBef>
                          <a:spcPts val="0"/>
                        </a:spcBef>
                        <a:spcAft>
                          <a:spcPts val="0"/>
                        </a:spcAft>
                      </a:pPr>
                      <a:r>
                        <a:rPr lang="hr-HR" sz="1000" dirty="0">
                          <a:effectLst/>
                        </a:rPr>
                        <a:t>Vjetrogenerator</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hr-HR" sz="1000" dirty="0">
                          <a:effectLst/>
                        </a:rPr>
                        <a:t>Bloktransformator</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281059">
                <a:tc>
                  <a:txBody>
                    <a:bodyPr/>
                    <a:lstStyle/>
                    <a:p>
                      <a:pPr marL="0" marR="0" algn="ctr">
                        <a:spcBef>
                          <a:spcPts val="0"/>
                        </a:spcBef>
                        <a:spcAft>
                          <a:spcPts val="0"/>
                        </a:spcAft>
                      </a:pPr>
                      <a:r>
                        <a:rPr lang="hr-HR" sz="1000">
                          <a:effectLst/>
                        </a:rPr>
                        <a:t>Tip:</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Asinhroni dvostrano napajani</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Tip:</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Suvi</a:t>
                      </a:r>
                      <a:endParaRPr lang="en-US" sz="1200">
                        <a:effectLst/>
                        <a:latin typeface="Times New Roman" panose="02020603050405020304" pitchFamily="18" charset="0"/>
                        <a:ea typeface="Times New Roman" panose="02020603050405020304" pitchFamily="18" charset="0"/>
                      </a:endParaRPr>
                    </a:p>
                  </a:txBody>
                  <a:tcPr marL="68580" marR="68580" marT="0" marB="0"/>
                </a:tc>
              </a:tr>
              <a:tr h="234010">
                <a:tc>
                  <a:txBody>
                    <a:bodyPr/>
                    <a:lstStyle/>
                    <a:p>
                      <a:pPr marL="0" marR="0" algn="ctr">
                        <a:spcBef>
                          <a:spcPts val="0"/>
                        </a:spcBef>
                        <a:spcAft>
                          <a:spcPts val="0"/>
                        </a:spcAft>
                      </a:pPr>
                      <a:r>
                        <a:rPr lang="hr-HR" sz="1000">
                          <a:effectLst/>
                        </a:rPr>
                        <a:t>Nominalna snaga: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2000 kW</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Nominalna snaga: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2400 kW</a:t>
                      </a:r>
                      <a:endParaRPr lang="en-US" sz="1200">
                        <a:effectLst/>
                        <a:latin typeface="Times New Roman" panose="02020603050405020304" pitchFamily="18" charset="0"/>
                        <a:ea typeface="Times New Roman" panose="02020603050405020304" pitchFamily="18" charset="0"/>
                      </a:endParaRPr>
                    </a:p>
                  </a:txBody>
                  <a:tcPr marL="68580" marR="68580" marT="0" marB="0"/>
                </a:tc>
              </a:tr>
              <a:tr h="234010">
                <a:tc>
                  <a:txBody>
                    <a:bodyPr/>
                    <a:lstStyle/>
                    <a:p>
                      <a:pPr marL="0" marR="0" algn="ctr">
                        <a:spcBef>
                          <a:spcPts val="0"/>
                        </a:spcBef>
                        <a:spcAft>
                          <a:spcPts val="0"/>
                        </a:spcAft>
                      </a:pPr>
                      <a:r>
                        <a:rPr lang="hr-HR" sz="1000">
                          <a:effectLst/>
                        </a:rPr>
                        <a:t>Nominalni napon: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690 V</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Prenosni odnos: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0.69/30 kV</a:t>
                      </a:r>
                      <a:endParaRPr lang="en-US" sz="1200">
                        <a:effectLst/>
                        <a:latin typeface="Times New Roman" panose="02020603050405020304" pitchFamily="18" charset="0"/>
                        <a:ea typeface="Times New Roman" panose="02020603050405020304" pitchFamily="18" charset="0"/>
                      </a:endParaRPr>
                    </a:p>
                  </a:txBody>
                  <a:tcPr marL="68580" marR="68580" marT="0" marB="0"/>
                </a:tc>
              </a:tr>
              <a:tr h="234010">
                <a:tc>
                  <a:txBody>
                    <a:bodyPr/>
                    <a:lstStyle/>
                    <a:p>
                      <a:pPr marL="0" marR="0" algn="ctr">
                        <a:spcBef>
                          <a:spcPts val="0"/>
                        </a:spcBef>
                        <a:spcAft>
                          <a:spcPts val="0"/>
                        </a:spcAft>
                      </a:pPr>
                      <a:r>
                        <a:rPr lang="hr-HR" sz="1000" dirty="0">
                          <a:effectLst/>
                        </a:rPr>
                        <a:t>Frekvencija: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50 Hz</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Frekvencija: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50 Hz</a:t>
                      </a:r>
                      <a:endParaRPr lang="en-US" sz="1200">
                        <a:effectLst/>
                        <a:latin typeface="Times New Roman" panose="02020603050405020304" pitchFamily="18" charset="0"/>
                        <a:ea typeface="Times New Roman" panose="02020603050405020304" pitchFamily="18" charset="0"/>
                      </a:endParaRPr>
                    </a:p>
                  </a:txBody>
                  <a:tcPr marL="68580" marR="68580" marT="0" marB="0"/>
                </a:tc>
              </a:tr>
              <a:tr h="234010">
                <a:tc>
                  <a:txBody>
                    <a:bodyPr/>
                    <a:lstStyle/>
                    <a:p>
                      <a:pPr marL="0" marR="0" algn="ctr">
                        <a:spcBef>
                          <a:spcPts val="0"/>
                        </a:spcBef>
                        <a:spcAft>
                          <a:spcPts val="0"/>
                        </a:spcAft>
                      </a:pPr>
                      <a:r>
                        <a:rPr lang="hr-HR" sz="1000">
                          <a:effectLst/>
                        </a:rPr>
                        <a:t>Prečnik rotora: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121 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Sprega: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Dyn 11</a:t>
                      </a:r>
                      <a:endParaRPr lang="en-US" sz="1200">
                        <a:effectLst/>
                        <a:latin typeface="Times New Roman" panose="02020603050405020304" pitchFamily="18" charset="0"/>
                        <a:ea typeface="Times New Roman" panose="02020603050405020304" pitchFamily="18" charset="0"/>
                      </a:endParaRPr>
                    </a:p>
                  </a:txBody>
                  <a:tcPr marL="68580" marR="68580" marT="0" marB="0"/>
                </a:tc>
              </a:tr>
              <a:tr h="234010">
                <a:tc>
                  <a:txBody>
                    <a:bodyPr/>
                    <a:lstStyle/>
                    <a:p>
                      <a:pPr marL="0" marR="0" algn="ctr">
                        <a:spcBef>
                          <a:spcPts val="0"/>
                        </a:spcBef>
                        <a:spcAft>
                          <a:spcPts val="0"/>
                        </a:spcAft>
                      </a:pPr>
                      <a:r>
                        <a:rPr lang="hr-HR" sz="1000">
                          <a:effectLst/>
                        </a:rPr>
                        <a:t>Visina stuba: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dirty="0" smtClean="0">
                          <a:effectLst/>
                        </a:rPr>
                        <a:t>100 </a:t>
                      </a:r>
                      <a:r>
                        <a:rPr lang="hr-HR" sz="1000" dirty="0">
                          <a:effectLst/>
                        </a:rPr>
                        <a:t>m</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Klasa izolacije: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F</a:t>
                      </a:r>
                      <a:endParaRPr lang="en-US" sz="1200">
                        <a:effectLst/>
                        <a:latin typeface="Times New Roman" panose="02020603050405020304" pitchFamily="18" charset="0"/>
                        <a:ea typeface="Times New Roman" panose="02020603050405020304" pitchFamily="18" charset="0"/>
                      </a:endParaRPr>
                    </a:p>
                  </a:txBody>
                  <a:tcPr marL="68580" marR="68580" marT="0" marB="0"/>
                </a:tc>
              </a:tr>
              <a:tr h="468020">
                <a:tc>
                  <a:txBody>
                    <a:bodyPr/>
                    <a:lstStyle/>
                    <a:p>
                      <a:pPr marL="0" marR="0" algn="ctr">
                        <a:spcBef>
                          <a:spcPts val="0"/>
                        </a:spcBef>
                        <a:spcAft>
                          <a:spcPts val="0"/>
                        </a:spcAft>
                      </a:pPr>
                      <a:r>
                        <a:rPr lang="hr-HR" sz="1000">
                          <a:effectLst/>
                        </a:rPr>
                        <a:t>Težina gondole: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80 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Mogućnost preopterećenja: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110 % prirodno hlađenje</a:t>
                      </a:r>
                      <a:endParaRPr lang="en-US" sz="1200">
                        <a:effectLst/>
                      </a:endParaRPr>
                    </a:p>
                    <a:p>
                      <a:pPr marL="0" marR="0" algn="ctr">
                        <a:spcBef>
                          <a:spcPts val="0"/>
                        </a:spcBef>
                        <a:spcAft>
                          <a:spcPts val="0"/>
                        </a:spcAft>
                      </a:pPr>
                      <a:r>
                        <a:rPr lang="hr-HR" sz="1000">
                          <a:effectLst/>
                        </a:rPr>
                        <a:t>150% prinudno hlađenje</a:t>
                      </a:r>
                      <a:endParaRPr lang="en-US" sz="1200">
                        <a:effectLst/>
                        <a:latin typeface="Times New Roman" panose="02020603050405020304" pitchFamily="18" charset="0"/>
                        <a:ea typeface="Times New Roman" panose="02020603050405020304" pitchFamily="18" charset="0"/>
                      </a:endParaRPr>
                    </a:p>
                  </a:txBody>
                  <a:tcPr marL="68580" marR="68580" marT="0" marB="0"/>
                </a:tc>
              </a:tr>
              <a:tr h="234010">
                <a:tc>
                  <a:txBody>
                    <a:bodyPr/>
                    <a:lstStyle/>
                    <a:p>
                      <a:pPr marL="0" marR="0" algn="ctr">
                        <a:spcBef>
                          <a:spcPts val="0"/>
                        </a:spcBef>
                        <a:spcAft>
                          <a:spcPts val="0"/>
                        </a:spcAft>
                      </a:pPr>
                      <a:r>
                        <a:rPr lang="hr-HR" sz="1000" dirty="0">
                          <a:effectLst/>
                        </a:rPr>
                        <a:t>Sistem hlađenja: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Hlađenje vazduhom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a:effectLst/>
                        </a:rPr>
                        <a:t>Sistem hlađenja: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dirty="0">
                          <a:effectLst/>
                        </a:rPr>
                        <a:t>Hlađenje vazduhom</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77599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57731"/>
            <a:ext cx="6858000" cy="446140"/>
          </a:xfrm>
        </p:spPr>
        <p:txBody>
          <a:bodyPr>
            <a:normAutofit/>
          </a:bodyPr>
          <a:lstStyle/>
          <a:p>
            <a:r>
              <a:rPr lang="sr-Latn-ME" sz="2400" b="1" dirty="0" smtClean="0"/>
              <a:t>VJETROGENERATORI</a:t>
            </a:r>
            <a:endParaRPr lang="en-US" sz="1800" b="1" dirty="0"/>
          </a:p>
        </p:txBody>
      </p:sp>
      <p:sp>
        <p:nvSpPr>
          <p:cNvPr id="3" name="Subtitle 2"/>
          <p:cNvSpPr>
            <a:spLocks noGrp="1"/>
          </p:cNvSpPr>
          <p:nvPr>
            <p:ph type="subTitle" idx="1"/>
          </p:nvPr>
        </p:nvSpPr>
        <p:spPr>
          <a:xfrm>
            <a:off x="1143000" y="1205924"/>
            <a:ext cx="6858000" cy="4165146"/>
          </a:xfrm>
        </p:spPr>
        <p:txBody>
          <a:bodyPr>
            <a:normAutofit/>
          </a:bodyPr>
          <a:lstStyle/>
          <a:p>
            <a:pPr marL="342900" indent="-342900" algn="just">
              <a:buFont typeface="+mj-lt"/>
              <a:buAutoNum type="arabicPeriod"/>
            </a:pPr>
            <a:r>
              <a:rPr lang="sr-Latn-ME" sz="1800" b="1" dirty="0" smtClean="0"/>
              <a:t>Grupno-radijalni način – 3 grupe (8+8+7 </a:t>
            </a:r>
            <a:r>
              <a:rPr lang="sr-Latn-ME" sz="1800" b="1" dirty="0" smtClean="0"/>
              <a:t>VG)</a:t>
            </a:r>
            <a:endParaRPr lang="sr-Latn-ME" sz="1800" b="1" dirty="0" smtClean="0"/>
          </a:p>
          <a:p>
            <a:pPr marL="342900" indent="-342900" algn="just">
              <a:buFont typeface="+mj-lt"/>
              <a:buAutoNum type="arabicPeriod"/>
            </a:pPr>
            <a:r>
              <a:rPr lang="sr-Latn-ME" sz="1800" b="1" dirty="0" smtClean="0"/>
              <a:t>20/35 kV kabl XHE-49 A od 120 mm2 do 500 mm2</a:t>
            </a:r>
          </a:p>
          <a:p>
            <a:pPr marL="342900" indent="-342900" algn="just">
              <a:buFont typeface="+mj-lt"/>
              <a:buAutoNum type="arabicPeriod"/>
            </a:pPr>
            <a:r>
              <a:rPr lang="sr-Latn-ME" sz="1800" b="1" dirty="0" smtClean="0"/>
              <a:t>30 kV </a:t>
            </a:r>
            <a:r>
              <a:rPr lang="sr-Latn-ME" sz="1800" b="1" dirty="0" smtClean="0"/>
              <a:t>srednjanponsko </a:t>
            </a:r>
            <a:r>
              <a:rPr lang="sr-Latn-ME" sz="1800" b="1" dirty="0" smtClean="0"/>
              <a:t>postrojenje – 1 vodna ćelija sa 2 priključka</a:t>
            </a:r>
          </a:p>
          <a:p>
            <a:pPr marL="342900" indent="-342900" algn="just">
              <a:buFont typeface="+mj-lt"/>
              <a:buAutoNum type="arabicPeriod"/>
            </a:pPr>
            <a:r>
              <a:rPr lang="sr-Latn-ME" sz="1800" b="1" dirty="0" smtClean="0"/>
              <a:t>Veza sa lokalnom mrežom preko Switch-a, a na javnu telekomunikacionu </a:t>
            </a:r>
            <a:r>
              <a:rPr lang="sr-Latn-ME" sz="1800" b="1" dirty="0" smtClean="0"/>
              <a:t>mrežu preko </a:t>
            </a:r>
            <a:r>
              <a:rPr lang="sr-Latn-ME" sz="1800" b="1" dirty="0" smtClean="0"/>
              <a:t>ADSL-a</a:t>
            </a:r>
          </a:p>
          <a:p>
            <a:pPr marL="342900" indent="-342900" algn="just">
              <a:buFont typeface="+mj-lt"/>
              <a:buAutoNum type="arabicPeriod"/>
            </a:pPr>
            <a:r>
              <a:rPr lang="sr-Latn-ME" sz="1800" b="1" dirty="0" smtClean="0"/>
              <a:t>Veza između VG-a 100M </a:t>
            </a:r>
            <a:r>
              <a:rPr lang="sr-Latn-ME" sz="1800" b="1" dirty="0" smtClean="0"/>
              <a:t>singlmodna </a:t>
            </a:r>
            <a:r>
              <a:rPr lang="sr-Latn-ME" sz="1800" b="1" dirty="0" smtClean="0"/>
              <a:t>optička redudansna mreža, 4 optička porta – 2 ulazna, 2 izlazna</a:t>
            </a:r>
            <a:endParaRPr lang="en-US" sz="1800" b="1" dirty="0" smtClean="0"/>
          </a:p>
          <a:p>
            <a:pPr marL="342900" indent="-342900" algn="just">
              <a:buFont typeface="+mj-lt"/>
              <a:buAutoNum type="arabicPeriod"/>
            </a:pPr>
            <a:endParaRPr lang="sr-Latn-ME" sz="1800" b="1" dirty="0" smtClean="0"/>
          </a:p>
        </p:txBody>
      </p:sp>
      <p:sp>
        <p:nvSpPr>
          <p:cNvPr id="7" name="Title 1"/>
          <p:cNvSpPr txBox="1">
            <a:spLocks/>
          </p:cNvSpPr>
          <p:nvPr/>
        </p:nvSpPr>
        <p:spPr>
          <a:xfrm>
            <a:off x="656439" y="5770170"/>
            <a:ext cx="6858000" cy="446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sr-Latn-ME" sz="1500" b="1" i="1" dirty="0" smtClean="0">
                <a:latin typeface="+mn-lt"/>
              </a:rPr>
              <a:t>Slika 3: </a:t>
            </a:r>
            <a:r>
              <a:rPr lang="hr-HR" sz="1500" b="1" i="1" dirty="0">
                <a:latin typeface="+mn-lt"/>
              </a:rPr>
              <a:t>Interna 30 kV mreža, predviđena grupno-radijalnim načinom</a:t>
            </a:r>
            <a:endParaRPr lang="en-US" sz="1500" b="1" i="1" dirty="0">
              <a:effectLst/>
              <a:latin typeface="+mn-lt"/>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07727" y="3766149"/>
            <a:ext cx="7128545" cy="2129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7756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57731"/>
            <a:ext cx="6858000" cy="446140"/>
          </a:xfrm>
        </p:spPr>
        <p:txBody>
          <a:bodyPr>
            <a:normAutofit/>
          </a:bodyPr>
          <a:lstStyle/>
          <a:p>
            <a:r>
              <a:rPr lang="sr-Latn-ME" sz="2400" b="1" dirty="0" smtClean="0"/>
              <a:t>VJETROGENERATORI</a:t>
            </a:r>
            <a:endParaRPr lang="en-US" sz="1800" b="1" dirty="0"/>
          </a:p>
        </p:txBody>
      </p:sp>
      <p:sp>
        <p:nvSpPr>
          <p:cNvPr id="7" name="Title 1"/>
          <p:cNvSpPr txBox="1">
            <a:spLocks/>
          </p:cNvSpPr>
          <p:nvPr/>
        </p:nvSpPr>
        <p:spPr>
          <a:xfrm>
            <a:off x="4949505" y="2431715"/>
            <a:ext cx="6858000" cy="17863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l"/>
            <a:r>
              <a:rPr lang="sr-Latn-ME" sz="1500" b="1" i="1" dirty="0" smtClean="0">
                <a:latin typeface="+mn-lt"/>
              </a:rPr>
              <a:t>Slika 4: </a:t>
            </a:r>
            <a:r>
              <a:rPr lang="hr-HR" sz="1500" b="1" i="1" dirty="0">
                <a:latin typeface="+mn-lt"/>
              </a:rPr>
              <a:t>Vjetrogenerator i </a:t>
            </a:r>
            <a:endParaRPr lang="hr-HR" sz="1500" b="1" i="1" dirty="0" smtClean="0">
              <a:latin typeface="+mn-lt"/>
            </a:endParaRPr>
          </a:p>
          <a:p>
            <a:pPr algn="l"/>
            <a:r>
              <a:rPr lang="hr-HR" sz="1500" b="1" i="1" dirty="0" smtClean="0">
                <a:latin typeface="+mn-lt"/>
              </a:rPr>
              <a:t>blok-trasnformator</a:t>
            </a:r>
          </a:p>
          <a:p>
            <a:pPr algn="l"/>
            <a:endParaRPr lang="hr-HR" sz="1500" b="1" i="1" dirty="0" smtClean="0">
              <a:latin typeface="+mn-lt"/>
            </a:endParaRPr>
          </a:p>
          <a:p>
            <a:pPr algn="l"/>
            <a:endParaRPr lang="hr-HR" sz="1500" b="1" i="1" dirty="0">
              <a:latin typeface="+mn-lt"/>
            </a:endParaRPr>
          </a:p>
          <a:p>
            <a:pPr algn="l"/>
            <a:endParaRPr lang="hr-HR" sz="1500" b="1" i="1" dirty="0" smtClean="0">
              <a:latin typeface="+mn-lt"/>
            </a:endParaRPr>
          </a:p>
          <a:p>
            <a:pPr algn="l"/>
            <a:endParaRPr lang="hr-HR" sz="1500" b="1" i="1" dirty="0">
              <a:latin typeface="+mn-lt"/>
            </a:endParaRPr>
          </a:p>
          <a:p>
            <a:pPr marL="285750" indent="-285750" algn="l">
              <a:buFont typeface="Arial" panose="020B0604020202020204" pitchFamily="34" charset="0"/>
              <a:buChar char="•"/>
            </a:pPr>
            <a:r>
              <a:rPr lang="hr-HR" sz="1800" b="1" dirty="0" smtClean="0">
                <a:latin typeface="+mn-lt"/>
              </a:rPr>
              <a:t>540 t betona za potrebe temelja</a:t>
            </a:r>
          </a:p>
          <a:p>
            <a:pPr marL="285750" indent="-285750" algn="l">
              <a:buFont typeface="Arial" panose="020B0604020202020204" pitchFamily="34" charset="0"/>
              <a:buChar char="•"/>
            </a:pPr>
            <a:r>
              <a:rPr lang="hr-HR" sz="1800" b="1" dirty="0" smtClean="0">
                <a:latin typeface="+mn-lt"/>
              </a:rPr>
              <a:t>rekonstrukcija </a:t>
            </a:r>
            <a:r>
              <a:rPr lang="hr-HR" sz="1800" b="1" dirty="0" smtClean="0">
                <a:latin typeface="+mn-lt"/>
              </a:rPr>
              <a:t>4 km</a:t>
            </a:r>
          </a:p>
          <a:p>
            <a:pPr algn="l"/>
            <a:r>
              <a:rPr lang="hr-HR" sz="1800" b="1" dirty="0" smtClean="0">
                <a:latin typeface="+mn-lt"/>
              </a:rPr>
              <a:t>    postojeće </a:t>
            </a:r>
            <a:r>
              <a:rPr lang="hr-HR" sz="1800" b="1" dirty="0" smtClean="0">
                <a:latin typeface="+mn-lt"/>
              </a:rPr>
              <a:t>saobraćajnice</a:t>
            </a:r>
          </a:p>
          <a:p>
            <a:pPr marL="285750" indent="-285750" algn="l">
              <a:buFont typeface="Arial" panose="020B0604020202020204" pitchFamily="34" charset="0"/>
              <a:buChar char="•"/>
            </a:pPr>
            <a:r>
              <a:rPr lang="hr-HR" sz="1800" b="1" dirty="0">
                <a:latin typeface="+mn-lt"/>
              </a:rPr>
              <a:t>i</a:t>
            </a:r>
            <a:r>
              <a:rPr lang="hr-HR" sz="1800" b="1" dirty="0" smtClean="0">
                <a:latin typeface="+mn-lt"/>
              </a:rPr>
              <a:t>zrada 8.5 km nove saobraćajnice</a:t>
            </a:r>
          </a:p>
          <a:p>
            <a:pPr marL="285750" indent="-285750" algn="l">
              <a:buFont typeface="Arial" panose="020B0604020202020204" pitchFamily="34" charset="0"/>
              <a:buChar char="•"/>
            </a:pPr>
            <a:r>
              <a:rPr lang="hr-HR" sz="1800" b="1" dirty="0">
                <a:latin typeface="+mn-lt"/>
              </a:rPr>
              <a:t>n</a:t>
            </a:r>
            <a:r>
              <a:rPr lang="hr-HR" sz="1800" b="1" dirty="0" smtClean="0">
                <a:latin typeface="+mn-lt"/>
              </a:rPr>
              <a:t>agib platoa mora biti manji od 1%</a:t>
            </a:r>
            <a:endParaRPr lang="hr-HR" sz="1800" b="1" dirty="0">
              <a:latin typeface="+mn-lt"/>
            </a:endParaRPr>
          </a:p>
          <a:p>
            <a:pPr marL="285750" indent="-285750" algn="l">
              <a:buFont typeface="Arial" panose="020B0604020202020204" pitchFamily="34" charset="0"/>
              <a:buChar char="•"/>
            </a:pPr>
            <a:r>
              <a:rPr lang="hr-HR" sz="1800" b="1" dirty="0"/>
              <a:t>10 bakarnih sondi za uzemljenje</a:t>
            </a:r>
          </a:p>
          <a:p>
            <a:pPr marL="285750" indent="-285750" algn="l">
              <a:buFont typeface="Arial" panose="020B0604020202020204" pitchFamily="34" charset="0"/>
              <a:buChar char="•"/>
            </a:pPr>
            <a:r>
              <a:rPr lang="hr-HR" sz="1800" b="1" dirty="0"/>
              <a:t>300 m prohrom trake </a:t>
            </a:r>
            <a:r>
              <a:rPr lang="hr-HR" sz="1800" b="1" dirty="0"/>
              <a:t>za </a:t>
            </a:r>
            <a:r>
              <a:rPr lang="hr-HR" sz="1800" b="1" dirty="0" smtClean="0"/>
              <a:t>uzemljenje</a:t>
            </a:r>
            <a:endParaRPr lang="hr-HR" sz="1800" b="1"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765495" y="1205924"/>
            <a:ext cx="4083265" cy="5087784"/>
          </a:xfrm>
          <a:prstGeom prst="rect">
            <a:avLst/>
          </a:prstGeom>
        </p:spPr>
      </p:pic>
    </p:spTree>
    <p:extLst>
      <p:ext uri="{BB962C8B-B14F-4D97-AF65-F5344CB8AC3E}">
        <p14:creationId xmlns:p14="http://schemas.microsoft.com/office/powerpoint/2010/main" val="4147760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57731"/>
            <a:ext cx="6858000" cy="446140"/>
          </a:xfrm>
        </p:spPr>
        <p:txBody>
          <a:bodyPr>
            <a:normAutofit/>
          </a:bodyPr>
          <a:lstStyle/>
          <a:p>
            <a:r>
              <a:rPr lang="sr-Latn-ME" sz="2400" b="1" dirty="0" smtClean="0"/>
              <a:t>KONTROLNA ZGRADA</a:t>
            </a:r>
            <a:endParaRPr lang="en-US" sz="1800" b="1" dirty="0"/>
          </a:p>
        </p:txBody>
      </p:sp>
      <p:sp>
        <p:nvSpPr>
          <p:cNvPr id="3" name="Subtitle 2"/>
          <p:cNvSpPr>
            <a:spLocks noGrp="1"/>
          </p:cNvSpPr>
          <p:nvPr>
            <p:ph type="subTitle" idx="1"/>
          </p:nvPr>
        </p:nvSpPr>
        <p:spPr>
          <a:xfrm>
            <a:off x="1143000" y="1205924"/>
            <a:ext cx="6858000" cy="4165146"/>
          </a:xfrm>
        </p:spPr>
        <p:txBody>
          <a:bodyPr>
            <a:normAutofit/>
          </a:bodyPr>
          <a:lstStyle/>
          <a:p>
            <a:pPr algn="just"/>
            <a:r>
              <a:rPr lang="hr-HR" sz="1800" dirty="0"/>
              <a:t>P</a:t>
            </a:r>
            <a:r>
              <a:rPr lang="hr-HR" sz="1800" dirty="0" smtClean="0"/>
              <a:t>rostorija </a:t>
            </a:r>
            <a:r>
              <a:rPr lang="hr-HR" sz="1800" dirty="0"/>
              <a:t>investitora u kojoj je smještena 30 kV oprema, kućni transformator i oprema za kontrolu i upravljanje, prostorija kontrole CGES-a (Crnogorski elektroprenosni sistem), zajedničke prostorije za boravak zaposlenih i magacin. </a:t>
            </a:r>
            <a:endParaRPr lang="sr-Latn-ME" sz="1800" b="1" dirty="0" smtClean="0"/>
          </a:p>
          <a:p>
            <a:pPr algn="just"/>
            <a:endParaRPr lang="en-US" sz="2000" b="1" dirty="0"/>
          </a:p>
        </p:txBody>
      </p:sp>
      <p:sp>
        <p:nvSpPr>
          <p:cNvPr id="7" name="Title 1"/>
          <p:cNvSpPr txBox="1">
            <a:spLocks/>
          </p:cNvSpPr>
          <p:nvPr/>
        </p:nvSpPr>
        <p:spPr>
          <a:xfrm>
            <a:off x="1143000" y="5799952"/>
            <a:ext cx="6858000" cy="446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l"/>
            <a:r>
              <a:rPr lang="sr-Latn-ME" sz="1500" b="1" i="1" dirty="0" smtClean="0">
                <a:latin typeface="+mn-lt"/>
              </a:rPr>
              <a:t>Slika 5: </a:t>
            </a:r>
            <a:r>
              <a:rPr lang="sr-Latn-ME" sz="1500" b="1" i="1" dirty="0">
                <a:latin typeface="+mn-lt"/>
              </a:rPr>
              <a:t>3D model kontrolne zgrade vjetroparka ''Možura''</a:t>
            </a:r>
            <a:endParaRPr lang="en-US" sz="1500" b="1" i="1" dirty="0">
              <a:latin typeface="+mn-lt"/>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143000" y="2409052"/>
            <a:ext cx="6757395" cy="3390900"/>
          </a:xfrm>
          <a:prstGeom prst="rect">
            <a:avLst/>
          </a:prstGeom>
        </p:spPr>
      </p:pic>
    </p:spTree>
    <p:extLst>
      <p:ext uri="{BB962C8B-B14F-4D97-AF65-F5344CB8AC3E}">
        <p14:creationId xmlns:p14="http://schemas.microsoft.com/office/powerpoint/2010/main" val="2444594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57731"/>
            <a:ext cx="6858000" cy="446140"/>
          </a:xfrm>
        </p:spPr>
        <p:txBody>
          <a:bodyPr>
            <a:normAutofit/>
          </a:bodyPr>
          <a:lstStyle/>
          <a:p>
            <a:r>
              <a:rPr lang="sr-Latn-ME" sz="2400" b="1" dirty="0" smtClean="0"/>
              <a:t>TRAFOSTANICA I DALEKOVOD</a:t>
            </a:r>
            <a:endParaRPr lang="en-US" sz="1800" b="1" dirty="0"/>
          </a:p>
        </p:txBody>
      </p:sp>
      <p:sp>
        <p:nvSpPr>
          <p:cNvPr id="7" name="Title 1"/>
          <p:cNvSpPr txBox="1">
            <a:spLocks/>
          </p:cNvSpPr>
          <p:nvPr/>
        </p:nvSpPr>
        <p:spPr>
          <a:xfrm>
            <a:off x="591065" y="1103871"/>
            <a:ext cx="6858000" cy="68091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l"/>
            <a:r>
              <a:rPr lang="sr-Latn-ME" sz="1500" b="1" i="1" dirty="0" smtClean="0">
                <a:latin typeface="+mn-lt"/>
              </a:rPr>
              <a:t>Slika 6: </a:t>
            </a:r>
            <a:r>
              <a:rPr lang="sr-Latn-ME" sz="1500" b="1" i="1" dirty="0">
                <a:latin typeface="+mn-lt"/>
              </a:rPr>
              <a:t>3D model vjetrogeneratora</a:t>
            </a:r>
            <a:r>
              <a:rPr lang="sr-Latn-ME" sz="1500" b="1" i="1" dirty="0" smtClean="0">
                <a:latin typeface="+mn-lt"/>
              </a:rPr>
              <a:t>,</a:t>
            </a:r>
          </a:p>
          <a:p>
            <a:pPr algn="l"/>
            <a:r>
              <a:rPr lang="sr-Latn-ME" sz="1500" b="1" i="1" dirty="0" smtClean="0">
                <a:latin typeface="+mn-lt"/>
              </a:rPr>
              <a:t>kontrolne </a:t>
            </a:r>
            <a:r>
              <a:rPr lang="sr-Latn-ME" sz="1500" b="1" i="1" dirty="0">
                <a:latin typeface="+mn-lt"/>
              </a:rPr>
              <a:t>zgrade i trafostanice </a:t>
            </a:r>
            <a:endParaRPr lang="sr-Latn-ME" sz="1500" b="1" i="1" dirty="0" smtClean="0">
              <a:latin typeface="+mn-lt"/>
            </a:endParaRPr>
          </a:p>
          <a:p>
            <a:pPr algn="l"/>
            <a:r>
              <a:rPr lang="sr-Latn-ME" sz="1500" b="1" i="1" dirty="0" smtClean="0">
                <a:latin typeface="+mn-lt"/>
              </a:rPr>
              <a:t>– </a:t>
            </a:r>
            <a:r>
              <a:rPr lang="sr-Latn-ME" sz="1500" b="1" i="1" dirty="0">
                <a:latin typeface="+mn-lt"/>
              </a:rPr>
              <a:t>vjetropark ''Možura</a:t>
            </a:r>
            <a:r>
              <a:rPr lang="sr-Latn-ME" sz="1500" b="1" i="1" dirty="0" smtClean="0">
                <a:latin typeface="+mn-lt"/>
              </a:rPr>
              <a:t>''</a:t>
            </a:r>
            <a:endParaRPr lang="en-US" sz="1500" b="1" i="1" dirty="0">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896496" y="1103871"/>
            <a:ext cx="5017153" cy="3237470"/>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77562" y="3738949"/>
            <a:ext cx="5943600" cy="2971800"/>
          </a:xfrm>
          <a:prstGeom prst="rect">
            <a:avLst/>
          </a:prstGeom>
        </p:spPr>
      </p:pic>
      <p:sp>
        <p:nvSpPr>
          <p:cNvPr id="11" name="Title 1"/>
          <p:cNvSpPr txBox="1">
            <a:spLocks/>
          </p:cNvSpPr>
          <p:nvPr/>
        </p:nvSpPr>
        <p:spPr>
          <a:xfrm>
            <a:off x="591065" y="3042718"/>
            <a:ext cx="6858000" cy="68091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l"/>
            <a:r>
              <a:rPr lang="sr-Latn-ME" sz="1500" b="1" i="1" dirty="0" smtClean="0">
                <a:latin typeface="+mn-lt"/>
              </a:rPr>
              <a:t>Slika 7: </a:t>
            </a:r>
            <a:r>
              <a:rPr lang="sr-Latn-ME" sz="1500" b="1" i="1" dirty="0">
                <a:latin typeface="+mn-lt"/>
              </a:rPr>
              <a:t>3D model </a:t>
            </a:r>
            <a:r>
              <a:rPr lang="sr-Latn-ME" sz="1500" b="1" i="1" dirty="0" smtClean="0">
                <a:latin typeface="+mn-lt"/>
              </a:rPr>
              <a:t>trafostanice i </a:t>
            </a:r>
          </a:p>
          <a:p>
            <a:pPr algn="l"/>
            <a:r>
              <a:rPr lang="sr-Latn-ME" sz="1500" b="1" i="1" dirty="0" smtClean="0">
                <a:latin typeface="+mn-lt"/>
              </a:rPr>
              <a:t>priključnog dalekovoda</a:t>
            </a:r>
          </a:p>
          <a:p>
            <a:pPr algn="l"/>
            <a:r>
              <a:rPr lang="sr-Latn-ME" sz="1500" b="1" i="1" dirty="0" smtClean="0">
                <a:latin typeface="+mn-lt"/>
              </a:rPr>
              <a:t>vjetroparka </a:t>
            </a:r>
            <a:r>
              <a:rPr lang="sr-Latn-ME" sz="1500" b="1" i="1" dirty="0">
                <a:latin typeface="+mn-lt"/>
              </a:rPr>
              <a:t>''Možura</a:t>
            </a:r>
            <a:r>
              <a:rPr lang="sr-Latn-ME" sz="1500" b="1" i="1" dirty="0" smtClean="0">
                <a:latin typeface="+mn-lt"/>
              </a:rPr>
              <a:t>''</a:t>
            </a:r>
            <a:endParaRPr lang="en-US" sz="1500" b="1" i="1" dirty="0">
              <a:latin typeface="+mn-lt"/>
            </a:endParaRPr>
          </a:p>
        </p:txBody>
      </p:sp>
    </p:spTree>
    <p:extLst>
      <p:ext uri="{BB962C8B-B14F-4D97-AF65-F5344CB8AC3E}">
        <p14:creationId xmlns:p14="http://schemas.microsoft.com/office/powerpoint/2010/main" val="3438259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57731"/>
            <a:ext cx="6858000" cy="717988"/>
          </a:xfrm>
        </p:spPr>
        <p:txBody>
          <a:bodyPr>
            <a:noAutofit/>
          </a:bodyPr>
          <a:lstStyle/>
          <a:p>
            <a:r>
              <a:rPr lang="sr-Latn-ME" sz="2400" b="1" dirty="0" smtClean="0"/>
              <a:t>SINHRONIZACIJA TOKOM IZRADE TEHNIČKE DOKUMENTACIJE</a:t>
            </a:r>
            <a:endParaRPr lang="en-US" sz="1800" b="1" dirty="0"/>
          </a:p>
        </p:txBody>
      </p:sp>
      <p:sp>
        <p:nvSpPr>
          <p:cNvPr id="3" name="Subtitle 2"/>
          <p:cNvSpPr>
            <a:spLocks noGrp="1"/>
          </p:cNvSpPr>
          <p:nvPr>
            <p:ph type="subTitle" idx="1"/>
          </p:nvPr>
        </p:nvSpPr>
        <p:spPr>
          <a:xfrm>
            <a:off x="656967" y="1375719"/>
            <a:ext cx="8033951" cy="4006178"/>
          </a:xfrm>
        </p:spPr>
        <p:txBody>
          <a:bodyPr>
            <a:normAutofit fontScale="85000" lnSpcReduction="20000"/>
          </a:bodyPr>
          <a:lstStyle/>
          <a:p>
            <a:r>
              <a:rPr lang="hr-HR" sz="1800" dirty="0"/>
              <a:t>Procedura Izrade Glavnog projekta: </a:t>
            </a:r>
            <a:endParaRPr lang="en-US" sz="1800" dirty="0"/>
          </a:p>
          <a:p>
            <a:pPr marL="285750" lvl="0" indent="-285750">
              <a:buFont typeface="Arial" panose="020B0604020202020204" pitchFamily="34" charset="0"/>
              <a:buChar char="•"/>
            </a:pPr>
            <a:r>
              <a:rPr lang="hr-HR" sz="1800" dirty="0"/>
              <a:t>snimanje zahvata lokacije od strane geodetske kuće u razmjeri 1:1000, a 1:250 na lokaciji zgrade i trafostanice za potrebe izrade Glavnog projekta saobraćaja i platformi, koji je rađen nezavisno i služio kao podloga svim drugim fazama;</a:t>
            </a:r>
            <a:endParaRPr lang="en-US" sz="1800" dirty="0"/>
          </a:p>
          <a:p>
            <a:pPr marL="285750" lvl="0" indent="-285750">
              <a:buFont typeface="Arial" panose="020B0604020202020204" pitchFamily="34" charset="0"/>
              <a:buChar char="•"/>
            </a:pPr>
            <a:r>
              <a:rPr lang="hr-HR" sz="1800" dirty="0"/>
              <a:t>nakon toga su rađene 23 bušotine na pozicijama vjetrogenarora i geofizika koja je bila neophodna proizvođaču vjetrogeneratora;</a:t>
            </a:r>
            <a:endParaRPr lang="en-US" sz="1800" dirty="0"/>
          </a:p>
          <a:p>
            <a:pPr marL="285750" lvl="0" indent="-285750">
              <a:buFont typeface="Arial" panose="020B0604020202020204" pitchFamily="34" charset="0"/>
              <a:buChar char="•"/>
            </a:pPr>
            <a:r>
              <a:rPr lang="hr-HR" sz="1800" dirty="0"/>
              <a:t>kada su projektom saobraćaja nivelisane platforme vjetrogeneratora i saobraćajnice i dobijeno opterećenje vjetrogeneratora od proizvođača opreme pristupilo se izradi Glavnog projekta temelja vjetrogeneratora;</a:t>
            </a:r>
            <a:endParaRPr lang="en-US" sz="1800" dirty="0"/>
          </a:p>
          <a:p>
            <a:pPr marL="285750" lvl="0" indent="-285750">
              <a:buFont typeface="Arial" panose="020B0604020202020204" pitchFamily="34" charset="0"/>
              <a:buChar char="•"/>
            </a:pPr>
            <a:r>
              <a:rPr lang="hr-HR" sz="1800" dirty="0"/>
              <a:t>zatim se pristupilo izradi uzemljenja i interne 30 kV mreže vjetrogeneratora i blok transformatora;</a:t>
            </a:r>
            <a:endParaRPr lang="en-US" sz="1800" dirty="0"/>
          </a:p>
          <a:p>
            <a:pPr marL="285750" lvl="0" indent="-285750">
              <a:buFont typeface="Arial" panose="020B0604020202020204" pitchFamily="34" charset="0"/>
              <a:buChar char="•"/>
            </a:pPr>
            <a:r>
              <a:rPr lang="hr-HR" sz="1800" dirty="0"/>
              <a:t>uporedo je rađen projekat kontrolne zgrade i TS (trafostanice) i DV (dalekovoda);</a:t>
            </a:r>
            <a:endParaRPr lang="en-US" sz="1800" dirty="0"/>
          </a:p>
          <a:p>
            <a:pPr marL="285750" lvl="0" indent="-285750">
              <a:buFont typeface="Arial" panose="020B0604020202020204" pitchFamily="34" charset="0"/>
              <a:buChar char="•"/>
            </a:pPr>
            <a:r>
              <a:rPr lang="hr-HR" sz="1800" dirty="0"/>
              <a:t>predavanje kompletnog projekta na reviziju;</a:t>
            </a:r>
            <a:endParaRPr lang="en-US" sz="1800" dirty="0"/>
          </a:p>
          <a:p>
            <a:pPr marL="285750" lvl="0" indent="-285750">
              <a:buFont typeface="Arial" panose="020B0604020202020204" pitchFamily="34" charset="0"/>
              <a:buChar char="•"/>
            </a:pPr>
            <a:r>
              <a:rPr lang="hr-HR" sz="1800" dirty="0"/>
              <a:t>nakon revidovanog projekta TS i DV uslijedila je procedura dobijanja saglasnosti na tehničku dokumenatciju od stane CGES-a;</a:t>
            </a:r>
            <a:endParaRPr lang="en-US" sz="1800" dirty="0"/>
          </a:p>
          <a:p>
            <a:pPr marL="285750" indent="-285750">
              <a:buFont typeface="Arial" panose="020B0604020202020204" pitchFamily="34" charset="0"/>
              <a:buChar char="•"/>
            </a:pPr>
            <a:r>
              <a:rPr lang="hr-HR" sz="1800" dirty="0"/>
              <a:t>poslije dobijanja saglasnosti sve je bilo spremno za proceduru tendera i </a:t>
            </a:r>
            <a:r>
              <a:rPr lang="hr-HR" sz="1800" dirty="0"/>
              <a:t>određivanja izvođača za sve </a:t>
            </a:r>
            <a:r>
              <a:rPr lang="hr-HR" sz="1800" dirty="0" smtClean="0"/>
              <a:t>faze.</a:t>
            </a:r>
            <a:endParaRPr lang="hr-HR" sz="1800" dirty="0"/>
          </a:p>
          <a:p>
            <a:pPr marL="285750" lvl="0" indent="-285750">
              <a:buFont typeface="Arial" panose="020B0604020202020204" pitchFamily="34" charset="0"/>
              <a:buChar char="•"/>
            </a:pPr>
            <a:endParaRPr lang="en-US" sz="1800" dirty="0"/>
          </a:p>
          <a:p>
            <a:pPr marL="285750" indent="-285750" algn="just">
              <a:buFont typeface="Arial" panose="020B0604020202020204" pitchFamily="34" charset="0"/>
              <a:buChar char="•"/>
            </a:pPr>
            <a:endParaRPr lang="sr-Latn-ME" sz="1800" b="1" dirty="0" smtClean="0"/>
          </a:p>
        </p:txBody>
      </p:sp>
      <p:sp>
        <p:nvSpPr>
          <p:cNvPr id="4" name="Title 1"/>
          <p:cNvSpPr txBox="1">
            <a:spLocks/>
          </p:cNvSpPr>
          <p:nvPr/>
        </p:nvSpPr>
        <p:spPr>
          <a:xfrm>
            <a:off x="900807" y="6000441"/>
            <a:ext cx="6057342" cy="7179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just"/>
            <a:r>
              <a:rPr lang="hr-HR" sz="1400" dirty="0" smtClean="0"/>
              <a:t>Zaključak</a:t>
            </a:r>
            <a:r>
              <a:rPr lang="hr-HR" sz="1400" dirty="0"/>
              <a:t>: Sinhronizacija ovakvog projekta je teška zbog učešća velikog broja projektanata, samog obima tehničke doumentacije i svih uslova odnosno zahtjeva koji moraju da se ispoštuju. Uloga projektanta je da tehnički da kvalitetno rješenje, bez obzira na otežavajuće okolnosti. Cilj investitora je što veća ekonomska isplativost postrojenja. Konstantnom komunikacijom i kompromisima između dvije navedene strane rezultat je najbolje rješenje dato u Glavnom projektu vjetroparka ''Možura''. </a:t>
            </a:r>
            <a:endParaRPr lang="en-US" sz="1400" dirty="0"/>
          </a:p>
        </p:txBody>
      </p:sp>
    </p:spTree>
    <p:extLst>
      <p:ext uri="{BB962C8B-B14F-4D97-AF65-F5344CB8AC3E}">
        <p14:creationId xmlns:p14="http://schemas.microsoft.com/office/powerpoint/2010/main" val="2756989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TotalTime>
  <Words>814</Words>
  <Application>Microsoft Office PowerPoint</Application>
  <PresentationFormat>On-screen Show (4:3)</PresentationFormat>
  <Paragraphs>121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Times New Roman</vt:lpstr>
      <vt:lpstr>Thème Office</vt:lpstr>
      <vt:lpstr> </vt:lpstr>
      <vt:lpstr>UVOD</vt:lpstr>
      <vt:lpstr>PODLOGE</vt:lpstr>
      <vt:lpstr>VJETROGENERATORI</vt:lpstr>
      <vt:lpstr>VJETROGENERATORI</vt:lpstr>
      <vt:lpstr>VJETROGENERATORI</vt:lpstr>
      <vt:lpstr>KONTROLNA ZGRADA</vt:lpstr>
      <vt:lpstr>TRAFOSTANICA I DALEKOVOD</vt:lpstr>
      <vt:lpstr>SINHRONIZACIJA TOKOM IZRADE TEHNIČKE DOKUMENTACIJE</vt:lpstr>
      <vt:lpstr>HVALA NA PAŽNJI. PITANJA?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Natalija</cp:lastModifiedBy>
  <cp:revision>27</cp:revision>
  <dcterms:created xsi:type="dcterms:W3CDTF">2018-08-21T10:05:07Z</dcterms:created>
  <dcterms:modified xsi:type="dcterms:W3CDTF">2019-05-13T05:40:05Z</dcterms:modified>
</cp:coreProperties>
</file>