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4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1267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12/05/2019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12/05/2019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12/05/2019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R B3-05</a:t>
            </a:r>
            <a:br>
              <a:rPr lang="en-NZ" dirty="0" smtClean="0"/>
            </a:br>
            <a:r>
              <a:rPr lang="en-NZ" dirty="0" err="1" smtClean="0"/>
              <a:t>Prora</a:t>
            </a:r>
            <a:r>
              <a:rPr lang="sr-Latn-ME" dirty="0" smtClean="0"/>
              <a:t>čun hidromehaničkih prelaznih procesa na primjeru mHE Vrelo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 smtClean="0"/>
              <a:t>Uroš Karadžić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2106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/>
              <a:t>4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i="1" dirty="0" err="1" smtClean="0"/>
              <a:t>t</a:t>
            </a:r>
            <a:r>
              <a:rPr lang="en-US" sz="1800" i="1" dirty="0" err="1" smtClean="0"/>
              <a:t>c</a:t>
            </a:r>
            <a:r>
              <a:rPr lang="en-US" dirty="0" smtClean="0"/>
              <a:t> = 15 s</a:t>
            </a:r>
            <a:r>
              <a:rPr lang="hr-HR" dirty="0" smtClean="0"/>
              <a:t> </a:t>
            </a:r>
            <a:endParaRPr lang="en-US" dirty="0" smtClean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9061" r="11061" b="4735"/>
          <a:stretch>
            <a:fillRect/>
          </a:stretch>
        </p:blipFill>
        <p:spPr bwMode="auto">
          <a:xfrm>
            <a:off x="456176" y="1984033"/>
            <a:ext cx="5677525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8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2106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/>
              <a:t>5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i="1" dirty="0" err="1" smtClean="0"/>
              <a:t>t</a:t>
            </a:r>
            <a:r>
              <a:rPr lang="en-US" sz="1800" i="1" dirty="0" err="1" smtClean="0"/>
              <a:t>c</a:t>
            </a:r>
            <a:r>
              <a:rPr lang="en-US" dirty="0" smtClean="0"/>
              <a:t> = 20 s</a:t>
            </a:r>
            <a:r>
              <a:rPr lang="hr-HR" dirty="0" smtClean="0"/>
              <a:t> </a:t>
            </a:r>
            <a:endParaRPr lang="en-US" dirty="0" smtClean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9470" r="11374" b="4572"/>
          <a:stretch>
            <a:fillRect/>
          </a:stretch>
        </p:blipFill>
        <p:spPr bwMode="auto">
          <a:xfrm>
            <a:off x="457761" y="2017169"/>
            <a:ext cx="5681898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2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2106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/>
              <a:t>6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Promjena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obrtaja</a:t>
            </a:r>
            <a:r>
              <a:rPr lang="hr-HR" dirty="0" smtClean="0"/>
              <a:t> </a:t>
            </a:r>
            <a:endParaRPr lang="en-US" dirty="0" smtClean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0" name="Picture 22" descr="N_J1_10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8847" r="11882" b="4778"/>
          <a:stretch>
            <a:fillRect/>
          </a:stretch>
        </p:blipFill>
        <p:spPr bwMode="auto">
          <a:xfrm>
            <a:off x="450389" y="2030332"/>
            <a:ext cx="6056026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2106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/>
              <a:t>7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Promjena</a:t>
            </a:r>
            <a:r>
              <a:rPr lang="en-US" dirty="0" smtClean="0"/>
              <a:t> </a:t>
            </a:r>
            <a:r>
              <a:rPr lang="en-US" dirty="0" err="1" smtClean="0"/>
              <a:t>protoka</a:t>
            </a:r>
            <a:r>
              <a:rPr lang="en-US" dirty="0" smtClean="0"/>
              <a:t> u </a:t>
            </a:r>
            <a:r>
              <a:rPr lang="en-US" dirty="0" err="1" smtClean="0"/>
              <a:t>cjevovodu</a:t>
            </a:r>
            <a:r>
              <a:rPr lang="en-US" dirty="0" smtClean="0"/>
              <a:t> </a:t>
            </a:r>
            <a:r>
              <a:rPr lang="en-US" dirty="0" err="1" smtClean="0"/>
              <a:t>ispred</a:t>
            </a:r>
            <a:r>
              <a:rPr lang="en-US" dirty="0" smtClean="0"/>
              <a:t> </a:t>
            </a:r>
            <a:r>
              <a:rPr lang="en-US" dirty="0" err="1" smtClean="0"/>
              <a:t>mlaznica</a:t>
            </a:r>
            <a:r>
              <a:rPr lang="hr-HR" dirty="0" smtClean="0"/>
              <a:t> </a:t>
            </a:r>
            <a:endParaRPr lang="en-US" dirty="0" smtClean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9644" r="11945" b="4955"/>
          <a:stretch>
            <a:fillRect/>
          </a:stretch>
        </p:blipFill>
        <p:spPr bwMode="auto">
          <a:xfrm>
            <a:off x="525624" y="2036120"/>
            <a:ext cx="6131727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7893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/>
              <a:t>8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hr-HR" dirty="0" smtClean="0"/>
              <a:t>spad</a:t>
            </a:r>
            <a:r>
              <a:rPr lang="en-US" dirty="0" smtClean="0"/>
              <a:t> </a:t>
            </a:r>
            <a:r>
              <a:rPr lang="en-US" dirty="0" err="1" smtClean="0"/>
              <a:t>agregata</a:t>
            </a:r>
            <a:r>
              <a:rPr lang="en-US" dirty="0" smtClean="0"/>
              <a:t> </a:t>
            </a:r>
            <a:r>
              <a:rPr lang="hr-HR" dirty="0" smtClean="0"/>
              <a:t>sa </a:t>
            </a:r>
            <a:r>
              <a:rPr lang="en-US" dirty="0" smtClean="0"/>
              <a:t>25% </a:t>
            </a:r>
            <a:r>
              <a:rPr lang="hr-HR" dirty="0" smtClean="0"/>
              <a:t>maksimalne </a:t>
            </a:r>
            <a:r>
              <a:rPr lang="hr-HR" dirty="0"/>
              <a:t>snage </a:t>
            </a:r>
            <a:endParaRPr lang="en-US" dirty="0" smtClean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644" r="11444" b="5132"/>
          <a:stretch>
            <a:fillRect/>
          </a:stretch>
        </p:blipFill>
        <p:spPr bwMode="auto">
          <a:xfrm>
            <a:off x="361989" y="2037706"/>
            <a:ext cx="6112058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9314" y="2758197"/>
            <a:ext cx="228791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r-Latn-ME" i="1" dirty="0"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sr-Latn-ME" i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max</a:t>
            </a:r>
            <a:r>
              <a:rPr lang="sr-Latn-ME" dirty="0">
                <a:latin typeface="Arial" panose="020B0604020202020204" pitchFamily="34" charset="0"/>
                <a:ea typeface="Times New Roman" panose="02020603050405020304" pitchFamily="18" charset="0"/>
              </a:rPr>
              <a:t> = 853.6 mnm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7893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/>
              <a:t>9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hr-HR" dirty="0" smtClean="0"/>
              <a:t>spad</a:t>
            </a:r>
            <a:r>
              <a:rPr lang="en-US" dirty="0" smtClean="0"/>
              <a:t> </a:t>
            </a:r>
            <a:r>
              <a:rPr lang="en-US" dirty="0" err="1" smtClean="0"/>
              <a:t>agregata</a:t>
            </a:r>
            <a:r>
              <a:rPr lang="en-US" dirty="0" smtClean="0"/>
              <a:t> </a:t>
            </a:r>
            <a:r>
              <a:rPr lang="hr-HR" dirty="0" smtClean="0"/>
              <a:t>sa </a:t>
            </a:r>
            <a:r>
              <a:rPr lang="en-US" dirty="0" smtClean="0"/>
              <a:t>25% </a:t>
            </a:r>
            <a:r>
              <a:rPr lang="hr-HR" dirty="0" smtClean="0"/>
              <a:t>maksimalne </a:t>
            </a:r>
            <a:r>
              <a:rPr lang="hr-HR" dirty="0"/>
              <a:t>snage </a:t>
            </a:r>
            <a:endParaRPr lang="en-US" dirty="0" smtClean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9470" r="11374" b="4979"/>
          <a:stretch>
            <a:fillRect/>
          </a:stretch>
        </p:blipFill>
        <p:spPr bwMode="auto">
          <a:xfrm>
            <a:off x="521423" y="2011382"/>
            <a:ext cx="5681898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7893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 smtClean="0"/>
              <a:t>10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Start </a:t>
            </a:r>
            <a:r>
              <a:rPr lang="en-US" dirty="0" err="1" smtClean="0"/>
              <a:t>agregata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hr-HR" dirty="0" smtClean="0"/>
              <a:t>a </a:t>
            </a:r>
            <a:r>
              <a:rPr lang="en-US" dirty="0" err="1" smtClean="0"/>
              <a:t>instalisanu</a:t>
            </a:r>
            <a:r>
              <a:rPr lang="hr-HR" dirty="0" smtClean="0"/>
              <a:t> snag</a:t>
            </a:r>
            <a:r>
              <a:rPr lang="en-US" dirty="0" smtClean="0"/>
              <a:t>u</a:t>
            </a:r>
            <a:r>
              <a:rPr lang="hr-HR" dirty="0" smtClean="0"/>
              <a:t> </a:t>
            </a:r>
            <a:endParaRPr lang="en-US" dirty="0" smtClean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6" name="Picture 29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9714" r="12061" b="5225"/>
          <a:stretch>
            <a:fillRect/>
          </a:stretch>
        </p:blipFill>
        <p:spPr bwMode="auto">
          <a:xfrm>
            <a:off x="542986" y="2061017"/>
            <a:ext cx="5631366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4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2106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 smtClean="0"/>
              <a:t>11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i="1" dirty="0" smtClean="0"/>
              <a:t>t</a:t>
            </a:r>
            <a:r>
              <a:rPr lang="en-US" sz="1800" i="1" dirty="0"/>
              <a:t>o</a:t>
            </a:r>
            <a:r>
              <a:rPr lang="en-US" dirty="0" smtClean="0"/>
              <a:t> = 20 s</a:t>
            </a:r>
            <a:r>
              <a:rPr lang="hr-HR" dirty="0" smtClean="0"/>
              <a:t> </a:t>
            </a:r>
            <a:endParaRPr lang="en-US" dirty="0" smtClean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4" name="Picture 2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9061" r="11374" b="5632"/>
          <a:stretch>
            <a:fillRect/>
          </a:stretch>
        </p:blipFill>
        <p:spPr bwMode="auto">
          <a:xfrm>
            <a:off x="576123" y="2009902"/>
            <a:ext cx="5710151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7893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 smtClean="0"/>
              <a:t>12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/>
              <a:t>Promjena protoka u </a:t>
            </a:r>
            <a:r>
              <a:rPr lang="en-US" dirty="0" err="1" smtClean="0"/>
              <a:t>cjevovodu</a:t>
            </a:r>
            <a:r>
              <a:rPr lang="en-US" dirty="0" smtClean="0"/>
              <a:t> </a:t>
            </a:r>
            <a:r>
              <a:rPr lang="en-US" dirty="0" err="1" smtClean="0"/>
              <a:t>ispred</a:t>
            </a:r>
            <a:r>
              <a:rPr lang="en-US" dirty="0" smtClean="0"/>
              <a:t> turbine </a:t>
            </a:r>
            <a:r>
              <a:rPr lang="sr-Latn-ME" dirty="0" smtClean="0"/>
              <a:t> </a:t>
            </a:r>
            <a:r>
              <a:rPr lang="hr-HR" dirty="0" smtClean="0"/>
              <a:t> </a:t>
            </a:r>
            <a:endParaRPr lang="en-US" dirty="0" smtClean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2" name="Picture 29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9470" r="11873" b="5225"/>
          <a:stretch>
            <a:fillRect/>
          </a:stretch>
        </p:blipFill>
        <p:spPr bwMode="auto">
          <a:xfrm>
            <a:off x="548773" y="2047695"/>
            <a:ext cx="5677525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7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047" y="232617"/>
            <a:ext cx="7977851" cy="623702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sr-Latn-ME" dirty="0" smtClean="0"/>
              <a:t>                                                             Z</a:t>
            </a:r>
            <a:r>
              <a:rPr lang="en-US" dirty="0" smtClean="0"/>
              <a:t>AKLJU</a:t>
            </a:r>
            <a:r>
              <a:rPr lang="sr-Latn-ME" dirty="0" smtClean="0"/>
              <a:t>ČAK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tvrđena </a:t>
            </a:r>
            <a:r>
              <a:rPr lang="hr-HR" dirty="0"/>
              <a:t>su vremena zatvaranja i otvaranja mlaznica kao i vremena dejstva odrezača </a:t>
            </a:r>
            <a:r>
              <a:rPr lang="hr-HR" dirty="0" smtClean="0"/>
              <a:t>mlaza </a:t>
            </a:r>
          </a:p>
          <a:p>
            <a:pPr lvl="0" algn="l"/>
            <a:r>
              <a:rPr lang="sr-Latn-ME" i="1" dirty="0" smtClean="0"/>
              <a:t>1. </a:t>
            </a:r>
            <a:r>
              <a:rPr lang="en-US" i="1" dirty="0" err="1" smtClean="0"/>
              <a:t>Ispad</a:t>
            </a:r>
            <a:r>
              <a:rPr lang="en-US" i="1" dirty="0" smtClean="0"/>
              <a:t> </a:t>
            </a:r>
            <a:r>
              <a:rPr lang="en-US" i="1" dirty="0" err="1"/>
              <a:t>agregata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 smtClean="0"/>
              <a:t>maksimalne</a:t>
            </a:r>
            <a:r>
              <a:rPr lang="sr-Latn-ME" i="1" dirty="0"/>
              <a:t> </a:t>
            </a:r>
            <a:r>
              <a:rPr lang="en-US" i="1" dirty="0" err="1" smtClean="0"/>
              <a:t>snage</a:t>
            </a:r>
            <a:endParaRPr lang="en-US" dirty="0"/>
          </a:p>
          <a:p>
            <a:pPr algn="l"/>
            <a:r>
              <a:rPr lang="en-US" dirty="0"/>
              <a:t>               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zatvaranja</a:t>
            </a:r>
            <a:r>
              <a:rPr lang="en-US" dirty="0"/>
              <a:t> </a:t>
            </a:r>
            <a:r>
              <a:rPr lang="en-US" dirty="0" err="1"/>
              <a:t>mlaznica</a:t>
            </a:r>
            <a:r>
              <a:rPr lang="en-US" dirty="0"/>
              <a:t> </a:t>
            </a:r>
            <a:r>
              <a:rPr lang="en-US" i="1" dirty="0" err="1"/>
              <a:t>t</a:t>
            </a:r>
            <a:r>
              <a:rPr lang="en-US" sz="1900" i="1" dirty="0" err="1"/>
              <a:t>c</a:t>
            </a:r>
            <a:r>
              <a:rPr lang="en-US" dirty="0"/>
              <a:t> = 15 s   </a:t>
            </a:r>
          </a:p>
          <a:p>
            <a:pPr algn="l"/>
            <a:r>
              <a:rPr lang="en-US" dirty="0"/>
              <a:t>               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dejstva</a:t>
            </a:r>
            <a:r>
              <a:rPr lang="en-US" dirty="0"/>
              <a:t> </a:t>
            </a:r>
            <a:r>
              <a:rPr lang="en-US" dirty="0" err="1"/>
              <a:t>odrezača</a:t>
            </a:r>
            <a:r>
              <a:rPr lang="en-US" dirty="0"/>
              <a:t> </a:t>
            </a:r>
            <a:r>
              <a:rPr lang="en-US" dirty="0" err="1"/>
              <a:t>mlaza</a:t>
            </a:r>
            <a:r>
              <a:rPr lang="en-US" dirty="0"/>
              <a:t> </a:t>
            </a:r>
            <a:r>
              <a:rPr lang="en-US" i="1" dirty="0" err="1"/>
              <a:t>t</a:t>
            </a:r>
            <a:r>
              <a:rPr lang="en-US" sz="1900" i="1" dirty="0" err="1"/>
              <a:t>odr</a:t>
            </a:r>
            <a:r>
              <a:rPr lang="en-US" dirty="0"/>
              <a:t> = 3 s</a:t>
            </a:r>
          </a:p>
          <a:p>
            <a:pPr lvl="0" algn="l"/>
            <a:r>
              <a:rPr lang="sr-Latn-ME" i="1" dirty="0" smtClean="0"/>
              <a:t>2. </a:t>
            </a:r>
            <a:r>
              <a:rPr lang="en-US" i="1" dirty="0" err="1" smtClean="0"/>
              <a:t>Ispad</a:t>
            </a:r>
            <a:r>
              <a:rPr lang="en-US" i="1" dirty="0" smtClean="0"/>
              <a:t> </a:t>
            </a:r>
            <a:r>
              <a:rPr lang="en-US" i="1" dirty="0" err="1"/>
              <a:t>agregata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25% </a:t>
            </a:r>
            <a:r>
              <a:rPr lang="en-US" i="1" dirty="0" err="1" smtClean="0"/>
              <a:t>maksimalne</a:t>
            </a:r>
            <a:r>
              <a:rPr lang="en-US" i="1" dirty="0" smtClean="0"/>
              <a:t> </a:t>
            </a:r>
            <a:r>
              <a:rPr lang="en-US" i="1" dirty="0" err="1"/>
              <a:t>snage</a:t>
            </a:r>
            <a:endParaRPr lang="en-US" dirty="0"/>
          </a:p>
          <a:p>
            <a:pPr algn="l"/>
            <a:r>
              <a:rPr lang="en-US" dirty="0"/>
              <a:t>               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zatvaranja</a:t>
            </a:r>
            <a:r>
              <a:rPr lang="en-US" dirty="0"/>
              <a:t> </a:t>
            </a:r>
            <a:r>
              <a:rPr lang="en-US" dirty="0" err="1"/>
              <a:t>mlaznica</a:t>
            </a:r>
            <a:r>
              <a:rPr lang="en-US" dirty="0"/>
              <a:t> </a:t>
            </a:r>
            <a:r>
              <a:rPr lang="en-US" i="1" dirty="0" err="1"/>
              <a:t>t</a:t>
            </a:r>
            <a:r>
              <a:rPr lang="en-US" sz="1900" i="1" dirty="0" err="1"/>
              <a:t>c</a:t>
            </a:r>
            <a:r>
              <a:rPr lang="en-US" dirty="0"/>
              <a:t> = 3.2 s   </a:t>
            </a:r>
          </a:p>
          <a:p>
            <a:pPr algn="l"/>
            <a:r>
              <a:rPr lang="en-US" dirty="0"/>
              <a:t>               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dejstva</a:t>
            </a:r>
            <a:r>
              <a:rPr lang="en-US" dirty="0"/>
              <a:t> </a:t>
            </a:r>
            <a:r>
              <a:rPr lang="en-US" dirty="0" err="1"/>
              <a:t>odrezača</a:t>
            </a:r>
            <a:r>
              <a:rPr lang="en-US" dirty="0"/>
              <a:t> </a:t>
            </a:r>
            <a:r>
              <a:rPr lang="en-US" dirty="0" err="1"/>
              <a:t>mlaza</a:t>
            </a:r>
            <a:r>
              <a:rPr lang="en-US" dirty="0"/>
              <a:t> </a:t>
            </a:r>
            <a:r>
              <a:rPr lang="en-US" i="1" dirty="0" err="1"/>
              <a:t>t</a:t>
            </a:r>
            <a:r>
              <a:rPr lang="en-US" sz="1900" i="1" dirty="0" err="1"/>
              <a:t>odr</a:t>
            </a:r>
            <a:r>
              <a:rPr lang="en-US" dirty="0"/>
              <a:t> = 3 s</a:t>
            </a:r>
          </a:p>
          <a:p>
            <a:pPr lvl="0" algn="l"/>
            <a:r>
              <a:rPr lang="sr-Latn-ME" i="1" dirty="0" smtClean="0"/>
              <a:t>3. </a:t>
            </a:r>
            <a:r>
              <a:rPr lang="en-US" i="1" dirty="0" smtClean="0"/>
              <a:t>Start </a:t>
            </a:r>
            <a:r>
              <a:rPr lang="en-US" i="1" dirty="0" err="1"/>
              <a:t>agregata</a:t>
            </a:r>
            <a:r>
              <a:rPr lang="en-US" i="1" dirty="0"/>
              <a:t> do </a:t>
            </a:r>
            <a:r>
              <a:rPr lang="en-US" i="1" dirty="0" err="1"/>
              <a:t>maksimalne</a:t>
            </a:r>
            <a:r>
              <a:rPr lang="en-US" i="1" dirty="0"/>
              <a:t> </a:t>
            </a:r>
            <a:r>
              <a:rPr lang="en-US" i="1" dirty="0" err="1"/>
              <a:t>instalisane</a:t>
            </a:r>
            <a:r>
              <a:rPr lang="en-US" i="1" dirty="0"/>
              <a:t> </a:t>
            </a:r>
            <a:r>
              <a:rPr lang="en-US" i="1" dirty="0" err="1"/>
              <a:t>snage</a:t>
            </a:r>
            <a:endParaRPr lang="en-US" dirty="0"/>
          </a:p>
          <a:p>
            <a:pPr algn="l"/>
            <a:r>
              <a:rPr lang="en-US" dirty="0"/>
              <a:t>               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otvaranja</a:t>
            </a:r>
            <a:r>
              <a:rPr lang="en-US" dirty="0"/>
              <a:t> </a:t>
            </a:r>
            <a:r>
              <a:rPr lang="en-US" dirty="0" err="1"/>
              <a:t>mlaznica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sz="1900" i="1" dirty="0"/>
              <a:t>o</a:t>
            </a:r>
            <a:r>
              <a:rPr lang="en-US" dirty="0"/>
              <a:t> = 20 s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 smtClean="0"/>
              <a:t>Vrijednosti </a:t>
            </a:r>
            <a:r>
              <a:rPr lang="hr-HR" dirty="0"/>
              <a:t>maksimalnih i minimalnih pritisaka duž trase cjevovoda, dobijene za slučaj ispada agregata sa 25% instalisane snage su mjerodavne prilikom dimenzionisanja ankera i oslonaca cjevovoda</a:t>
            </a:r>
            <a:r>
              <a:rPr lang="en-US" dirty="0" smtClean="0"/>
              <a:t> </a:t>
            </a:r>
            <a:r>
              <a:rPr lang="sr-Latn-ME" dirty="0" smtClean="0"/>
              <a:t> </a:t>
            </a:r>
            <a:r>
              <a:rPr lang="hr-HR" dirty="0" smtClean="0"/>
              <a:t> </a:t>
            </a:r>
            <a:endParaRPr lang="en-US" dirty="0" smtClean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7893"/>
            <a:ext cx="6858000" cy="6237026"/>
          </a:xfrm>
        </p:spPr>
        <p:txBody>
          <a:bodyPr/>
          <a:lstStyle/>
          <a:p>
            <a:r>
              <a:rPr lang="sr-Latn-ME" dirty="0" smtClean="0"/>
              <a:t>                                                             SADRŽAJ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 smtClean="0"/>
              <a:t>Uvod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 smtClean="0"/>
              <a:t>Matematički i numerički model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 smtClean="0"/>
              <a:t>Rezultati proračuna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 smtClean="0"/>
              <a:t>Zaključak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268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047" y="232617"/>
            <a:ext cx="7977851" cy="6237026"/>
          </a:xfrm>
        </p:spPr>
        <p:txBody>
          <a:bodyPr>
            <a:normAutofit/>
          </a:bodyPr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HVALA NA PA</a:t>
            </a:r>
            <a:r>
              <a:rPr lang="sr-Latn-ME" dirty="0" smtClean="0"/>
              <a:t>ŽNJI</a:t>
            </a:r>
          </a:p>
          <a:p>
            <a:pPr algn="r"/>
            <a:endParaRPr lang="sr-Latn-ME" dirty="0"/>
          </a:p>
          <a:p>
            <a:r>
              <a:rPr lang="sr-Latn-ME" dirty="0" smtClean="0"/>
              <a:t>Pitanja za diskusiju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Poznato</a:t>
            </a:r>
            <a:r>
              <a:rPr lang="en-US" dirty="0" smtClean="0"/>
              <a:t> </a:t>
            </a:r>
            <a:r>
              <a:rPr lang="en-US" dirty="0"/>
              <a:t>je da je </a:t>
            </a:r>
            <a:r>
              <a:rPr lang="en-US" dirty="0" err="1"/>
              <a:t>mHE</a:t>
            </a:r>
            <a:r>
              <a:rPr lang="en-US" dirty="0"/>
              <a:t> </a:t>
            </a:r>
            <a:r>
              <a:rPr lang="en-US" dirty="0" err="1"/>
              <a:t>Vrelo</a:t>
            </a:r>
            <a:r>
              <a:rPr lang="en-US" dirty="0"/>
              <a:t> u </a:t>
            </a:r>
            <a:r>
              <a:rPr lang="en-US" dirty="0" err="1"/>
              <a:t>komercijalnom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od 2015 g. </a:t>
            </a:r>
            <a:r>
              <a:rPr lang="en-US" dirty="0" err="1"/>
              <a:t>Kolika</a:t>
            </a:r>
            <a:r>
              <a:rPr lang="en-US" dirty="0"/>
              <a:t> je </a:t>
            </a:r>
            <a:r>
              <a:rPr lang="en-US" dirty="0" err="1"/>
              <a:t>maksimalna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elektrane</a:t>
            </a:r>
            <a:r>
              <a:rPr lang="en-US" dirty="0"/>
              <a:t> </a:t>
            </a:r>
            <a:r>
              <a:rPr lang="en-US" dirty="0" err="1"/>
              <a:t>dobijena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eksploatacije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se </a:t>
            </a:r>
            <a:r>
              <a:rPr lang="en-US" dirty="0" err="1"/>
              <a:t>razlikuje</a:t>
            </a:r>
            <a:r>
              <a:rPr lang="en-US" dirty="0"/>
              <a:t> od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dobijene</a:t>
            </a:r>
            <a:r>
              <a:rPr lang="en-US" dirty="0"/>
              <a:t> </a:t>
            </a:r>
            <a:r>
              <a:rPr lang="en-US" dirty="0" err="1"/>
              <a:t>proračunima</a:t>
            </a:r>
            <a:r>
              <a:rPr lang="en-US" dirty="0" smtClean="0"/>
              <a:t>?</a:t>
            </a:r>
            <a:endParaRPr lang="sr-Latn-ME" dirty="0" smtClean="0"/>
          </a:p>
          <a:p>
            <a:pPr marL="457200" indent="-457200" algn="just">
              <a:buAutoNum type="arabicPeriod"/>
            </a:pP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otvaranja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zatvaranja</a:t>
            </a:r>
            <a:r>
              <a:rPr lang="en-US" dirty="0"/>
              <a:t> </a:t>
            </a:r>
            <a:r>
              <a:rPr lang="en-US" dirty="0" err="1"/>
              <a:t>mlaznica</a:t>
            </a:r>
            <a:r>
              <a:rPr lang="en-US" dirty="0"/>
              <a:t> </a:t>
            </a:r>
            <a:r>
              <a:rPr lang="en-US" dirty="0" err="1"/>
              <a:t>konačno</a:t>
            </a:r>
            <a:r>
              <a:rPr lang="en-US" dirty="0"/>
              <a:t> </a:t>
            </a:r>
            <a:r>
              <a:rPr lang="en-US" dirty="0" err="1"/>
              <a:t>podešena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regulatoru</a:t>
            </a:r>
            <a:r>
              <a:rPr lang="en-US" dirty="0"/>
              <a:t> </a:t>
            </a:r>
            <a:r>
              <a:rPr lang="en-US" dirty="0" smtClean="0"/>
              <a:t>turbine</a:t>
            </a:r>
            <a:endParaRPr lang="sr-Latn-ME" dirty="0" smtClean="0"/>
          </a:p>
          <a:p>
            <a:pPr marL="457200" indent="-457200" algn="just">
              <a:buAutoNum type="arabicPeriod"/>
            </a:pPr>
            <a:r>
              <a:rPr lang="en-US" dirty="0"/>
              <a:t>Koji je </a:t>
            </a:r>
            <a:r>
              <a:rPr lang="en-US" dirty="0" err="1"/>
              <a:t>redosled</a:t>
            </a:r>
            <a:r>
              <a:rPr lang="en-US" dirty="0"/>
              <a:t> </a:t>
            </a:r>
            <a:r>
              <a:rPr lang="en-US" dirty="0" err="1"/>
              <a:t>mlaznica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prioritetu</a:t>
            </a:r>
            <a:r>
              <a:rPr lang="en-US" dirty="0"/>
              <a:t> </a:t>
            </a:r>
            <a:r>
              <a:rPr lang="en-US" dirty="0" err="1"/>
              <a:t>startovanja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zaustavljanja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regulacije</a:t>
            </a:r>
            <a:r>
              <a:rPr lang="en-US" dirty="0"/>
              <a:t> turbine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vodozahvatu</a:t>
            </a:r>
            <a:r>
              <a:rPr lang="en-US" dirty="0"/>
              <a:t>?</a:t>
            </a:r>
            <a:endParaRPr lang="sr-Latn-ME" dirty="0" smtClean="0"/>
          </a:p>
          <a:p>
            <a:endParaRPr lang="sr-Latn-ME" dirty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7893"/>
            <a:ext cx="6858000" cy="6237026"/>
          </a:xfrm>
        </p:spPr>
        <p:txBody>
          <a:bodyPr/>
          <a:lstStyle/>
          <a:p>
            <a:r>
              <a:rPr lang="sr-Latn-ME" dirty="0" smtClean="0"/>
              <a:t>                                                             UVOD (1)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 smtClean="0"/>
              <a:t>Hidromehanički prelazni procesi (hidraulički udar) nastaju kao posledica promjene režima strujanja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 smtClean="0"/>
              <a:t>Otvaranje i zatvaranje ventila i promjena režima rada hidrauličkih turbomašina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 smtClean="0"/>
              <a:t>Formira se talas pritiska koji kroz protočni trakt putuje brzinom bliskoj brzini zvuka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 smtClean="0"/>
              <a:t>Smetnje u radu, oštećenja komponenti, havarija u najgorem slučaju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 smtClean="0"/>
              <a:t>Bez detaljnog proračuna nije preporučljivo a ni bezbjedno pustiti u rad hidroelektranu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05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7893"/>
            <a:ext cx="6858000" cy="6237026"/>
          </a:xfrm>
        </p:spPr>
        <p:txBody>
          <a:bodyPr/>
          <a:lstStyle/>
          <a:p>
            <a:r>
              <a:rPr lang="sr-Latn-ME" dirty="0" smtClean="0"/>
              <a:t>                                                             UVOD (2)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/>
              <a:t>A</a:t>
            </a:r>
            <a:r>
              <a:rPr lang="sr-Latn-ME" dirty="0" smtClean="0"/>
              <a:t>naliza </a:t>
            </a:r>
            <a:r>
              <a:rPr lang="sr-Latn-ME" dirty="0"/>
              <a:t>nestacionarnih režima rada opreme i </a:t>
            </a:r>
            <a:r>
              <a:rPr lang="sr-Latn-ME" dirty="0" smtClean="0"/>
              <a:t>cjevovoda mHE Vrelo, </a:t>
            </a:r>
            <a:r>
              <a:rPr lang="sr-Latn-ME" i="1" dirty="0" smtClean="0"/>
              <a:t>P</a:t>
            </a:r>
            <a:r>
              <a:rPr lang="sr-Latn-ME" i="1" baseline="-25000" dirty="0" smtClean="0"/>
              <a:t>mHE</a:t>
            </a:r>
            <a:r>
              <a:rPr lang="sr-Latn-ME" dirty="0" smtClean="0"/>
              <a:t> </a:t>
            </a:r>
            <a:r>
              <a:rPr lang="sr-Latn-ME" dirty="0"/>
              <a:t>= 612.30 </a:t>
            </a:r>
            <a:r>
              <a:rPr lang="sr-Latn-ME" dirty="0" smtClean="0"/>
              <a:t>kW, Pelton turbina sa pet mlaznica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/>
              <a:t>P</a:t>
            </a:r>
            <a:r>
              <a:rPr lang="sr-Latn-ME" dirty="0" smtClean="0"/>
              <a:t>roračun </a:t>
            </a:r>
            <a:r>
              <a:rPr lang="sr-Latn-ME" dirty="0"/>
              <a:t>promjene osnovnih parametara sistema za slučajeve ispada agregata iz pogona sa 25%, i 100% instalisane </a:t>
            </a:r>
            <a:r>
              <a:rPr lang="sr-Latn-ME" dirty="0" smtClean="0"/>
              <a:t>snage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/>
              <a:t>proračun promjene osnovnih parametara sistema za slučaj starta agregata do maksimalne </a:t>
            </a:r>
            <a:r>
              <a:rPr lang="sr-Latn-ME" dirty="0" smtClean="0"/>
              <a:t>snage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/>
              <a:t>određivanje vremena zatvaranja i otvaranja mlaznica </a:t>
            </a:r>
            <a:r>
              <a:rPr lang="sr-Latn-ME" dirty="0" smtClean="0"/>
              <a:t>turbine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/>
              <a:t>definisanje maksimalnih i minimalnih vrijednosti dinamičkog pritiska u cjevovodu </a:t>
            </a:r>
            <a:r>
              <a:rPr lang="sr-Latn-ME" dirty="0" smtClean="0"/>
              <a:t> 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99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7893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MATEMATIČKI I NUMERIČKI MODEL (1)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dirty="0" smtClean="0"/>
              <a:t>Osnovne </a:t>
            </a:r>
            <a:r>
              <a:rPr lang="sr-Latn-ME" dirty="0"/>
              <a:t>jednačine za opisivanje </a:t>
            </a:r>
            <a:r>
              <a:rPr lang="en-US" dirty="0" smtClean="0"/>
              <a:t>1-D</a:t>
            </a:r>
            <a:r>
              <a:rPr lang="sr-Latn-ME" dirty="0" smtClean="0"/>
              <a:t> </a:t>
            </a:r>
            <a:r>
              <a:rPr lang="sr-Latn-ME" dirty="0"/>
              <a:t>nestacionarnog strujanja fluida u cjevovodima su jednačina kontinuiteta i jednačina promjene količine kretanja</a:t>
            </a:r>
            <a:endParaRPr lang="en-N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050132"/>
              </p:ext>
            </p:extLst>
          </p:nvPr>
        </p:nvGraphicFramePr>
        <p:xfrm>
          <a:off x="1498920" y="3142527"/>
          <a:ext cx="2847603" cy="125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3" imgW="1066800" imgH="457200" progId="Equation.3">
                  <p:embed/>
                </p:oleObj>
              </mc:Choice>
              <mc:Fallback>
                <p:oleObj r:id="rId3" imgW="10668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920" y="3142527"/>
                        <a:ext cx="2847603" cy="12500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362503"/>
              </p:ext>
            </p:extLst>
          </p:nvPr>
        </p:nvGraphicFramePr>
        <p:xfrm>
          <a:off x="1498919" y="4716684"/>
          <a:ext cx="4867974" cy="127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5" imgW="1790700" imgH="457200" progId="Equation.3">
                  <p:embed/>
                </p:oleObj>
              </mc:Choice>
              <mc:Fallback>
                <p:oleObj r:id="rId5" imgW="17907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919" y="4716684"/>
                        <a:ext cx="4867974" cy="12730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2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7893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MATEMATIČKI I NUMERIČKI MODEL (</a:t>
            </a:r>
            <a:r>
              <a:rPr lang="en-US" dirty="0" smtClean="0"/>
              <a:t>2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 smtClean="0"/>
              <a:t>Za </a:t>
            </a:r>
            <a:r>
              <a:rPr lang="hr-HR" dirty="0"/>
              <a:t>rešavanje ovih jednačina koristi se numerička metoda poznata kao metoda </a:t>
            </a:r>
            <a:r>
              <a:rPr lang="hr-HR" dirty="0" smtClean="0"/>
              <a:t>karakteristika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Primjenom ove metode jednačine </a:t>
            </a:r>
            <a:r>
              <a:rPr lang="hr-HR" dirty="0" smtClean="0"/>
              <a:t>se </a:t>
            </a:r>
            <a:r>
              <a:rPr lang="hr-HR" dirty="0"/>
              <a:t>prevode u sistem algebarskih jednačina sa nepoznatim veličinama </a:t>
            </a:r>
            <a:r>
              <a:rPr lang="hr-HR" i="1" dirty="0"/>
              <a:t>H</a:t>
            </a:r>
            <a:r>
              <a:rPr lang="hr-HR" dirty="0"/>
              <a:t> i </a:t>
            </a:r>
            <a:r>
              <a:rPr lang="hr-HR" i="1" dirty="0"/>
              <a:t>Q</a:t>
            </a:r>
            <a:endParaRPr lang="en-NZ" dirty="0"/>
          </a:p>
        </p:txBody>
      </p:sp>
      <p:pic>
        <p:nvPicPr>
          <p:cNvPr id="2050" name="Picture 51" descr="Centralna karakteristika bez interpolacijeIta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6" y="3679405"/>
            <a:ext cx="3774371" cy="313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19913" y="3825433"/>
            <a:ext cx="9144000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453471"/>
              </p:ext>
            </p:extLst>
          </p:nvPr>
        </p:nvGraphicFramePr>
        <p:xfrm>
          <a:off x="4051137" y="3825433"/>
          <a:ext cx="5040513" cy="625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r:id="rId4" imgW="3378200" imgH="431800" progId="Equation.3">
                  <p:embed/>
                </p:oleObj>
              </mc:Choice>
              <mc:Fallback>
                <p:oleObj r:id="rId4" imgW="33782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137" y="3825433"/>
                        <a:ext cx="5040513" cy="6250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98322"/>
              </p:ext>
            </p:extLst>
          </p:nvPr>
        </p:nvGraphicFramePr>
        <p:xfrm>
          <a:off x="4051137" y="4953965"/>
          <a:ext cx="5040505" cy="62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r:id="rId6" imgW="3378200" imgH="431800" progId="Equation.3">
                  <p:embed/>
                </p:oleObj>
              </mc:Choice>
              <mc:Fallback>
                <p:oleObj r:id="rId6" imgW="33782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137" y="4953965"/>
                        <a:ext cx="5040505" cy="6250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8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7893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/>
              <a:t>1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mHE</a:t>
            </a:r>
            <a:r>
              <a:rPr lang="en-US" dirty="0" smtClean="0"/>
              <a:t> </a:t>
            </a:r>
            <a:r>
              <a:rPr lang="en-US" dirty="0" err="1" smtClean="0"/>
              <a:t>Vrelo</a:t>
            </a:r>
            <a:endParaRPr lang="en-US" dirty="0" smtClean="0"/>
          </a:p>
          <a:p>
            <a:pPr algn="just"/>
            <a:r>
              <a:rPr lang="en-US" dirty="0" smtClean="0"/>
              <a:t>KGV = 831 </a:t>
            </a:r>
            <a:r>
              <a:rPr lang="en-US" dirty="0" err="1" smtClean="0"/>
              <a:t>mnm</a:t>
            </a:r>
            <a:endParaRPr lang="en-US" dirty="0" smtClean="0"/>
          </a:p>
          <a:p>
            <a:pPr algn="just"/>
            <a:r>
              <a:rPr lang="en-US" i="1" dirty="0" smtClean="0"/>
              <a:t>L</a:t>
            </a:r>
            <a:r>
              <a:rPr lang="en-US" dirty="0" smtClean="0"/>
              <a:t> = 700 m (PN = 6; 10; 16 bar)</a:t>
            </a:r>
          </a:p>
          <a:p>
            <a:pPr algn="just"/>
            <a:r>
              <a:rPr lang="en-US" i="1" dirty="0" smtClean="0"/>
              <a:t>D</a:t>
            </a:r>
            <a:r>
              <a:rPr lang="en-US" dirty="0" smtClean="0"/>
              <a:t> = 700 mm</a:t>
            </a:r>
          </a:p>
          <a:p>
            <a:pPr algn="just"/>
            <a:r>
              <a:rPr lang="en-US" i="1" dirty="0" err="1" smtClean="0"/>
              <a:t>H</a:t>
            </a:r>
            <a:r>
              <a:rPr lang="en-US" sz="1800" i="1" dirty="0" err="1" smtClean="0"/>
              <a:t>br</a:t>
            </a:r>
            <a:r>
              <a:rPr lang="en-US" dirty="0" smtClean="0"/>
              <a:t> = 97 m</a:t>
            </a:r>
          </a:p>
          <a:p>
            <a:pPr algn="just"/>
            <a:r>
              <a:rPr lang="en-US" i="1" dirty="0" err="1" smtClean="0"/>
              <a:t>H</a:t>
            </a:r>
            <a:r>
              <a:rPr lang="en-US" sz="1800" i="1" dirty="0" err="1" smtClean="0"/>
              <a:t>n</a:t>
            </a:r>
            <a:r>
              <a:rPr lang="en-US" dirty="0" smtClean="0"/>
              <a:t> = 94.31 m</a:t>
            </a:r>
          </a:p>
          <a:p>
            <a:pPr algn="just"/>
            <a:r>
              <a:rPr lang="en-US" i="1" dirty="0" smtClean="0"/>
              <a:t>Q</a:t>
            </a:r>
            <a:r>
              <a:rPr lang="en-US" sz="1800" i="1" dirty="0" smtClean="0"/>
              <a:t>i</a:t>
            </a:r>
            <a:r>
              <a:rPr lang="en-US" dirty="0" smtClean="0"/>
              <a:t> = 0.8 m3/s</a:t>
            </a:r>
          </a:p>
          <a:p>
            <a:pPr algn="just"/>
            <a:r>
              <a:rPr lang="en-US" i="1" dirty="0" err="1" smtClean="0"/>
              <a:t>P</a:t>
            </a:r>
            <a:r>
              <a:rPr lang="en-US" sz="1800" i="1" dirty="0" err="1" smtClean="0"/>
              <a:t>mHE</a:t>
            </a:r>
            <a:r>
              <a:rPr lang="en-US" dirty="0" smtClean="0"/>
              <a:t> = 612.30 kW</a:t>
            </a:r>
          </a:p>
          <a:p>
            <a:pPr algn="just"/>
            <a:r>
              <a:rPr lang="en-US" i="1" dirty="0" smtClean="0"/>
              <a:t>n</a:t>
            </a:r>
            <a:r>
              <a:rPr lang="en-US" dirty="0" smtClean="0"/>
              <a:t> = 600 o/min</a:t>
            </a:r>
          </a:p>
          <a:p>
            <a:pPr algn="just"/>
            <a:r>
              <a:rPr lang="en-US" i="1" dirty="0" err="1" smtClean="0"/>
              <a:t>H</a:t>
            </a:r>
            <a:r>
              <a:rPr lang="en-US" sz="1800" i="1" dirty="0" err="1" smtClean="0"/>
              <a:t>doz</a:t>
            </a:r>
            <a:r>
              <a:rPr lang="en-US" dirty="0" smtClean="0"/>
              <a:t> = 1.25 </a:t>
            </a:r>
            <a:r>
              <a:rPr lang="en-US" i="1" dirty="0" err="1" smtClean="0"/>
              <a:t>H</a:t>
            </a:r>
            <a:r>
              <a:rPr lang="en-US" sz="1800" i="1" dirty="0" err="1" smtClean="0"/>
              <a:t>max,st</a:t>
            </a:r>
            <a:endParaRPr lang="en-US" i="1" dirty="0" smtClean="0"/>
          </a:p>
          <a:p>
            <a:pPr algn="just"/>
            <a:r>
              <a:rPr lang="en-US" i="1" dirty="0" err="1" smtClean="0"/>
              <a:t>n</a:t>
            </a:r>
            <a:r>
              <a:rPr lang="en-US" sz="1800" i="1" dirty="0" err="1" smtClean="0"/>
              <a:t>doz</a:t>
            </a:r>
            <a:r>
              <a:rPr lang="en-US" sz="1800" dirty="0" smtClean="0"/>
              <a:t> </a:t>
            </a:r>
            <a:r>
              <a:rPr lang="en-US" dirty="0" smtClean="0"/>
              <a:t>= 1.3 </a:t>
            </a:r>
            <a:r>
              <a:rPr lang="en-US" i="1" dirty="0" smtClean="0"/>
              <a:t>n</a:t>
            </a:r>
          </a:p>
          <a:p>
            <a:pPr algn="just"/>
            <a:endParaRPr lang="en-NZ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19913" y="3825433"/>
            <a:ext cx="9144000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7893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/>
              <a:t>2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hr-HR" dirty="0" smtClean="0"/>
              <a:t>spad</a:t>
            </a:r>
            <a:r>
              <a:rPr lang="en-US" dirty="0" smtClean="0"/>
              <a:t> </a:t>
            </a:r>
            <a:r>
              <a:rPr lang="en-US" dirty="0" err="1" smtClean="0"/>
              <a:t>agregata</a:t>
            </a:r>
            <a:r>
              <a:rPr lang="en-US" dirty="0" smtClean="0"/>
              <a:t> </a:t>
            </a:r>
            <a:r>
              <a:rPr lang="hr-HR" dirty="0" smtClean="0"/>
              <a:t>sa </a:t>
            </a:r>
            <a:r>
              <a:rPr lang="hr-HR" dirty="0"/>
              <a:t>maksimalne snage </a:t>
            </a:r>
            <a:endParaRPr lang="en-US" dirty="0" smtClean="0"/>
          </a:p>
          <a:p>
            <a:pPr algn="just"/>
            <a:endParaRPr lang="en-NZ" dirty="0"/>
          </a:p>
        </p:txBody>
      </p:sp>
      <p:pic>
        <p:nvPicPr>
          <p:cNvPr id="307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8405" r="11069" b="5397"/>
          <a:stretch>
            <a:fillRect/>
          </a:stretch>
        </p:blipFill>
        <p:spPr bwMode="auto">
          <a:xfrm>
            <a:off x="404089" y="2176972"/>
            <a:ext cx="5973562" cy="444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4712" y="3288346"/>
            <a:ext cx="212269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r-Latn-ME" i="1" dirty="0"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sr-Latn-ME" i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max</a:t>
            </a:r>
            <a:r>
              <a:rPr lang="sr-Latn-ME" dirty="0">
                <a:latin typeface="Arial" panose="020B0604020202020204" pitchFamily="34" charset="0"/>
                <a:ea typeface="Times New Roman" panose="02020603050405020304" pitchFamily="18" charset="0"/>
              </a:rPr>
              <a:t> = 847.3 mnm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2106"/>
            <a:ext cx="6858000" cy="6237026"/>
          </a:xfrm>
        </p:spPr>
        <p:txBody>
          <a:bodyPr/>
          <a:lstStyle/>
          <a:p>
            <a:pPr algn="r"/>
            <a:r>
              <a:rPr lang="sr-Latn-ME" dirty="0" smtClean="0"/>
              <a:t>                                                             </a:t>
            </a:r>
            <a:r>
              <a:rPr lang="en-US" dirty="0" smtClean="0"/>
              <a:t>RE</a:t>
            </a:r>
            <a:r>
              <a:rPr lang="sr-Latn-ME" dirty="0" smtClean="0"/>
              <a:t>Z</a:t>
            </a:r>
            <a:r>
              <a:rPr lang="en-US" dirty="0" smtClean="0"/>
              <a:t>ULTATI PRORA</a:t>
            </a:r>
            <a:r>
              <a:rPr lang="sr-Latn-ME" dirty="0" smtClean="0"/>
              <a:t>ČUNA (</a:t>
            </a:r>
            <a:r>
              <a:rPr lang="en-US" dirty="0"/>
              <a:t>3</a:t>
            </a:r>
            <a:r>
              <a:rPr lang="sr-Latn-ME" dirty="0" smtClean="0"/>
              <a:t>)</a:t>
            </a:r>
          </a:p>
          <a:p>
            <a:endParaRPr lang="sr-Latn-M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i="1" dirty="0" err="1" smtClean="0"/>
              <a:t>t</a:t>
            </a:r>
            <a:r>
              <a:rPr lang="en-US" sz="1800" i="1" dirty="0" err="1" smtClean="0"/>
              <a:t>c</a:t>
            </a:r>
            <a:r>
              <a:rPr lang="en-US" dirty="0" smtClean="0"/>
              <a:t> = 10 s</a:t>
            </a:r>
            <a:r>
              <a:rPr lang="hr-HR" dirty="0" smtClean="0"/>
              <a:t> </a:t>
            </a:r>
            <a:endParaRPr lang="en-US" dirty="0" smtClean="0"/>
          </a:p>
          <a:p>
            <a:pPr algn="just"/>
            <a:endParaRPr lang="en-N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2673" y="4953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9714" r="11186" b="4979"/>
          <a:stretch>
            <a:fillRect/>
          </a:stretch>
        </p:blipFill>
        <p:spPr bwMode="auto">
          <a:xfrm>
            <a:off x="367778" y="1984009"/>
            <a:ext cx="5714718" cy="46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620</Words>
  <Application>Microsoft Office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Thème Office</vt:lpstr>
      <vt:lpstr>Equation.3</vt:lpstr>
      <vt:lpstr>R B3-05 Proračun hidromehaničkih prelaznih procesa na primjeru mHE Vrelo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Uros Karadzic</cp:lastModifiedBy>
  <cp:revision>36</cp:revision>
  <dcterms:created xsi:type="dcterms:W3CDTF">2018-08-21T10:05:07Z</dcterms:created>
  <dcterms:modified xsi:type="dcterms:W3CDTF">2019-05-12T20:13:47Z</dcterms:modified>
</cp:coreProperties>
</file>