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2" r:id="rId5"/>
    <p:sldId id="264" r:id="rId6"/>
    <p:sldId id="263" r:id="rId7"/>
    <p:sldId id="267" r:id="rId8"/>
    <p:sldId id="265" r:id="rId9"/>
    <p:sldId id="266" r:id="rId10"/>
    <p:sldId id="269" r:id="rId11"/>
    <p:sldId id="268" r:id="rId12"/>
    <p:sldId id="270" r:id="rId13"/>
    <p:sldId id="259" r:id="rId14"/>
    <p:sldId id="26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942" y="-18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60282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NADZOR VIBRODINAMIČKOG STANJA PAKETA STATORA HIDROGENERATORA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85298"/>
            <a:ext cx="6858000" cy="1813638"/>
          </a:xfrm>
        </p:spPr>
        <p:txBody>
          <a:bodyPr>
            <a:noAutofit/>
          </a:bodyPr>
          <a:lstStyle/>
          <a:p>
            <a:r>
              <a:rPr lang="en-NZ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Boris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Meško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Dragan Jovović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VESKI d.o.o.  				 EPCG AD, HE Piva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Milinko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Raičević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    			Danilo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Rutešić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EPCG AD, HE Piva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EPCG AD, HE Piva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	           		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							Danilo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Rutešić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EPCG AD, HE Piva						EPCG AD, HE Piva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69D3C-F05E-4BFA-BA53-D0A0DE03B234}"/>
              </a:ext>
            </a:extLst>
          </p:cNvPr>
          <p:cNvSpPr txBox="1"/>
          <p:nvPr/>
        </p:nvSpPr>
        <p:spPr>
          <a:xfrm>
            <a:off x="185013" y="2295147"/>
            <a:ext cx="796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VI </a:t>
            </a:r>
            <a:r>
              <a:rPr lang="en-GB" sz="2400" dirty="0" err="1">
                <a:solidFill>
                  <a:schemeClr val="bg1"/>
                </a:solidFill>
              </a:rPr>
              <a:t>Savjetovanje</a:t>
            </a:r>
            <a:r>
              <a:rPr lang="en-GB" sz="2400" dirty="0">
                <a:solidFill>
                  <a:schemeClr val="bg1"/>
                </a:solidFill>
              </a:rPr>
              <a:t> CG KO CIGRE – </a:t>
            </a:r>
            <a:r>
              <a:rPr lang="en-GB" sz="2400" dirty="0" err="1">
                <a:solidFill>
                  <a:schemeClr val="bg1"/>
                </a:solidFill>
              </a:rPr>
              <a:t>Bečići</a:t>
            </a:r>
            <a:r>
              <a:rPr lang="en-GB" sz="2400" dirty="0">
                <a:solidFill>
                  <a:schemeClr val="bg1"/>
                </a:solidFill>
              </a:rPr>
              <a:t> 14.-17.05.2019.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STK B3 - postrojenja i električne instalacije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Referat</a:t>
            </a:r>
            <a:r>
              <a:rPr lang="en-US" sz="2400" dirty="0">
                <a:solidFill>
                  <a:schemeClr val="bg1"/>
                </a:solidFill>
              </a:rPr>
              <a:t>: R B3-04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92AEC-A456-47CE-A2D3-D6E453B7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657794"/>
            <a:ext cx="6528021" cy="1389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315200" y="64509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10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1">
            <a:extLst>
              <a:ext uri="{FF2B5EF4-FFF2-40B4-BE49-F238E27FC236}">
                <a16:creationId xmlns:a16="http://schemas.microsoft.com/office/drawing/2014/main" id="{D094E500-AEE1-439E-B183-324B5C8F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79" y="4038802"/>
            <a:ext cx="6039422" cy="2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589551-C3FB-4D2A-8A23-5126A73B8F72}"/>
              </a:ext>
            </a:extLst>
          </p:cNvPr>
          <p:cNvSpPr txBox="1"/>
          <p:nvPr/>
        </p:nvSpPr>
        <p:spPr>
          <a:xfrm>
            <a:off x="846815" y="1026578"/>
            <a:ext cx="761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statora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primijenjuje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redovnih</a:t>
            </a:r>
            <a:r>
              <a:rPr lang="en-US" dirty="0"/>
              <a:t> </a:t>
            </a:r>
            <a:r>
              <a:rPr lang="en-US" dirty="0" err="1"/>
              <a:t>eksploatacionih</a:t>
            </a:r>
            <a:r>
              <a:rPr lang="en-US" dirty="0"/>
              <a:t>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agregata</a:t>
            </a:r>
            <a:endParaRPr lang="en-US" dirty="0"/>
          </a:p>
          <a:p>
            <a:pPr algn="ctr"/>
            <a:r>
              <a:rPr lang="en-US" sz="1600" dirty="0" err="1"/>
              <a:t>Snimanje</a:t>
            </a:r>
            <a:r>
              <a:rPr lang="en-US" sz="1600" dirty="0"/>
              <a:t> </a:t>
            </a:r>
            <a:r>
              <a:rPr lang="en-US" sz="1600" dirty="0" err="1"/>
              <a:t>trendova</a:t>
            </a:r>
            <a:r>
              <a:rPr lang="en-US" sz="1600" dirty="0"/>
              <a:t> </a:t>
            </a:r>
            <a:r>
              <a:rPr lang="en-US" sz="1600" dirty="0" err="1"/>
              <a:t>ukupne</a:t>
            </a:r>
            <a:r>
              <a:rPr lang="en-US" sz="1600" dirty="0"/>
              <a:t> </a:t>
            </a:r>
            <a:r>
              <a:rPr lang="en-US" sz="1600" dirty="0" err="1"/>
              <a:t>efektivne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RMS,</a:t>
            </a:r>
          </a:p>
          <a:p>
            <a:pPr algn="ctr"/>
            <a:r>
              <a:rPr lang="en-US" sz="1600" dirty="0" err="1"/>
              <a:t>Harmonička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: s1n, s2n, s3n, s24n (100 Hz), s72n (300 Hz), Rest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 err="1"/>
              <a:t>Snimaju</a:t>
            </a:r>
            <a:r>
              <a:rPr lang="en-US" sz="1600" dirty="0"/>
              <a:t> se amplitude </a:t>
            </a:r>
            <a:r>
              <a:rPr lang="en-US" sz="1600" dirty="0" err="1"/>
              <a:t>efektivnih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faze </a:t>
            </a:r>
            <a:r>
              <a:rPr lang="en-US" sz="1600" dirty="0" err="1"/>
              <a:t>izračunate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sinkronizacionom</a:t>
            </a:r>
            <a:r>
              <a:rPr lang="en-US" sz="1600" dirty="0"/>
              <a:t> (</a:t>
            </a:r>
            <a:r>
              <a:rPr lang="en-US" sz="1600" dirty="0" err="1"/>
              <a:t>referntnom</a:t>
            </a:r>
            <a:r>
              <a:rPr lang="en-US" sz="1600" dirty="0"/>
              <a:t>) </a:t>
            </a:r>
            <a:r>
              <a:rPr lang="en-US" sz="1600" dirty="0" err="1"/>
              <a:t>impulsu</a:t>
            </a:r>
            <a:r>
              <a:rPr lang="en-US" sz="1600" dirty="0"/>
              <a:t> </a:t>
            </a:r>
            <a:endParaRPr lang="hr-HR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691E5-611C-44E1-BD27-9352D11D8326}"/>
              </a:ext>
            </a:extLst>
          </p:cNvPr>
          <p:cNvSpPr txBox="1"/>
          <p:nvPr/>
        </p:nvSpPr>
        <p:spPr>
          <a:xfrm>
            <a:off x="3367644" y="3189590"/>
            <a:ext cx="309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Dijagram</a:t>
            </a:r>
            <a:r>
              <a:rPr lang="en-US" sz="1400" dirty="0"/>
              <a:t> </a:t>
            </a:r>
            <a:r>
              <a:rPr lang="en-US" sz="1400" dirty="0" err="1"/>
              <a:t>promjene</a:t>
            </a:r>
            <a:r>
              <a:rPr lang="en-US" sz="1400" dirty="0"/>
              <a:t>  </a:t>
            </a:r>
            <a:r>
              <a:rPr lang="en-US" sz="1400" dirty="0" err="1"/>
              <a:t>brzine</a:t>
            </a:r>
            <a:r>
              <a:rPr lang="en-US" sz="1400" dirty="0"/>
              <a:t> </a:t>
            </a:r>
            <a:r>
              <a:rPr lang="en-US" sz="1400" dirty="0" err="1"/>
              <a:t>vrtnje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radne</a:t>
            </a:r>
            <a:r>
              <a:rPr lang="en-US" sz="1400" dirty="0"/>
              <a:t> </a:t>
            </a:r>
            <a:r>
              <a:rPr lang="en-US" sz="1400" dirty="0" err="1"/>
              <a:t>snage</a:t>
            </a:r>
            <a:r>
              <a:rPr lang="en-US" sz="1400" dirty="0"/>
              <a:t> (</a:t>
            </a:r>
            <a:r>
              <a:rPr lang="en-US" sz="1400" dirty="0" err="1"/>
              <a:t>tereta</a:t>
            </a:r>
            <a:r>
              <a:rPr lang="en-US" sz="1400" dirty="0"/>
              <a:t>)</a:t>
            </a:r>
            <a:endParaRPr lang="hr-HR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73255-0623-4DD2-A637-A8BA424B53D2}"/>
              </a:ext>
            </a:extLst>
          </p:cNvPr>
          <p:cNvSpPr txBox="1"/>
          <p:nvPr/>
        </p:nvSpPr>
        <p:spPr>
          <a:xfrm>
            <a:off x="3489831" y="4806954"/>
            <a:ext cx="2977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Promjene</a:t>
            </a:r>
            <a:r>
              <a:rPr lang="en-US" sz="1400" dirty="0"/>
              <a:t> </a:t>
            </a:r>
            <a:r>
              <a:rPr lang="en-US" sz="1400" dirty="0" err="1"/>
              <a:t>ukupne</a:t>
            </a:r>
            <a:r>
              <a:rPr lang="en-US" sz="1400" dirty="0"/>
              <a:t> </a:t>
            </a:r>
            <a:r>
              <a:rPr lang="en-US" sz="1400" dirty="0" err="1"/>
              <a:t>efektivne</a:t>
            </a:r>
            <a:r>
              <a:rPr lang="en-US" sz="1400" dirty="0"/>
              <a:t> </a:t>
            </a:r>
            <a:r>
              <a:rPr lang="en-US" sz="1400" dirty="0" err="1"/>
              <a:t>vrijednosti</a:t>
            </a:r>
            <a:r>
              <a:rPr lang="en-US" sz="1400" dirty="0"/>
              <a:t> RMS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spoju</a:t>
            </a:r>
            <a:r>
              <a:rPr lang="en-US" sz="1400" dirty="0"/>
              <a:t> </a:t>
            </a:r>
            <a:r>
              <a:rPr lang="en-US" sz="1400" dirty="0" err="1"/>
              <a:t>segmenata</a:t>
            </a:r>
            <a:r>
              <a:rPr lang="en-US" sz="1400" dirty="0"/>
              <a:t> 2 </a:t>
            </a:r>
            <a:r>
              <a:rPr lang="en-US" sz="1400" dirty="0" err="1"/>
              <a:t>i</a:t>
            </a:r>
            <a:r>
              <a:rPr lang="en-US" sz="1400" dirty="0"/>
              <a:t> 3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3965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347005" y="6450986"/>
            <a:ext cx="17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11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1">
            <a:extLst>
              <a:ext uri="{FF2B5EF4-FFF2-40B4-BE49-F238E27FC236}">
                <a16:creationId xmlns:a16="http://schemas.microsoft.com/office/drawing/2014/main" id="{4DC53052-9331-448C-9836-CC50AD0F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4" y="3774239"/>
            <a:ext cx="5915772" cy="23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6BC30D-D297-4445-800E-34FECA5EE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14" y="2448919"/>
            <a:ext cx="6225872" cy="1325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B3BFD5-FF2F-4E85-B8AD-6C095B2B302A}"/>
              </a:ext>
            </a:extLst>
          </p:cNvPr>
          <p:cNvSpPr txBox="1"/>
          <p:nvPr/>
        </p:nvSpPr>
        <p:spPr>
          <a:xfrm>
            <a:off x="542413" y="1079746"/>
            <a:ext cx="820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Rezultati</a:t>
            </a:r>
            <a:r>
              <a:rPr lang="en-US" sz="1600" dirty="0"/>
              <a:t> </a:t>
            </a:r>
            <a:r>
              <a:rPr lang="en-US" sz="1600" dirty="0" err="1"/>
              <a:t>analize</a:t>
            </a:r>
            <a:r>
              <a:rPr lang="en-US" sz="1600" dirty="0"/>
              <a:t> </a:t>
            </a:r>
            <a:r>
              <a:rPr lang="en-US" sz="1600" dirty="0" err="1"/>
              <a:t>signala</a:t>
            </a:r>
            <a:r>
              <a:rPr lang="en-US" sz="1600" dirty="0"/>
              <a:t> </a:t>
            </a:r>
            <a:r>
              <a:rPr lang="en-US" sz="1600" dirty="0" err="1"/>
              <a:t>vibracija</a:t>
            </a:r>
            <a:r>
              <a:rPr lang="en-US" sz="1600" dirty="0"/>
              <a:t> </a:t>
            </a:r>
            <a:r>
              <a:rPr lang="en-US" sz="1600" dirty="0" err="1"/>
              <a:t>tijekom</a:t>
            </a:r>
            <a:r>
              <a:rPr lang="en-US" sz="1600" dirty="0"/>
              <a:t> </a:t>
            </a:r>
            <a:r>
              <a:rPr lang="en-US" sz="1600" dirty="0" err="1"/>
              <a:t>redovnih</a:t>
            </a:r>
            <a:r>
              <a:rPr lang="en-US" sz="1600" dirty="0"/>
              <a:t> </a:t>
            </a:r>
            <a:r>
              <a:rPr lang="en-US" sz="1600" dirty="0" err="1"/>
              <a:t>eksploatacionih</a:t>
            </a:r>
            <a:r>
              <a:rPr lang="en-US" sz="1600" dirty="0"/>
              <a:t> </a:t>
            </a:r>
            <a:r>
              <a:rPr lang="en-US" sz="1600" dirty="0" err="1"/>
              <a:t>režima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 </a:t>
            </a:r>
            <a:r>
              <a:rPr lang="en-US" sz="1600" dirty="0" err="1"/>
              <a:t>ukazuju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stabilnost</a:t>
            </a:r>
            <a:r>
              <a:rPr lang="en-US" sz="1600" dirty="0"/>
              <a:t> </a:t>
            </a:r>
            <a:r>
              <a:rPr lang="en-US" sz="1600" dirty="0" err="1"/>
              <a:t>stanja</a:t>
            </a:r>
            <a:r>
              <a:rPr lang="en-US" sz="1600" dirty="0"/>
              <a:t> I </a:t>
            </a:r>
            <a:r>
              <a:rPr lang="en-US" sz="1600" dirty="0" err="1"/>
              <a:t>sličnost</a:t>
            </a:r>
            <a:r>
              <a:rPr lang="en-US" sz="1600" dirty="0"/>
              <a:t> </a:t>
            </a:r>
            <a:r>
              <a:rPr lang="en-US" sz="1600" dirty="0" err="1"/>
              <a:t>vibrodinamičkih</a:t>
            </a:r>
            <a:r>
              <a:rPr lang="en-US" sz="1600" dirty="0"/>
              <a:t> </a:t>
            </a:r>
            <a:r>
              <a:rPr lang="en-US" sz="1600" dirty="0" err="1"/>
              <a:t>efekata</a:t>
            </a:r>
            <a:r>
              <a:rPr lang="en-US" sz="1600" dirty="0"/>
              <a:t> </a:t>
            </a:r>
            <a:r>
              <a:rPr lang="en-US" sz="1600" dirty="0" err="1"/>
              <a:t>izmjerenih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mjernim</a:t>
            </a:r>
            <a:r>
              <a:rPr lang="en-US" sz="1600" dirty="0"/>
              <a:t> </a:t>
            </a:r>
            <a:r>
              <a:rPr lang="en-US" sz="1600" dirty="0" err="1"/>
              <a:t>pozicijama</a:t>
            </a:r>
            <a:endParaRPr lang="en-US" sz="1600" dirty="0"/>
          </a:p>
          <a:p>
            <a:pPr algn="ctr"/>
            <a:r>
              <a:rPr lang="en-US" sz="1600" dirty="0" err="1"/>
              <a:t>Ocjena</a:t>
            </a:r>
            <a:r>
              <a:rPr lang="en-US" sz="1600" dirty="0"/>
              <a:t> </a:t>
            </a:r>
            <a:r>
              <a:rPr lang="en-US" sz="1600" dirty="0" err="1"/>
              <a:t>stabilnosti</a:t>
            </a:r>
            <a:r>
              <a:rPr lang="en-US" sz="1600" dirty="0"/>
              <a:t> </a:t>
            </a:r>
            <a:r>
              <a:rPr lang="en-US" sz="1600" dirty="0" err="1"/>
              <a:t>stanja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ocjena</a:t>
            </a:r>
            <a:r>
              <a:rPr lang="en-US" sz="1600" dirty="0"/>
              <a:t> </a:t>
            </a:r>
            <a:r>
              <a:rPr lang="en-US" sz="1600" dirty="0" err="1"/>
              <a:t>postizanja</a:t>
            </a:r>
            <a:r>
              <a:rPr lang="en-US" sz="1600" dirty="0"/>
              <a:t> </a:t>
            </a:r>
            <a:r>
              <a:rPr lang="en-US" sz="1600" dirty="0" err="1"/>
              <a:t>stabilnih</a:t>
            </a:r>
            <a:r>
              <a:rPr lang="en-US" sz="1600" dirty="0"/>
              <a:t> </a:t>
            </a:r>
            <a:r>
              <a:rPr lang="en-US" sz="1600" dirty="0" err="1"/>
              <a:t>radnih</a:t>
            </a:r>
            <a:r>
              <a:rPr lang="en-US" sz="1600" dirty="0"/>
              <a:t> </a:t>
            </a:r>
            <a:r>
              <a:rPr lang="en-US" sz="1600" dirty="0" err="1"/>
              <a:t>uvjeta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progrijanost</a:t>
            </a:r>
            <a:r>
              <a:rPr lang="en-US" sz="1600" dirty="0"/>
              <a:t> </a:t>
            </a:r>
            <a:r>
              <a:rPr lang="en-US" sz="1600" dirty="0" err="1"/>
              <a:t>agregata</a:t>
            </a:r>
            <a:r>
              <a:rPr lang="en-US" sz="1600" dirty="0"/>
              <a:t> – </a:t>
            </a:r>
            <a:r>
              <a:rPr lang="en-US" sz="1600" dirty="0" err="1"/>
              <a:t>postizanje</a:t>
            </a:r>
            <a:r>
              <a:rPr lang="en-US" sz="1600" dirty="0"/>
              <a:t> </a:t>
            </a:r>
            <a:r>
              <a:rPr lang="en-US" sz="1600" dirty="0" err="1"/>
              <a:t>redovnih</a:t>
            </a:r>
            <a:r>
              <a:rPr lang="en-US" sz="1600" dirty="0"/>
              <a:t> </a:t>
            </a:r>
            <a:r>
              <a:rPr lang="en-US" sz="1600" dirty="0" err="1"/>
              <a:t>radnih</a:t>
            </a:r>
            <a:r>
              <a:rPr lang="en-US" sz="1600" dirty="0"/>
              <a:t> </a:t>
            </a:r>
            <a:r>
              <a:rPr lang="en-US" sz="1600" dirty="0" err="1"/>
              <a:t>uvjeta</a:t>
            </a:r>
            <a:r>
              <a:rPr lang="en-US" sz="1600" dirty="0"/>
              <a:t>) – </a:t>
            </a:r>
            <a:r>
              <a:rPr lang="en-US" sz="1600" dirty="0" err="1"/>
              <a:t>dijagram</a:t>
            </a:r>
            <a:r>
              <a:rPr lang="en-US" sz="1600" dirty="0"/>
              <a:t> </a:t>
            </a:r>
            <a:r>
              <a:rPr lang="en-US" sz="1600" dirty="0" err="1"/>
              <a:t>promjena</a:t>
            </a:r>
            <a:r>
              <a:rPr lang="en-US" sz="1600" dirty="0"/>
              <a:t> </a:t>
            </a:r>
            <a:r>
              <a:rPr lang="en-US" sz="1600" dirty="0" err="1"/>
              <a:t>faza</a:t>
            </a:r>
            <a:r>
              <a:rPr lang="en-US" sz="1600" dirty="0"/>
              <a:t> </a:t>
            </a:r>
            <a:r>
              <a:rPr lang="en-US" sz="1600" dirty="0" err="1"/>
              <a:t>vibracija</a:t>
            </a:r>
            <a:endParaRPr lang="hr-H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B4A2D-A856-4F77-9535-67ADB7C7A4A3}"/>
              </a:ext>
            </a:extLst>
          </p:cNvPr>
          <p:cNvSpPr txBox="1"/>
          <p:nvPr/>
        </p:nvSpPr>
        <p:spPr>
          <a:xfrm>
            <a:off x="2416404" y="4160150"/>
            <a:ext cx="2977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Promjene</a:t>
            </a:r>
            <a:r>
              <a:rPr lang="en-US" sz="1400" dirty="0"/>
              <a:t> </a:t>
            </a:r>
            <a:r>
              <a:rPr lang="en-US" sz="1400" dirty="0" err="1"/>
              <a:t>faznog</a:t>
            </a:r>
            <a:r>
              <a:rPr lang="en-US" sz="1400" dirty="0"/>
              <a:t> </a:t>
            </a:r>
            <a:r>
              <a:rPr lang="en-US" sz="1400" dirty="0" err="1"/>
              <a:t>kuta</a:t>
            </a:r>
            <a:r>
              <a:rPr lang="en-US" sz="1400" dirty="0"/>
              <a:t> </a:t>
            </a:r>
            <a:r>
              <a:rPr lang="en-US" sz="1400" dirty="0" err="1"/>
              <a:t>spektralne</a:t>
            </a:r>
            <a:r>
              <a:rPr lang="en-US" sz="1400" dirty="0"/>
              <a:t> </a:t>
            </a:r>
            <a:r>
              <a:rPr lang="en-US" sz="1400" dirty="0" err="1"/>
              <a:t>komponente</a:t>
            </a:r>
            <a:r>
              <a:rPr lang="en-US" sz="1400" dirty="0"/>
              <a:t> 100 Hz </a:t>
            </a:r>
            <a:r>
              <a:rPr lang="en-US" sz="1400" dirty="0" err="1"/>
              <a:t>prema</a:t>
            </a:r>
            <a:r>
              <a:rPr lang="en-US" sz="1400" dirty="0"/>
              <a:t> </a:t>
            </a:r>
            <a:r>
              <a:rPr lang="en-US" sz="1400" dirty="0" err="1"/>
              <a:t>referentnom</a:t>
            </a:r>
            <a:r>
              <a:rPr lang="en-US" sz="1400" dirty="0"/>
              <a:t> </a:t>
            </a:r>
            <a:r>
              <a:rPr lang="en-US" sz="1400" dirty="0" err="1"/>
              <a:t>signalu</a:t>
            </a:r>
            <a:endParaRPr lang="hr-HR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B943F-60E0-48D6-8782-CE7028E2BBBF}"/>
              </a:ext>
            </a:extLst>
          </p:cNvPr>
          <p:cNvSpPr txBox="1"/>
          <p:nvPr/>
        </p:nvSpPr>
        <p:spPr>
          <a:xfrm>
            <a:off x="3097299" y="2849969"/>
            <a:ext cx="309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Dijagram</a:t>
            </a:r>
            <a:r>
              <a:rPr lang="en-US" sz="1400" dirty="0"/>
              <a:t> </a:t>
            </a:r>
            <a:r>
              <a:rPr lang="en-US" sz="1400" dirty="0" err="1"/>
              <a:t>promjene</a:t>
            </a:r>
            <a:r>
              <a:rPr lang="en-US" sz="1400" dirty="0"/>
              <a:t>  </a:t>
            </a:r>
            <a:r>
              <a:rPr lang="en-US" sz="1400" dirty="0" err="1"/>
              <a:t>brzine</a:t>
            </a:r>
            <a:r>
              <a:rPr lang="en-US" sz="1400" dirty="0"/>
              <a:t> </a:t>
            </a:r>
            <a:r>
              <a:rPr lang="en-US" sz="1400" dirty="0" err="1"/>
              <a:t>vrtnje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radne</a:t>
            </a:r>
            <a:r>
              <a:rPr lang="en-US" sz="1400" dirty="0"/>
              <a:t> </a:t>
            </a:r>
            <a:r>
              <a:rPr lang="en-US" sz="1400" dirty="0" err="1"/>
              <a:t>snage</a:t>
            </a:r>
            <a:r>
              <a:rPr lang="en-US" sz="1400" dirty="0"/>
              <a:t> (</a:t>
            </a:r>
            <a:r>
              <a:rPr lang="en-US" sz="1400" dirty="0" err="1"/>
              <a:t>tereta</a:t>
            </a:r>
            <a:r>
              <a:rPr lang="en-US" sz="1400" dirty="0"/>
              <a:t>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5616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315200" y="64509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12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VPak16_sl13">
            <a:extLst>
              <a:ext uri="{FF2B5EF4-FFF2-40B4-BE49-F238E27FC236}">
                <a16:creationId xmlns:a16="http://schemas.microsoft.com/office/drawing/2014/main" id="{A759136C-762A-4E4B-AEB2-81EEEC26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28" y="2360219"/>
            <a:ext cx="7312818" cy="40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2B243-F01D-4DC7-9831-A718BFBD8CC7}"/>
              </a:ext>
            </a:extLst>
          </p:cNvPr>
          <p:cNvSpPr txBox="1"/>
          <p:nvPr/>
        </p:nvSpPr>
        <p:spPr>
          <a:xfrm>
            <a:off x="358969" y="980929"/>
            <a:ext cx="860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Shematski</a:t>
            </a:r>
            <a:r>
              <a:rPr lang="en-US" sz="1600" dirty="0"/>
              <a:t> </a:t>
            </a:r>
            <a:r>
              <a:rPr lang="en-US" sz="1600" dirty="0" err="1"/>
              <a:t>prikaz</a:t>
            </a:r>
            <a:r>
              <a:rPr lang="en-US" sz="1600" dirty="0"/>
              <a:t> </a:t>
            </a:r>
            <a:r>
              <a:rPr lang="en-US" sz="1600" dirty="0" err="1"/>
              <a:t>trajnog</a:t>
            </a:r>
            <a:r>
              <a:rPr lang="en-US" sz="1600" dirty="0"/>
              <a:t> </a:t>
            </a:r>
            <a:r>
              <a:rPr lang="en-US" sz="1600" dirty="0" err="1"/>
              <a:t>dijagnostičkog</a:t>
            </a:r>
            <a:r>
              <a:rPr lang="en-US" sz="1600" dirty="0"/>
              <a:t> </a:t>
            </a:r>
            <a:r>
              <a:rPr lang="en-US" sz="1600" dirty="0" err="1"/>
              <a:t>monitoringa</a:t>
            </a:r>
            <a:r>
              <a:rPr lang="en-US" sz="1600" dirty="0"/>
              <a:t> – </a:t>
            </a:r>
            <a:r>
              <a:rPr lang="en-US" sz="1600" dirty="0" err="1"/>
              <a:t>podsistem</a:t>
            </a:r>
            <a:r>
              <a:rPr lang="en-US" sz="1600" dirty="0"/>
              <a:t> za </a:t>
            </a:r>
            <a:r>
              <a:rPr lang="en-US" sz="1600" dirty="0" err="1"/>
              <a:t>nadzor</a:t>
            </a:r>
            <a:r>
              <a:rPr lang="en-US" sz="1600" dirty="0"/>
              <a:t> </a:t>
            </a:r>
            <a:r>
              <a:rPr lang="en-US" sz="1600" dirty="0" err="1"/>
              <a:t>vibracija</a:t>
            </a:r>
            <a:r>
              <a:rPr lang="en-US" sz="1600" dirty="0"/>
              <a:t> </a:t>
            </a:r>
            <a:r>
              <a:rPr lang="en-US" sz="1600" dirty="0" err="1"/>
              <a:t>paketa</a:t>
            </a:r>
            <a:r>
              <a:rPr lang="en-US" sz="1600" dirty="0"/>
              <a:t> </a:t>
            </a:r>
            <a:r>
              <a:rPr lang="en-US" sz="1600" dirty="0" err="1"/>
              <a:t>statora</a:t>
            </a:r>
            <a:r>
              <a:rPr lang="en-US" sz="1600" dirty="0"/>
              <a:t>, </a:t>
            </a:r>
            <a:r>
              <a:rPr lang="en-US" sz="1600" dirty="0" err="1"/>
              <a:t>nadogradnja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već</a:t>
            </a:r>
            <a:r>
              <a:rPr lang="en-US" sz="1600" dirty="0"/>
              <a:t> </a:t>
            </a:r>
            <a:r>
              <a:rPr lang="en-US" sz="1600" dirty="0" err="1"/>
              <a:t>ugrađene</a:t>
            </a:r>
            <a:r>
              <a:rPr lang="en-US" sz="1600" dirty="0"/>
              <a:t> </a:t>
            </a:r>
            <a:r>
              <a:rPr lang="en-US" sz="1600" dirty="0" err="1"/>
              <a:t>mjerne</a:t>
            </a:r>
            <a:r>
              <a:rPr lang="en-US" sz="1600" dirty="0"/>
              <a:t> </a:t>
            </a:r>
            <a:r>
              <a:rPr lang="en-US" sz="1600" dirty="0" err="1"/>
              <a:t>davače</a:t>
            </a:r>
            <a:endParaRPr lang="en-US" sz="1600" dirty="0"/>
          </a:p>
          <a:p>
            <a:pPr algn="ctr"/>
            <a:r>
              <a:rPr lang="en-US" sz="1600" dirty="0" err="1"/>
              <a:t>Sustav</a:t>
            </a:r>
            <a:r>
              <a:rPr lang="en-US" sz="1600" dirty="0"/>
              <a:t> mora </a:t>
            </a:r>
            <a:r>
              <a:rPr lang="en-US" sz="1600" dirty="0" err="1"/>
              <a:t>provoditi</a:t>
            </a:r>
            <a:r>
              <a:rPr lang="en-US" sz="1600" dirty="0"/>
              <a:t> </a:t>
            </a:r>
            <a:r>
              <a:rPr lang="en-US" sz="1600" dirty="0" err="1"/>
              <a:t>nadzor</a:t>
            </a:r>
            <a:r>
              <a:rPr lang="en-US" sz="1600" dirty="0"/>
              <a:t> 24/7, </a:t>
            </a:r>
            <a:r>
              <a:rPr lang="en-US" sz="1600" dirty="0" err="1"/>
              <a:t>stalno</a:t>
            </a:r>
            <a:r>
              <a:rPr lang="en-US" sz="1600" dirty="0"/>
              <a:t> </a:t>
            </a:r>
            <a:r>
              <a:rPr lang="en-US" sz="1600" dirty="0" err="1"/>
              <a:t>snimanje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rezultati</a:t>
            </a:r>
            <a:r>
              <a:rPr lang="en-US" sz="1600" dirty="0"/>
              <a:t> on-line </a:t>
            </a:r>
            <a:r>
              <a:rPr lang="en-US" sz="1600" dirty="0" err="1"/>
              <a:t>postupaka</a:t>
            </a:r>
            <a:r>
              <a:rPr lang="en-US" sz="1600" dirty="0"/>
              <a:t> </a:t>
            </a:r>
            <a:r>
              <a:rPr lang="en-US" sz="1600" dirty="0" err="1"/>
              <a:t>analize</a:t>
            </a:r>
            <a:r>
              <a:rPr lang="en-US" sz="1600" dirty="0"/>
              <a:t>, </a:t>
            </a:r>
            <a:r>
              <a:rPr lang="en-US" sz="1600" dirty="0" err="1"/>
              <a:t>dojavljivati</a:t>
            </a:r>
            <a:r>
              <a:rPr lang="en-US" sz="1600" dirty="0"/>
              <a:t> </a:t>
            </a:r>
            <a:r>
              <a:rPr lang="en-US" sz="1600" dirty="0" err="1"/>
              <a:t>alarmna</a:t>
            </a:r>
            <a:r>
              <a:rPr lang="en-US" sz="1600" dirty="0"/>
              <a:t> </a:t>
            </a:r>
            <a:r>
              <a:rPr lang="en-US" sz="1600" dirty="0" err="1"/>
              <a:t>stanja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zahtjev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/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pojavu</a:t>
            </a:r>
            <a:r>
              <a:rPr lang="en-US" sz="1600" dirty="0"/>
              <a:t> </a:t>
            </a:r>
            <a:r>
              <a:rPr lang="en-US" sz="1600" dirty="0" err="1"/>
              <a:t>alarma</a:t>
            </a:r>
            <a:r>
              <a:rPr lang="en-US" sz="1600" dirty="0"/>
              <a:t> </a:t>
            </a:r>
            <a:r>
              <a:rPr lang="en-US" sz="1600" dirty="0" err="1"/>
              <a:t>snimiti</a:t>
            </a:r>
            <a:r>
              <a:rPr lang="en-US" sz="1600" dirty="0"/>
              <a:t> </a:t>
            </a:r>
            <a:r>
              <a:rPr lang="en-US" sz="1600" dirty="0" err="1"/>
              <a:t>stanje</a:t>
            </a:r>
            <a:r>
              <a:rPr lang="en-US" sz="1600" dirty="0"/>
              <a:t> u </a:t>
            </a:r>
            <a:r>
              <a:rPr lang="en-US" sz="1600" dirty="0" err="1"/>
              <a:t>bazu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za </a:t>
            </a:r>
            <a:r>
              <a:rPr lang="en-US" sz="1600" dirty="0" err="1"/>
              <a:t>potrebe</a:t>
            </a:r>
            <a:r>
              <a:rPr lang="en-US" sz="1600" dirty="0"/>
              <a:t> </a:t>
            </a:r>
            <a:r>
              <a:rPr lang="en-US" sz="1600" dirty="0" err="1"/>
              <a:t>daljnje</a:t>
            </a:r>
            <a:r>
              <a:rPr lang="en-US" sz="1600" dirty="0"/>
              <a:t> off-line </a:t>
            </a:r>
            <a:r>
              <a:rPr lang="en-US" sz="1600" dirty="0" err="1"/>
              <a:t>analize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2907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307249" y="6450986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13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9D4B989-4388-4908-A1FA-400A0B4B7C67}"/>
              </a:ext>
            </a:extLst>
          </p:cNvPr>
          <p:cNvSpPr/>
          <p:nvPr/>
        </p:nvSpPr>
        <p:spPr>
          <a:xfrm>
            <a:off x="268356" y="1043824"/>
            <a:ext cx="8607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/>
              <a:t>Pitanja za diskusiju:</a:t>
            </a:r>
            <a:endParaRPr lang="en-US" u="sng" dirty="0"/>
          </a:p>
          <a:p>
            <a:r>
              <a:rPr lang="en-US" dirty="0"/>
              <a:t>            </a:t>
            </a:r>
            <a:r>
              <a:rPr lang="hr-HR" dirty="0"/>
              <a:t>1. </a:t>
            </a:r>
            <a:r>
              <a:rPr lang="en-US" dirty="0"/>
              <a:t>  </a:t>
            </a:r>
            <a:r>
              <a:rPr lang="hr-HR" dirty="0"/>
              <a:t>Nakon koliko vremena je poželjno sprovoditi nadzor </a:t>
            </a:r>
            <a:r>
              <a:rPr lang="hr-HR" dirty="0" err="1"/>
              <a:t>vibrodiagnostičkog</a:t>
            </a:r>
            <a:r>
              <a:rPr lang="hr-HR" dirty="0"/>
              <a:t> 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hr-HR" dirty="0"/>
              <a:t>stanja paketa statora </a:t>
            </a:r>
            <a:r>
              <a:rPr lang="hr-HR" dirty="0" err="1"/>
              <a:t>hidrogeneratora</a:t>
            </a:r>
            <a:r>
              <a:rPr lang="hr-HR" dirty="0"/>
              <a:t> u elektranama?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3E275F-F58A-4487-B67F-4BA41A61A9CD}"/>
              </a:ext>
            </a:extLst>
          </p:cNvPr>
          <p:cNvSpPr/>
          <p:nvPr/>
        </p:nvSpPr>
        <p:spPr>
          <a:xfrm>
            <a:off x="268356" y="1974075"/>
            <a:ext cx="86072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/>
              <a:t>Odgovor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pitanje</a:t>
            </a:r>
            <a:r>
              <a:rPr lang="en-US" u="sng" dirty="0"/>
              <a:t> 1</a:t>
            </a:r>
            <a:r>
              <a:rPr lang="hr-HR" u="sng" dirty="0"/>
              <a:t>:</a:t>
            </a:r>
            <a:endParaRPr lang="en-US" u="sng" dirty="0"/>
          </a:p>
          <a:p>
            <a:r>
              <a:rPr lang="en-US" dirty="0"/>
              <a:t>              -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nekakvo</a:t>
            </a:r>
            <a:r>
              <a:rPr lang="en-US" dirty="0"/>
              <a:t> </a:t>
            </a:r>
            <a:r>
              <a:rPr lang="en-US" dirty="0" err="1"/>
              <a:t>fiksno</a:t>
            </a:r>
            <a:r>
              <a:rPr lang="en-US" dirty="0"/>
              <a:t>/</a:t>
            </a:r>
            <a:r>
              <a:rPr lang="en-US" dirty="0" err="1"/>
              <a:t>propisano</a:t>
            </a:r>
            <a:r>
              <a:rPr lang="en-US" dirty="0"/>
              <a:t> </a:t>
            </a:r>
            <a:r>
              <a:rPr lang="en-US" dirty="0" err="1"/>
              <a:t>pravilo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Preporučeni</a:t>
            </a:r>
            <a:r>
              <a:rPr lang="en-US" dirty="0"/>
              <a:t> period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:</a:t>
            </a:r>
          </a:p>
          <a:p>
            <a:r>
              <a:rPr lang="en-US" dirty="0"/>
              <a:t>		- </a:t>
            </a:r>
            <a:r>
              <a:rPr lang="en-US" dirty="0" err="1"/>
              <a:t>apsolutna</a:t>
            </a:r>
            <a:r>
              <a:rPr lang="en-US" dirty="0"/>
              <a:t> </a:t>
            </a:r>
            <a:r>
              <a:rPr lang="en-US" dirty="0" err="1"/>
              <a:t>ocjena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(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)</a:t>
            </a:r>
          </a:p>
          <a:p>
            <a:r>
              <a:rPr lang="en-US" dirty="0"/>
              <a:t>		- </a:t>
            </a:r>
            <a:r>
              <a:rPr lang="en-US" dirty="0" err="1"/>
              <a:t>relativna</a:t>
            </a:r>
            <a:r>
              <a:rPr lang="en-US" dirty="0"/>
              <a:t> </a:t>
            </a:r>
            <a:r>
              <a:rPr lang="en-US" dirty="0" err="1"/>
              <a:t>ocjena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(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– </a:t>
            </a:r>
            <a:r>
              <a:rPr lang="en-US" dirty="0" err="1"/>
              <a:t>stabilnost</a:t>
            </a:r>
            <a:r>
              <a:rPr lang="en-US" dirty="0"/>
              <a:t>)</a:t>
            </a:r>
          </a:p>
          <a:p>
            <a:r>
              <a:rPr lang="en-US" dirty="0"/>
              <a:t>		- starost </a:t>
            </a:r>
            <a:r>
              <a:rPr lang="en-US" dirty="0" err="1"/>
              <a:t>agregata</a:t>
            </a:r>
            <a:endParaRPr lang="en-US" dirty="0"/>
          </a:p>
          <a:p>
            <a:r>
              <a:rPr lang="en-US" dirty="0"/>
              <a:t>		- </a:t>
            </a:r>
            <a:r>
              <a:rPr lang="en-US" dirty="0" err="1"/>
              <a:t>provedba</a:t>
            </a:r>
            <a:r>
              <a:rPr lang="en-US" dirty="0"/>
              <a:t> </a:t>
            </a:r>
            <a:r>
              <a:rPr lang="en-US" dirty="0" err="1"/>
              <a:t>remontnih</a:t>
            </a:r>
            <a:r>
              <a:rPr lang="en-US" dirty="0"/>
              <a:t>/</a:t>
            </a:r>
            <a:r>
              <a:rPr lang="en-US" dirty="0" err="1"/>
              <a:t>sanacijskih</a:t>
            </a:r>
            <a:r>
              <a:rPr lang="en-US" dirty="0"/>
              <a:t> </a:t>
            </a:r>
            <a:r>
              <a:rPr lang="en-US" dirty="0" err="1"/>
              <a:t>zahvata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je </a:t>
            </a:r>
            <a:r>
              <a:rPr lang="en-US" dirty="0" err="1"/>
              <a:t>poznavanje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</a:p>
          <a:p>
            <a:r>
              <a:rPr lang="en-US" dirty="0"/>
              <a:t>	  </a:t>
            </a:r>
            <a:r>
              <a:rPr lang="en-US" dirty="0" err="1"/>
              <a:t>agregata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specifičnosti</a:t>
            </a:r>
            <a:r>
              <a:rPr lang="en-US" dirty="0"/>
              <a:t> – </a:t>
            </a:r>
            <a:r>
              <a:rPr lang="en-US" dirty="0" err="1"/>
              <a:t>nezaobilazna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stručnjaka</a:t>
            </a:r>
            <a:endParaRPr lang="en-US" dirty="0"/>
          </a:p>
          <a:p>
            <a:r>
              <a:rPr lang="en-US" dirty="0"/>
              <a:t>	  </a:t>
            </a:r>
            <a:r>
              <a:rPr lang="en-US" dirty="0" err="1"/>
              <a:t>elektrane</a:t>
            </a:r>
            <a:endParaRPr lang="en-US" dirty="0"/>
          </a:p>
          <a:p>
            <a:r>
              <a:rPr lang="en-US" dirty="0"/>
              <a:t>	- Po </a:t>
            </a:r>
            <a:r>
              <a:rPr lang="en-US" dirty="0" err="1"/>
              <a:t>iskustvu</a:t>
            </a:r>
            <a:r>
              <a:rPr lang="en-US" dirty="0"/>
              <a:t> </a:t>
            </a:r>
            <a:r>
              <a:rPr lang="en-US" dirty="0" err="1"/>
              <a:t>detaljna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u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Brza</a:t>
            </a:r>
            <a:r>
              <a:rPr lang="en-US" dirty="0"/>
              <a:t> </a:t>
            </a:r>
            <a:r>
              <a:rPr lang="en-US" dirty="0" err="1"/>
              <a:t>ocjena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– ne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u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je </a:t>
            </a:r>
            <a:r>
              <a:rPr lang="en-US" dirty="0" err="1"/>
              <a:t>sustav</a:t>
            </a:r>
            <a:r>
              <a:rPr lang="en-US" dirty="0"/>
              <a:t> za monitoring, </a:t>
            </a:r>
            <a:r>
              <a:rPr lang="en-US" dirty="0" err="1"/>
              <a:t>pošto</a:t>
            </a:r>
            <a:r>
              <a:rPr lang="en-US" dirty="0"/>
              <a:t> se </a:t>
            </a:r>
            <a:r>
              <a:rPr lang="en-US" dirty="0" err="1"/>
              <a:t>njime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trajni</a:t>
            </a:r>
            <a:endParaRPr lang="en-US" dirty="0"/>
          </a:p>
          <a:p>
            <a:r>
              <a:rPr lang="en-US" dirty="0"/>
              <a:t>	  on-line </a:t>
            </a:r>
            <a:r>
              <a:rPr lang="en-US" dirty="0" err="1"/>
              <a:t>nadzor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efikasne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</a:t>
            </a:r>
            <a:r>
              <a:rPr lang="en-US" dirty="0" err="1"/>
              <a:t>pokretanjem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	  	  </a:t>
            </a:r>
            <a:r>
              <a:rPr lang="en-US" dirty="0" err="1"/>
              <a:t>isprogramiranih</a:t>
            </a:r>
            <a:r>
              <a:rPr lang="en-US" dirty="0"/>
              <a:t> off-line </a:t>
            </a:r>
            <a:r>
              <a:rPr lang="en-US" dirty="0" err="1"/>
              <a:t>postupaka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0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307249" y="6450986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14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9D4B989-4388-4908-A1FA-400A0B4B7C67}"/>
              </a:ext>
            </a:extLst>
          </p:cNvPr>
          <p:cNvSpPr/>
          <p:nvPr/>
        </p:nvSpPr>
        <p:spPr>
          <a:xfrm>
            <a:off x="268356" y="1043824"/>
            <a:ext cx="860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/>
              <a:t>Pitanja za diskusiju:</a:t>
            </a:r>
            <a:endParaRPr lang="en-US" u="sng" dirty="0"/>
          </a:p>
          <a:p>
            <a:r>
              <a:rPr lang="en-US" dirty="0"/>
              <a:t>            		</a:t>
            </a:r>
            <a:r>
              <a:rPr lang="hr-HR" dirty="0"/>
              <a:t>2. Na koji način se vrši pozicioniranje mjernih davača?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6ACE8-FEA0-4B11-B40A-A9C3FA050FF2}"/>
              </a:ext>
            </a:extLst>
          </p:cNvPr>
          <p:cNvSpPr txBox="1"/>
          <p:nvPr/>
        </p:nvSpPr>
        <p:spPr>
          <a:xfrm>
            <a:off x="268356" y="2077886"/>
            <a:ext cx="87767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 </a:t>
            </a:r>
            <a:r>
              <a:rPr lang="en-US" u="sng" dirty="0" err="1"/>
              <a:t>Odgovor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pitanje</a:t>
            </a:r>
            <a:r>
              <a:rPr lang="en-US" u="sng" dirty="0"/>
              <a:t> 2</a:t>
            </a:r>
            <a:r>
              <a:rPr lang="hr-HR" u="sng" dirty="0"/>
              <a:t>:</a:t>
            </a:r>
            <a:endParaRPr lang="en-US" u="sng" dirty="0"/>
          </a:p>
          <a:p>
            <a:r>
              <a:rPr lang="en-US" dirty="0"/>
              <a:t>	Na </a:t>
            </a:r>
            <a:r>
              <a:rPr lang="en-US" dirty="0" err="1"/>
              <a:t>višesegmentnim</a:t>
            </a:r>
            <a:r>
              <a:rPr lang="en-US" dirty="0"/>
              <a:t> </a:t>
            </a:r>
            <a:r>
              <a:rPr lang="en-US" dirty="0" err="1"/>
              <a:t>statorima</a:t>
            </a:r>
            <a:r>
              <a:rPr lang="en-US" dirty="0"/>
              <a:t> </a:t>
            </a:r>
            <a:r>
              <a:rPr lang="en-US" dirty="0" err="1"/>
              <a:t>mjerni</a:t>
            </a:r>
            <a:r>
              <a:rPr lang="en-US" dirty="0"/>
              <a:t> </a:t>
            </a:r>
            <a:r>
              <a:rPr lang="en-US" dirty="0" err="1"/>
              <a:t>davači</a:t>
            </a:r>
            <a:r>
              <a:rPr lang="en-US" dirty="0"/>
              <a:t> se </a:t>
            </a:r>
            <a:r>
              <a:rPr lang="en-US" dirty="0" err="1"/>
              <a:t>pozizioniraju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spojeva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.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“</a:t>
            </a:r>
            <a:r>
              <a:rPr lang="en-US" dirty="0" err="1"/>
              <a:t>pokrivenosti</a:t>
            </a:r>
            <a:r>
              <a:rPr lang="en-US" dirty="0"/>
              <a:t>” </a:t>
            </a:r>
            <a:r>
              <a:rPr lang="en-US" dirty="0" err="1"/>
              <a:t>statora</a:t>
            </a:r>
            <a:r>
              <a:rPr lang="en-US" dirty="0"/>
              <a:t> </a:t>
            </a:r>
            <a:r>
              <a:rPr lang="en-US" dirty="0" err="1"/>
              <a:t>mjernim</a:t>
            </a:r>
            <a:r>
              <a:rPr lang="en-US" dirty="0"/>
              <a:t> </a:t>
            </a:r>
            <a:r>
              <a:rPr lang="en-US" dirty="0" err="1"/>
              <a:t>davačima</a:t>
            </a:r>
            <a:endParaRPr lang="en-US" dirty="0"/>
          </a:p>
          <a:p>
            <a:r>
              <a:rPr lang="en-US" dirty="0"/>
              <a:t>	je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opisan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A1 u HE </a:t>
            </a:r>
            <a:r>
              <a:rPr lang="en-US" dirty="0" err="1"/>
              <a:t>Piva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raspored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mjernih</a:t>
            </a:r>
            <a:r>
              <a:rPr lang="en-US" dirty="0"/>
              <a:t> </a:t>
            </a:r>
            <a:r>
              <a:rPr lang="en-US" dirty="0" err="1"/>
              <a:t>davača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praktički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potencijalno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kritičnim</a:t>
            </a:r>
            <a:r>
              <a:rPr lang="en-US" dirty="0"/>
              <a:t> </a:t>
            </a:r>
            <a:r>
              <a:rPr lang="en-US" dirty="0" err="1"/>
              <a:t>točkama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statora</a:t>
            </a:r>
            <a:r>
              <a:rPr lang="en-US" dirty="0"/>
              <a:t> </a:t>
            </a:r>
            <a:r>
              <a:rPr lang="en-US" dirty="0" err="1"/>
              <a:t>ocijenjeno</a:t>
            </a:r>
            <a:r>
              <a:rPr lang="en-US" dirty="0"/>
              <a:t> </a:t>
            </a:r>
            <a:r>
              <a:rPr lang="en-US" dirty="0" err="1"/>
              <a:t>dobrim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stabilnim</a:t>
            </a:r>
            <a:r>
              <a:rPr lang="en-US" dirty="0"/>
              <a:t>, </a:t>
            </a:r>
            <a:r>
              <a:rPr lang="en-US" dirty="0" err="1"/>
              <a:t>dovoljno</a:t>
            </a:r>
            <a:r>
              <a:rPr lang="en-US" dirty="0"/>
              <a:t> je </a:t>
            </a:r>
          </a:p>
          <a:p>
            <a:r>
              <a:rPr lang="en-US" dirty="0"/>
              <a:t>	</a:t>
            </a:r>
            <a:r>
              <a:rPr lang="en-US" dirty="0" err="1"/>
              <a:t>instalirati</a:t>
            </a:r>
            <a:r>
              <a:rPr lang="en-US" dirty="0"/>
              <a:t> </a:t>
            </a:r>
            <a:r>
              <a:rPr lang="en-US" dirty="0" err="1"/>
              <a:t>mjerne</a:t>
            </a:r>
            <a:r>
              <a:rPr lang="en-US" dirty="0"/>
              <a:t> </a:t>
            </a:r>
            <a:r>
              <a:rPr lang="en-US" dirty="0" err="1"/>
              <a:t>davače</a:t>
            </a:r>
            <a:r>
              <a:rPr lang="en-US" dirty="0"/>
              <a:t> za “</a:t>
            </a:r>
            <a:r>
              <a:rPr lang="en-US" dirty="0" err="1"/>
              <a:t>reprezentativna</a:t>
            </a:r>
            <a:r>
              <a:rPr lang="en-US" dirty="0"/>
              <a:t>”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periodičkih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(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mjerni</a:t>
            </a:r>
            <a:r>
              <a:rPr lang="en-US" dirty="0"/>
              <a:t> </a:t>
            </a:r>
            <a:r>
              <a:rPr lang="en-US" dirty="0" err="1"/>
              <a:t>davači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predisntalirani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dostupnosti</a:t>
            </a:r>
            <a:r>
              <a:rPr lang="en-US" dirty="0"/>
              <a:t>  </a:t>
            </a:r>
            <a:r>
              <a:rPr lang="en-US" dirty="0" err="1"/>
              <a:t>mjernih</a:t>
            </a:r>
            <a:r>
              <a:rPr lang="en-US" dirty="0"/>
              <a:t> </a:t>
            </a:r>
            <a:r>
              <a:rPr lang="en-US" dirty="0" err="1"/>
              <a:t>pozicija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montaža</a:t>
            </a:r>
            <a:r>
              <a:rPr lang="en-US" dirty="0"/>
              <a:t> </a:t>
            </a:r>
            <a:r>
              <a:rPr lang="en-US" dirty="0" err="1"/>
              <a:t>davača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zahvate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demontaža</a:t>
            </a:r>
            <a:r>
              <a:rPr lang="en-US" dirty="0"/>
              <a:t> </a:t>
            </a:r>
            <a:r>
              <a:rPr lang="en-US" dirty="0" err="1"/>
              <a:t>generatorskih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hladnjaka</a:t>
            </a:r>
            <a:r>
              <a:rPr lang="en-US" dirty="0"/>
              <a:t>, </a:t>
            </a:r>
            <a:r>
              <a:rPr lang="en-US" dirty="0" err="1"/>
              <a:t>zahvat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obuhvaćen</a:t>
            </a:r>
            <a:r>
              <a:rPr lang="en-US" dirty="0"/>
              <a:t> </a:t>
            </a:r>
            <a:r>
              <a:rPr lang="en-US" dirty="0" err="1"/>
              <a:t>planom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983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267492" y="6450986"/>
            <a:ext cx="187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15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6B2A531-43F9-4310-A2D8-94AFE428FC4D}"/>
              </a:ext>
            </a:extLst>
          </p:cNvPr>
          <p:cNvSpPr txBox="1"/>
          <p:nvPr/>
        </p:nvSpPr>
        <p:spPr>
          <a:xfrm>
            <a:off x="472159" y="1025577"/>
            <a:ext cx="819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 </a:t>
            </a:r>
            <a:r>
              <a:rPr lang="hr-HR" u="sng" dirty="0"/>
              <a:t>Pitanja za diskusiju: </a:t>
            </a:r>
            <a:endParaRPr lang="en-US" u="sng" dirty="0"/>
          </a:p>
          <a:p>
            <a:r>
              <a:rPr lang="en-US" dirty="0"/>
              <a:t>	</a:t>
            </a:r>
            <a:r>
              <a:rPr lang="hr-HR" dirty="0"/>
              <a:t>3. Da li je za procjenu </a:t>
            </a:r>
            <a:r>
              <a:rPr lang="hr-HR" dirty="0" err="1"/>
              <a:t>vibrodiagnostičkog</a:t>
            </a:r>
            <a:r>
              <a:rPr lang="hr-HR" dirty="0"/>
              <a:t> stanja generatora potrebno </a:t>
            </a:r>
            <a:endParaRPr lang="en-US" dirty="0"/>
          </a:p>
          <a:p>
            <a:r>
              <a:rPr lang="en-US" dirty="0"/>
              <a:t>	    </a:t>
            </a:r>
            <a:r>
              <a:rPr lang="hr-HR" dirty="0"/>
              <a:t>sprovesti sve testove (pokretanje generatora +</a:t>
            </a:r>
            <a:r>
              <a:rPr lang="en-US" dirty="0"/>
              <a:t> </a:t>
            </a:r>
            <a:r>
              <a:rPr lang="hr-HR" dirty="0" err="1"/>
              <a:t>promena</a:t>
            </a:r>
            <a:r>
              <a:rPr lang="hr-HR" dirty="0"/>
              <a:t> brzine +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hr-HR" dirty="0" err="1"/>
              <a:t>sinhronizacija</a:t>
            </a:r>
            <a:r>
              <a:rPr lang="en-US" dirty="0"/>
              <a:t> </a:t>
            </a:r>
            <a:r>
              <a:rPr lang="hr-HR" dirty="0"/>
              <a:t>i slično)?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96AA3-FD99-4CE8-8EDC-71DAD07D7803}"/>
              </a:ext>
            </a:extLst>
          </p:cNvPr>
          <p:cNvSpPr txBox="1"/>
          <p:nvPr/>
        </p:nvSpPr>
        <p:spPr>
          <a:xfrm>
            <a:off x="472159" y="2259692"/>
            <a:ext cx="8686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 </a:t>
            </a:r>
            <a:r>
              <a:rPr lang="en-US" u="sng" dirty="0" err="1"/>
              <a:t>Odgovor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pitanje</a:t>
            </a:r>
            <a:r>
              <a:rPr lang="en-US" u="sng" dirty="0"/>
              <a:t> 3</a:t>
            </a:r>
            <a:r>
              <a:rPr lang="hr-HR" u="sng" dirty="0"/>
              <a:t>:</a:t>
            </a:r>
            <a:endParaRPr lang="en-US" u="sng" dirty="0"/>
          </a:p>
          <a:p>
            <a:r>
              <a:rPr lang="en-US" dirty="0"/>
              <a:t>	</a:t>
            </a:r>
            <a:r>
              <a:rPr lang="en-US" dirty="0" err="1"/>
              <a:t>Kompletni</a:t>
            </a:r>
            <a:r>
              <a:rPr lang="en-US" dirty="0"/>
              <a:t> </a:t>
            </a:r>
            <a:r>
              <a:rPr lang="en-US" dirty="0" err="1"/>
              <a:t>ispitni</a:t>
            </a:r>
            <a:r>
              <a:rPr lang="en-US" dirty="0"/>
              <a:t> program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provoditi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</a:p>
          <a:p>
            <a:r>
              <a:rPr lang="en-US" dirty="0"/>
              <a:t>	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provesti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da bi se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referentni</a:t>
            </a:r>
            <a:r>
              <a:rPr lang="en-US" dirty="0"/>
              <a:t> </a:t>
            </a:r>
            <a:r>
              <a:rPr lang="en-US" dirty="0" err="1"/>
              <a:t>početni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to </a:t>
            </a:r>
            <a:r>
              <a:rPr lang="en-US" dirty="0" err="1"/>
              <a:t>napravljeno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A1 u </a:t>
            </a:r>
          </a:p>
          <a:p>
            <a:r>
              <a:rPr lang="en-US" dirty="0"/>
              <a:t>	HE </a:t>
            </a:r>
            <a:r>
              <a:rPr lang="en-US" dirty="0" err="1"/>
              <a:t>Piva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kapitalnog</a:t>
            </a:r>
            <a:r>
              <a:rPr lang="en-US" dirty="0"/>
              <a:t> </a:t>
            </a:r>
            <a:r>
              <a:rPr lang="en-US" dirty="0" err="1"/>
              <a:t>remonta</a:t>
            </a:r>
            <a:r>
              <a:rPr lang="en-US" dirty="0"/>
              <a:t> (diagnostic signature).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dirty="0" err="1"/>
              <a:t>Kasniji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(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usporedbe</a:t>
            </a:r>
            <a:r>
              <a:rPr lang="en-US" dirty="0"/>
              <a:t> s </a:t>
            </a:r>
          </a:p>
          <a:p>
            <a:r>
              <a:rPr lang="en-US" dirty="0"/>
              <a:t>	</a:t>
            </a:r>
            <a:r>
              <a:rPr lang="en-US" dirty="0" err="1"/>
              <a:t>referentnim</a:t>
            </a:r>
            <a:r>
              <a:rPr lang="en-US" dirty="0"/>
              <a:t>),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skraćeni</a:t>
            </a:r>
            <a:r>
              <a:rPr lang="en-US" dirty="0"/>
              <a:t>, </a:t>
            </a:r>
            <a:r>
              <a:rPr lang="en-US" dirty="0" err="1"/>
              <a:t>pojednostavljeni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djelomični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planirani</a:t>
            </a:r>
            <a:endParaRPr lang="en-US" dirty="0"/>
          </a:p>
          <a:p>
            <a:r>
              <a:rPr lang="en-US" dirty="0"/>
              <a:t>	s </a:t>
            </a:r>
            <a:r>
              <a:rPr lang="en-US" dirty="0" err="1"/>
              <a:t>različitom</a:t>
            </a:r>
            <a:r>
              <a:rPr lang="en-US" dirty="0"/>
              <a:t> </a:t>
            </a:r>
            <a:r>
              <a:rPr lang="en-US" dirty="0" err="1"/>
              <a:t>dinamikom</a:t>
            </a:r>
            <a:r>
              <a:rPr lang="en-US" dirty="0"/>
              <a:t> </a:t>
            </a:r>
            <a:r>
              <a:rPr lang="en-US" dirty="0" err="1"/>
              <a:t>provedbe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 </a:t>
            </a:r>
            <a:r>
              <a:rPr lang="en-US" dirty="0" err="1"/>
              <a:t>ocjeni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analize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ispitivanja</a:t>
            </a:r>
            <a:endParaRPr lang="en-US" dirty="0"/>
          </a:p>
          <a:p>
            <a:endParaRPr lang="en-US" dirty="0"/>
          </a:p>
          <a:p>
            <a:r>
              <a:rPr lang="en-US" dirty="0"/>
              <a:t>	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ugradnje</a:t>
            </a:r>
            <a:r>
              <a:rPr lang="en-US" dirty="0"/>
              <a:t> </a:t>
            </a:r>
            <a:r>
              <a:rPr lang="en-US" dirty="0" err="1"/>
              <a:t>adekvatnog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za </a:t>
            </a:r>
            <a:r>
              <a:rPr lang="en-US" dirty="0" err="1"/>
              <a:t>trajni</a:t>
            </a:r>
            <a:r>
              <a:rPr lang="en-US" dirty="0"/>
              <a:t> monitoring,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pitanje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gubi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trajnim</a:t>
            </a:r>
            <a:r>
              <a:rPr lang="en-US" dirty="0"/>
              <a:t> </a:t>
            </a:r>
            <a:r>
              <a:rPr lang="en-US" dirty="0" err="1"/>
              <a:t>nadzorom</a:t>
            </a:r>
            <a:r>
              <a:rPr lang="en-US" dirty="0"/>
              <a:t> </a:t>
            </a:r>
            <a:r>
              <a:rPr lang="en-US" dirty="0" err="1"/>
              <a:t>obuhvaćeni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režimi</a:t>
            </a:r>
            <a:r>
              <a:rPr lang="en-US" dirty="0"/>
              <a:t> u </a:t>
            </a:r>
            <a:r>
              <a:rPr lang="en-US" dirty="0" err="1"/>
              <a:t>trajanju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dovoljnom</a:t>
            </a:r>
            <a:r>
              <a:rPr lang="en-US" dirty="0"/>
              <a:t> da se </a:t>
            </a:r>
            <a:r>
              <a:rPr lang="en-US" dirty="0" err="1"/>
              <a:t>provede</a:t>
            </a:r>
            <a:r>
              <a:rPr lang="en-US" dirty="0"/>
              <a:t> </a:t>
            </a:r>
            <a:r>
              <a:rPr lang="en-US" dirty="0" err="1"/>
              <a:t>pouzdana</a:t>
            </a:r>
            <a:r>
              <a:rPr lang="en-US" dirty="0"/>
              <a:t> </a:t>
            </a:r>
            <a:r>
              <a:rPr lang="en-US" dirty="0" err="1"/>
              <a:t>ocjena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/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546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2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66D879-ADCA-4D3D-9EA1-E80DE08BDDC4}"/>
              </a:ext>
            </a:extLst>
          </p:cNvPr>
          <p:cNvSpPr txBox="1"/>
          <p:nvPr/>
        </p:nvSpPr>
        <p:spPr>
          <a:xfrm>
            <a:off x="400755" y="2636977"/>
            <a:ext cx="7455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Nad</a:t>
            </a:r>
            <a:r>
              <a:rPr lang="hr-HR" dirty="0"/>
              <a:t>zor stanja paketa statora </a:t>
            </a:r>
            <a:r>
              <a:rPr lang="hr-HR" dirty="0" err="1"/>
              <a:t>hidrogeneratora</a:t>
            </a:r>
            <a:r>
              <a:rPr lang="hr-HR" dirty="0"/>
              <a:t> treba provoditi zavisno o:</a:t>
            </a:r>
          </a:p>
          <a:p>
            <a:r>
              <a:rPr lang="hr-HR" dirty="0"/>
              <a:t>	- vremenu eksploatacije generatora </a:t>
            </a:r>
          </a:p>
          <a:p>
            <a:r>
              <a:rPr lang="hr-HR" dirty="0"/>
              <a:t>	- režimima eksploatacije generatora</a:t>
            </a:r>
          </a:p>
          <a:p>
            <a:r>
              <a:rPr lang="hr-HR" dirty="0"/>
              <a:t>	- referentnom stanju utvrđenom mjerenjima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8C439-77B4-4AF7-BF27-DAF4966D361E}"/>
              </a:ext>
            </a:extLst>
          </p:cNvPr>
          <p:cNvSpPr txBox="1"/>
          <p:nvPr/>
        </p:nvSpPr>
        <p:spPr>
          <a:xfrm>
            <a:off x="349858" y="4216090"/>
            <a:ext cx="6506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Ispitivanja stanja paketa statora mogu se provoditi mjerenjem:</a:t>
            </a:r>
          </a:p>
          <a:p>
            <a:r>
              <a:rPr lang="hr-HR" dirty="0"/>
              <a:t>	- vibracija paketa statora </a:t>
            </a:r>
          </a:p>
          <a:p>
            <a:r>
              <a:rPr lang="hr-HR" dirty="0"/>
              <a:t>	- vibracija glava namota</a:t>
            </a:r>
          </a:p>
          <a:p>
            <a:r>
              <a:rPr lang="hr-HR" dirty="0"/>
              <a:t>	- geometrijskog oblika statora/paketa</a:t>
            </a:r>
          </a:p>
          <a:p>
            <a:r>
              <a:rPr lang="hr-HR" dirty="0"/>
              <a:t>	- temperatura paketa statora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35837-F7E4-417D-9661-31447188D78B}"/>
              </a:ext>
            </a:extLst>
          </p:cNvPr>
          <p:cNvSpPr txBox="1"/>
          <p:nvPr/>
        </p:nvSpPr>
        <p:spPr>
          <a:xfrm>
            <a:off x="400755" y="1164582"/>
            <a:ext cx="716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Nadzor stanja paketa statora </a:t>
            </a:r>
            <a:r>
              <a:rPr lang="hr-HR" dirty="0" err="1"/>
              <a:t>hidrogeneratora</a:t>
            </a:r>
            <a:r>
              <a:rPr lang="hr-HR" dirty="0"/>
              <a:t> mogu se provoditi:</a:t>
            </a:r>
          </a:p>
          <a:p>
            <a:r>
              <a:rPr lang="hr-HR" dirty="0"/>
              <a:t>	- trajnim nadzorom – specijalizirani monitoring</a:t>
            </a:r>
          </a:p>
          <a:p>
            <a:r>
              <a:rPr lang="hr-HR" dirty="0"/>
              <a:t>	- periodičkim ispitivanjima</a:t>
            </a:r>
          </a:p>
          <a:p>
            <a:r>
              <a:rPr lang="hr-HR" dirty="0"/>
              <a:t>	- provedbom ispitivanja tijekom provedbe remontnih radova</a:t>
            </a:r>
          </a:p>
        </p:txBody>
      </p:sp>
    </p:spTree>
    <p:extLst>
      <p:ext uri="{BB962C8B-B14F-4D97-AF65-F5344CB8AC3E}">
        <p14:creationId xmlns:p14="http://schemas.microsoft.com/office/powerpoint/2010/main" val="5892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0477C1-5352-45F0-B976-7576F5657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" y="2819775"/>
            <a:ext cx="7587025" cy="3691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3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B9E578-37CC-49E8-8337-CE5914988EC2}"/>
              </a:ext>
            </a:extLst>
          </p:cNvPr>
          <p:cNvSpPr txBox="1"/>
          <p:nvPr/>
        </p:nvSpPr>
        <p:spPr>
          <a:xfrm>
            <a:off x="628152" y="1164077"/>
            <a:ext cx="761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Provjere tijekom provedbe remonta:</a:t>
            </a:r>
          </a:p>
          <a:p>
            <a:pPr marL="1200150" lvl="2" indent="-285750">
              <a:buFontTx/>
              <a:buChar char="-"/>
            </a:pPr>
            <a:r>
              <a:rPr lang="hr-HR" dirty="0" err="1"/>
              <a:t>bump</a:t>
            </a:r>
            <a:r>
              <a:rPr lang="hr-HR" dirty="0"/>
              <a:t> test glava namota (provjera vlastitih frekvencija)</a:t>
            </a:r>
          </a:p>
          <a:p>
            <a:pPr marL="1200150" lvl="2" indent="-285750">
              <a:buFontTx/>
              <a:buChar char="-"/>
            </a:pPr>
            <a:r>
              <a:rPr lang="hr-HR" dirty="0"/>
              <a:t>provjera geometrije statora/paketa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2FFC6-E999-4094-AEF7-C9982C5B4801}"/>
              </a:ext>
            </a:extLst>
          </p:cNvPr>
          <p:cNvSpPr txBox="1"/>
          <p:nvPr/>
        </p:nvSpPr>
        <p:spPr>
          <a:xfrm>
            <a:off x="628152" y="2112783"/>
            <a:ext cx="761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Provjere geometrije statora/paketa tijekom provedbe remonta – puna konfiguracija</a:t>
            </a:r>
          </a:p>
        </p:txBody>
      </p:sp>
    </p:spTree>
    <p:extLst>
      <p:ext uri="{BB962C8B-B14F-4D97-AF65-F5344CB8AC3E}">
        <p14:creationId xmlns:p14="http://schemas.microsoft.com/office/powerpoint/2010/main" val="41221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4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1343EE-AB09-45B4-8FDC-21798F509391}"/>
              </a:ext>
            </a:extLst>
          </p:cNvPr>
          <p:cNvSpPr txBox="1"/>
          <p:nvPr/>
        </p:nvSpPr>
        <p:spPr>
          <a:xfrm>
            <a:off x="763325" y="1139882"/>
            <a:ext cx="761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Rezultati provjere geometrije statora/paketa tijekom provedbe remonta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0538A-3B4E-4B54-830F-B36870BBCB3D}"/>
              </a:ext>
            </a:extLst>
          </p:cNvPr>
          <p:cNvSpPr txBox="1"/>
          <p:nvPr/>
        </p:nvSpPr>
        <p:spPr>
          <a:xfrm>
            <a:off x="334811" y="5164878"/>
            <a:ext cx="833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AGRot</a:t>
            </a:r>
            <a:r>
              <a:rPr lang="hr-HR" dirty="0"/>
              <a:t> – crna linija – mjerenje zračnog raspora davačem na polu rotora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B0B0D-83A7-4B45-BBEC-042CF47B697F}"/>
              </a:ext>
            </a:extLst>
          </p:cNvPr>
          <p:cNvSpPr txBox="1"/>
          <p:nvPr/>
        </p:nvSpPr>
        <p:spPr>
          <a:xfrm>
            <a:off x="327968" y="5416657"/>
            <a:ext cx="848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AGstat</a:t>
            </a:r>
            <a:r>
              <a:rPr lang="hr-HR" dirty="0"/>
              <a:t> – crvena linija – mjerenje zračnog raspora davačem na površini statora</a:t>
            </a:r>
          </a:p>
          <a:p>
            <a:r>
              <a:rPr lang="hr-HR" dirty="0" err="1"/>
              <a:t>AGMin</a:t>
            </a:r>
            <a:r>
              <a:rPr lang="hr-HR" dirty="0"/>
              <a:t> – zelena linija – linija </a:t>
            </a:r>
            <a:r>
              <a:rPr lang="hr-HR" dirty="0" err="1"/>
              <a:t>najmanih</a:t>
            </a:r>
            <a:r>
              <a:rPr lang="hr-HR" dirty="0"/>
              <a:t> zračnih raspora po polovima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102A1-DB18-41AB-9C20-484F8388B529}"/>
              </a:ext>
            </a:extLst>
          </p:cNvPr>
          <p:cNvSpPr txBox="1"/>
          <p:nvPr/>
        </p:nvSpPr>
        <p:spPr>
          <a:xfrm>
            <a:off x="1486837" y="4746916"/>
            <a:ext cx="262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Linearni prikaz rezultata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09A74-57C5-4DAF-90EC-B95CA5A81381}"/>
              </a:ext>
            </a:extLst>
          </p:cNvPr>
          <p:cNvSpPr txBox="1"/>
          <p:nvPr/>
        </p:nvSpPr>
        <p:spPr>
          <a:xfrm>
            <a:off x="5861380" y="4765582"/>
            <a:ext cx="262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Polarni prikaz rezultata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3B241-7F98-424F-8B81-E4A25679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9" y="1557844"/>
            <a:ext cx="5271951" cy="3259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21FA4-A7F9-4693-A82B-E5B5CD871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93" y="1562768"/>
            <a:ext cx="3449324" cy="3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5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Pak16_Layout">
            <a:extLst>
              <a:ext uri="{FF2B5EF4-FFF2-40B4-BE49-F238E27FC236}">
                <a16:creationId xmlns:a16="http://schemas.microsoft.com/office/drawing/2014/main" id="{3B2D27BE-98ED-4B04-9670-EC5D8740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" y="2158005"/>
            <a:ext cx="8351937" cy="31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8ECAC-0FD4-4646-852B-BD563EC1BE7E}"/>
              </a:ext>
            </a:extLst>
          </p:cNvPr>
          <p:cNvSpPr txBox="1"/>
          <p:nvPr/>
        </p:nvSpPr>
        <p:spPr>
          <a:xfrm>
            <a:off x="763325" y="1139882"/>
            <a:ext cx="761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Generator </a:t>
            </a:r>
            <a:r>
              <a:rPr lang="en-US" dirty="0" err="1"/>
              <a:t>agregta</a:t>
            </a:r>
            <a:r>
              <a:rPr lang="en-US" dirty="0"/>
              <a:t> A1 u HE </a:t>
            </a:r>
            <a:r>
              <a:rPr lang="en-US" dirty="0" err="1"/>
              <a:t>Piva</a:t>
            </a:r>
            <a:endParaRPr lang="en-US" dirty="0"/>
          </a:p>
          <a:p>
            <a:pPr algn="ctr"/>
            <a:r>
              <a:rPr lang="en-US" dirty="0" err="1"/>
              <a:t>Shematski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rasporeda</a:t>
            </a:r>
            <a:r>
              <a:rPr lang="en-US" dirty="0"/>
              <a:t> </a:t>
            </a:r>
            <a:r>
              <a:rPr lang="en-US" dirty="0" err="1"/>
              <a:t>mjernih</a:t>
            </a:r>
            <a:r>
              <a:rPr lang="en-US" dirty="0"/>
              <a:t> </a:t>
            </a:r>
            <a:r>
              <a:rPr lang="en-US" dirty="0" err="1"/>
              <a:t>davača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paketu</a:t>
            </a:r>
            <a:r>
              <a:rPr lang="en-US" dirty="0"/>
              <a:t> </a:t>
            </a:r>
            <a:r>
              <a:rPr lang="en-US" dirty="0" err="1"/>
              <a:t>statora</a:t>
            </a:r>
            <a:r>
              <a:rPr lang="en-US" dirty="0"/>
              <a:t> – </a:t>
            </a:r>
            <a:r>
              <a:rPr lang="en-US" dirty="0" err="1"/>
              <a:t>ugrađeno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kapitalnog</a:t>
            </a:r>
            <a:r>
              <a:rPr lang="en-US" dirty="0"/>
              <a:t> </a:t>
            </a:r>
            <a:r>
              <a:rPr lang="en-US" dirty="0" err="1"/>
              <a:t>remonta</a:t>
            </a:r>
            <a:r>
              <a:rPr lang="en-US" dirty="0"/>
              <a:t> 2017/2018 </a:t>
            </a:r>
            <a:r>
              <a:rPr lang="hr-HR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28635-6D1B-4975-AC91-8026075FC008}"/>
              </a:ext>
            </a:extLst>
          </p:cNvPr>
          <p:cNvSpPr txBox="1"/>
          <p:nvPr/>
        </p:nvSpPr>
        <p:spPr>
          <a:xfrm>
            <a:off x="942808" y="5372452"/>
            <a:ext cx="761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Ugrađeni</a:t>
            </a:r>
            <a:r>
              <a:rPr lang="en-US" dirty="0"/>
              <a:t> </a:t>
            </a:r>
            <a:r>
              <a:rPr lang="en-US" dirty="0" err="1"/>
              <a:t>davači</a:t>
            </a:r>
            <a:r>
              <a:rPr lang="en-US" dirty="0"/>
              <a:t> </a:t>
            </a:r>
            <a:r>
              <a:rPr lang="en-US" dirty="0" err="1"/>
              <a:t>apsolutnih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, </a:t>
            </a:r>
            <a:r>
              <a:rPr lang="en-US" dirty="0" err="1"/>
              <a:t>piezolektrički</a:t>
            </a:r>
            <a:r>
              <a:rPr lang="en-US" dirty="0"/>
              <a:t>, </a:t>
            </a:r>
            <a:r>
              <a:rPr lang="en-US" dirty="0" err="1"/>
              <a:t>napajani</a:t>
            </a:r>
            <a:r>
              <a:rPr lang="en-US" dirty="0"/>
              <a:t> </a:t>
            </a:r>
            <a:r>
              <a:rPr lang="en-US" dirty="0" err="1"/>
              <a:t>konstantnom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(IEPE), </a:t>
            </a:r>
            <a:r>
              <a:rPr lang="en-US" dirty="0" err="1"/>
              <a:t>osjetljivost</a:t>
            </a:r>
            <a:r>
              <a:rPr lang="en-US" dirty="0"/>
              <a:t> 100 mV/g</a:t>
            </a:r>
          </a:p>
          <a:p>
            <a:pPr algn="ctr"/>
            <a:r>
              <a:rPr lang="en-US" dirty="0" err="1"/>
              <a:t>Ugrađena</a:t>
            </a:r>
            <a:r>
              <a:rPr lang="en-US" dirty="0"/>
              <a:t> 4 </a:t>
            </a:r>
            <a:r>
              <a:rPr lang="en-US" dirty="0" err="1"/>
              <a:t>davača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statora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708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6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1">
            <a:extLst>
              <a:ext uri="{FF2B5EF4-FFF2-40B4-BE49-F238E27FC236}">
                <a16:creationId xmlns:a16="http://schemas.microsoft.com/office/drawing/2014/main" id="{F02AC4B9-9A34-48F9-9C16-395B7F23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9" y="3409975"/>
            <a:ext cx="6054130" cy="268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E28D2-0313-4F1A-9D56-083892E3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19" y="2123208"/>
            <a:ext cx="6054130" cy="1305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139F2D-6C4A-4BC8-8400-A3F085AAA198}"/>
              </a:ext>
            </a:extLst>
          </p:cNvPr>
          <p:cNvSpPr txBox="1"/>
          <p:nvPr/>
        </p:nvSpPr>
        <p:spPr>
          <a:xfrm>
            <a:off x="735496" y="1095833"/>
            <a:ext cx="761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Ispitni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 za </a:t>
            </a:r>
            <a:r>
              <a:rPr lang="en-US" dirty="0" err="1"/>
              <a:t>provjeru</a:t>
            </a:r>
            <a:r>
              <a:rPr lang="en-US" dirty="0"/>
              <a:t> </a:t>
            </a:r>
            <a:r>
              <a:rPr lang="en-US" dirty="0" err="1"/>
              <a:t>vibrodinamike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statora</a:t>
            </a:r>
            <a:endParaRPr lang="en-US" dirty="0"/>
          </a:p>
          <a:p>
            <a:pPr algn="ctr"/>
            <a:r>
              <a:rPr lang="en-US" dirty="0" err="1"/>
              <a:t>Pokretanje</a:t>
            </a:r>
            <a:r>
              <a:rPr lang="en-US" dirty="0"/>
              <a:t>,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sinkrone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(~250 o/min), </a:t>
            </a:r>
            <a:r>
              <a:rPr lang="en-US" dirty="0" err="1"/>
              <a:t>uključenje</a:t>
            </a:r>
            <a:r>
              <a:rPr lang="en-US" dirty="0"/>
              <a:t> </a:t>
            </a:r>
            <a:r>
              <a:rPr lang="en-US" dirty="0" err="1"/>
              <a:t>uzbude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Variranje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vrtnje</a:t>
            </a:r>
            <a:r>
              <a:rPr lang="en-US" dirty="0"/>
              <a:t> </a:t>
            </a:r>
            <a:r>
              <a:rPr lang="en-US" dirty="0" err="1"/>
              <a:t>uzbuđenog</a:t>
            </a:r>
            <a:r>
              <a:rPr lang="en-US" dirty="0"/>
              <a:t> </a:t>
            </a:r>
            <a:r>
              <a:rPr lang="en-US" dirty="0" err="1"/>
              <a:t>generatora</a:t>
            </a:r>
            <a:r>
              <a:rPr lang="en-US" dirty="0"/>
              <a:t> (210 – 275 o/min)</a:t>
            </a:r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D4C36-BE7F-4122-826D-EB911E71441F}"/>
              </a:ext>
            </a:extLst>
          </p:cNvPr>
          <p:cNvSpPr txBox="1"/>
          <p:nvPr/>
        </p:nvSpPr>
        <p:spPr>
          <a:xfrm>
            <a:off x="6515305" y="2631669"/>
            <a:ext cx="228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: </a:t>
            </a:r>
            <a:r>
              <a:rPr lang="en-US" dirty="0" err="1"/>
              <a:t>utvrditi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postsojanje</a:t>
            </a:r>
            <a:r>
              <a:rPr lang="en-US" dirty="0"/>
              <a:t> </a:t>
            </a:r>
            <a:r>
              <a:rPr lang="en-US" dirty="0" err="1"/>
              <a:t>rezonantnih</a:t>
            </a:r>
            <a:r>
              <a:rPr lang="en-US" dirty="0"/>
              <a:t>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frekvencijama</a:t>
            </a:r>
            <a:r>
              <a:rPr lang="en-US" dirty="0"/>
              <a:t> </a:t>
            </a:r>
            <a:r>
              <a:rPr lang="en-US" dirty="0" err="1"/>
              <a:t>bliskim</a:t>
            </a:r>
            <a:r>
              <a:rPr lang="en-US" dirty="0"/>
              <a:t> </a:t>
            </a:r>
            <a:r>
              <a:rPr lang="en-US" dirty="0" err="1"/>
              <a:t>frekvenciji</a:t>
            </a:r>
            <a:r>
              <a:rPr lang="en-US" dirty="0"/>
              <a:t> </a:t>
            </a:r>
            <a:r>
              <a:rPr lang="en-US" dirty="0" err="1"/>
              <a:t>magnetostriktivnih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(100 Hz)</a:t>
            </a:r>
            <a:endParaRPr lang="hr-H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64DFD-B81D-4871-926E-B502851BAA91}"/>
              </a:ext>
            </a:extLst>
          </p:cNvPr>
          <p:cNvSpPr txBox="1"/>
          <p:nvPr/>
        </p:nvSpPr>
        <p:spPr>
          <a:xfrm>
            <a:off x="1483454" y="2782669"/>
            <a:ext cx="228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Variranje</a:t>
            </a:r>
            <a:r>
              <a:rPr lang="en-US" sz="1400" dirty="0"/>
              <a:t> </a:t>
            </a:r>
            <a:r>
              <a:rPr lang="en-US" sz="1400" dirty="0" err="1"/>
              <a:t>brzine</a:t>
            </a:r>
            <a:r>
              <a:rPr lang="en-US" sz="1400" dirty="0"/>
              <a:t> </a:t>
            </a:r>
            <a:r>
              <a:rPr lang="en-US" sz="1400" dirty="0" err="1"/>
              <a:t>vrtnje</a:t>
            </a:r>
            <a:endParaRPr lang="hr-HR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56CD9-DDB9-4202-A671-80A8E24D56A3}"/>
              </a:ext>
            </a:extLst>
          </p:cNvPr>
          <p:cNvSpPr txBox="1"/>
          <p:nvPr/>
        </p:nvSpPr>
        <p:spPr>
          <a:xfrm>
            <a:off x="640080" y="3490556"/>
            <a:ext cx="346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Ukupne</a:t>
            </a:r>
            <a:r>
              <a:rPr lang="en-US" sz="1400" dirty="0"/>
              <a:t> </a:t>
            </a:r>
            <a:r>
              <a:rPr lang="en-US" sz="1400" dirty="0" err="1"/>
              <a:t>efektivne</a:t>
            </a:r>
            <a:r>
              <a:rPr lang="en-US" sz="1400" dirty="0"/>
              <a:t> </a:t>
            </a:r>
            <a:r>
              <a:rPr lang="en-US" sz="1400" dirty="0" err="1"/>
              <a:t>vrijednosti</a:t>
            </a:r>
            <a:r>
              <a:rPr lang="en-US" sz="1400" dirty="0"/>
              <a:t> RMS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spoju</a:t>
            </a:r>
            <a:r>
              <a:rPr lang="en-US" sz="1400" dirty="0"/>
              <a:t> </a:t>
            </a:r>
            <a:r>
              <a:rPr lang="en-US" sz="1400" dirty="0" err="1"/>
              <a:t>segmenata</a:t>
            </a:r>
            <a:r>
              <a:rPr lang="en-US" sz="1400" dirty="0"/>
              <a:t> 2 </a:t>
            </a:r>
            <a:r>
              <a:rPr lang="en-US" sz="1400" dirty="0" err="1"/>
              <a:t>i</a:t>
            </a:r>
            <a:r>
              <a:rPr lang="en-US" sz="1400" dirty="0"/>
              <a:t> 3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67991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7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1">
            <a:extLst>
              <a:ext uri="{FF2B5EF4-FFF2-40B4-BE49-F238E27FC236}">
                <a16:creationId xmlns:a16="http://schemas.microsoft.com/office/drawing/2014/main" id="{EA2285B4-5F4E-4CD1-A739-C187B3BE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" y="3763270"/>
            <a:ext cx="6079828" cy="25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6A1D3-12D1-4B96-9153-24CDC1467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9" y="2445730"/>
            <a:ext cx="6079828" cy="131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D968AB-4E70-4927-B542-0142F9C00B8B}"/>
              </a:ext>
            </a:extLst>
          </p:cNvPr>
          <p:cNvSpPr txBox="1"/>
          <p:nvPr/>
        </p:nvSpPr>
        <p:spPr>
          <a:xfrm>
            <a:off x="1435477" y="3179198"/>
            <a:ext cx="228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Variranje</a:t>
            </a:r>
            <a:r>
              <a:rPr lang="en-US" sz="1400" dirty="0"/>
              <a:t> </a:t>
            </a:r>
            <a:r>
              <a:rPr lang="en-US" sz="1400" dirty="0" err="1"/>
              <a:t>brzine</a:t>
            </a:r>
            <a:r>
              <a:rPr lang="en-US" sz="1400" dirty="0"/>
              <a:t> </a:t>
            </a:r>
            <a:r>
              <a:rPr lang="en-US" sz="1400" dirty="0" err="1"/>
              <a:t>vrtnje</a:t>
            </a:r>
            <a:endParaRPr lang="hr-HR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32EC0-05DE-4D30-90A0-C3830EC57AAD}"/>
              </a:ext>
            </a:extLst>
          </p:cNvPr>
          <p:cNvSpPr txBox="1"/>
          <p:nvPr/>
        </p:nvSpPr>
        <p:spPr>
          <a:xfrm>
            <a:off x="849999" y="3864786"/>
            <a:ext cx="2977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Efektivne</a:t>
            </a:r>
            <a:r>
              <a:rPr lang="en-US" sz="1400" dirty="0"/>
              <a:t> </a:t>
            </a:r>
            <a:r>
              <a:rPr lang="en-US" sz="1400" dirty="0" err="1"/>
              <a:t>vrijednosti</a:t>
            </a:r>
            <a:r>
              <a:rPr lang="en-US" sz="1400" dirty="0"/>
              <a:t> RMS </a:t>
            </a:r>
            <a:r>
              <a:rPr lang="en-US" sz="1400" dirty="0" err="1"/>
              <a:t>spektralne</a:t>
            </a:r>
            <a:r>
              <a:rPr lang="en-US" sz="1400" dirty="0"/>
              <a:t> </a:t>
            </a:r>
            <a:r>
              <a:rPr lang="en-US" sz="1400" dirty="0" err="1"/>
              <a:t>komponente</a:t>
            </a:r>
            <a:r>
              <a:rPr lang="en-US" sz="1400" dirty="0"/>
              <a:t> 100 Hz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spoju</a:t>
            </a:r>
            <a:r>
              <a:rPr lang="en-US" sz="1400" dirty="0"/>
              <a:t> </a:t>
            </a:r>
            <a:r>
              <a:rPr lang="en-US" sz="1400" dirty="0" err="1"/>
              <a:t>segmenata</a:t>
            </a:r>
            <a:r>
              <a:rPr lang="en-US" sz="1400" dirty="0"/>
              <a:t> 2 </a:t>
            </a:r>
            <a:r>
              <a:rPr lang="en-US" sz="1400" dirty="0" err="1"/>
              <a:t>i</a:t>
            </a:r>
            <a:r>
              <a:rPr lang="en-US" sz="1400" dirty="0"/>
              <a:t> 3</a:t>
            </a:r>
            <a:endParaRPr lang="hr-HR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B0D2D-C2FA-48EB-94C5-D32CB01AE244}"/>
              </a:ext>
            </a:extLst>
          </p:cNvPr>
          <p:cNvSpPr txBox="1"/>
          <p:nvPr/>
        </p:nvSpPr>
        <p:spPr>
          <a:xfrm>
            <a:off x="735496" y="1062866"/>
            <a:ext cx="76173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primijenjuje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signalima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on-line</a:t>
            </a:r>
          </a:p>
          <a:p>
            <a:pPr algn="ctr"/>
            <a:r>
              <a:rPr lang="en-US" sz="1600" dirty="0" err="1"/>
              <a:t>Snimanje</a:t>
            </a:r>
            <a:r>
              <a:rPr lang="en-US" sz="1600" dirty="0"/>
              <a:t> </a:t>
            </a:r>
            <a:r>
              <a:rPr lang="en-US" sz="1600" dirty="0" err="1"/>
              <a:t>trendova</a:t>
            </a:r>
            <a:r>
              <a:rPr lang="en-US" sz="1600" dirty="0"/>
              <a:t> </a:t>
            </a:r>
            <a:r>
              <a:rPr lang="en-US" sz="1600" dirty="0" err="1"/>
              <a:t>ukupne</a:t>
            </a:r>
            <a:r>
              <a:rPr lang="en-US" sz="1600" dirty="0"/>
              <a:t> </a:t>
            </a:r>
            <a:r>
              <a:rPr lang="en-US" sz="1600" dirty="0" err="1"/>
              <a:t>efektivne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RMS,</a:t>
            </a:r>
          </a:p>
          <a:p>
            <a:pPr algn="ctr"/>
            <a:r>
              <a:rPr lang="en-US" sz="1600" dirty="0" err="1"/>
              <a:t>Harmonička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: s1n, s2n, s3n, s24n (100 Hz), s72n (300 Hz), Rest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 err="1"/>
              <a:t>Snimaju</a:t>
            </a:r>
            <a:r>
              <a:rPr lang="en-US" sz="1600" dirty="0"/>
              <a:t> se amplitude </a:t>
            </a:r>
            <a:r>
              <a:rPr lang="en-US" sz="1600" dirty="0" err="1"/>
              <a:t>efektivnih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faze </a:t>
            </a:r>
            <a:r>
              <a:rPr lang="en-US" sz="1600" dirty="0" err="1"/>
              <a:t>izračunate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sinkronizacionom</a:t>
            </a:r>
            <a:r>
              <a:rPr lang="en-US" sz="1600" dirty="0"/>
              <a:t> (</a:t>
            </a:r>
            <a:r>
              <a:rPr lang="en-US" sz="1600" dirty="0" err="1"/>
              <a:t>referntnom</a:t>
            </a:r>
            <a:r>
              <a:rPr lang="en-US" sz="1600" dirty="0"/>
              <a:t>) </a:t>
            </a:r>
            <a:r>
              <a:rPr lang="en-US" sz="1600" dirty="0" err="1"/>
              <a:t>impulsu</a:t>
            </a:r>
            <a:r>
              <a:rPr lang="en-US" sz="1600" dirty="0"/>
              <a:t> </a:t>
            </a:r>
            <a:endParaRPr lang="hr-H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60CB2-6FB9-4C54-BEB2-4AA0B99A31E7}"/>
              </a:ext>
            </a:extLst>
          </p:cNvPr>
          <p:cNvSpPr txBox="1"/>
          <p:nvPr/>
        </p:nvSpPr>
        <p:spPr>
          <a:xfrm>
            <a:off x="6563535" y="2956096"/>
            <a:ext cx="2289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Svrha</a:t>
            </a:r>
            <a:r>
              <a:rPr lang="en-US" sz="1600" dirty="0"/>
              <a:t> </a:t>
            </a:r>
            <a:r>
              <a:rPr lang="en-US" sz="1600" dirty="0" err="1"/>
              <a:t>ovog</a:t>
            </a:r>
            <a:r>
              <a:rPr lang="en-US" sz="1600" dirty="0"/>
              <a:t> </a:t>
            </a:r>
            <a:r>
              <a:rPr lang="en-US" sz="1600" dirty="0" err="1"/>
              <a:t>dijela</a:t>
            </a:r>
            <a:r>
              <a:rPr lang="en-US" sz="1600" dirty="0"/>
              <a:t> </a:t>
            </a:r>
            <a:r>
              <a:rPr lang="en-US" sz="1600" dirty="0" err="1"/>
              <a:t>obrade</a:t>
            </a:r>
            <a:r>
              <a:rPr lang="en-US" sz="1600" dirty="0"/>
              <a:t> </a:t>
            </a:r>
            <a:r>
              <a:rPr lang="en-US" sz="1600" dirty="0" err="1"/>
              <a:t>signala</a:t>
            </a:r>
            <a:r>
              <a:rPr lang="en-US" sz="1600" dirty="0"/>
              <a:t> je </a:t>
            </a:r>
            <a:r>
              <a:rPr lang="en-US" sz="1600" dirty="0" err="1"/>
              <a:t>utvrditi</a:t>
            </a:r>
            <a:r>
              <a:rPr lang="en-US" sz="1600" dirty="0"/>
              <a:t> </a:t>
            </a:r>
            <a:r>
              <a:rPr lang="en-US" sz="1600" dirty="0" err="1"/>
              <a:t>koliki</a:t>
            </a:r>
            <a:r>
              <a:rPr lang="en-US" sz="1600" dirty="0"/>
              <a:t> </a:t>
            </a:r>
            <a:r>
              <a:rPr lang="en-US" sz="1600" dirty="0" err="1"/>
              <a:t>utjecaj</a:t>
            </a:r>
            <a:r>
              <a:rPr lang="en-US" sz="1600" dirty="0"/>
              <a:t> u </a:t>
            </a:r>
            <a:r>
              <a:rPr lang="en-US" sz="1600" dirty="0" err="1"/>
              <a:t>ukupnom</a:t>
            </a:r>
            <a:r>
              <a:rPr lang="en-US" sz="1600" dirty="0"/>
              <a:t> </a:t>
            </a:r>
            <a:r>
              <a:rPr lang="en-US" sz="1600" dirty="0" err="1"/>
              <a:t>vibrodinamičkom</a:t>
            </a:r>
            <a:r>
              <a:rPr lang="en-US" sz="1600" dirty="0"/>
              <a:t> </a:t>
            </a:r>
            <a:r>
              <a:rPr lang="en-US" sz="1600" dirty="0" err="1"/>
              <a:t>odzivu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vibrodinamika</a:t>
            </a:r>
            <a:r>
              <a:rPr lang="en-US" sz="1600" dirty="0"/>
              <a:t> </a:t>
            </a:r>
            <a:r>
              <a:rPr lang="en-US" sz="1600" dirty="0" err="1"/>
              <a:t>rotora</a:t>
            </a:r>
            <a:r>
              <a:rPr lang="en-US" sz="1600" dirty="0"/>
              <a:t>, </a:t>
            </a:r>
            <a:r>
              <a:rPr lang="en-US" sz="1600" dirty="0" err="1"/>
              <a:t>magnetostriktivne</a:t>
            </a:r>
            <a:r>
              <a:rPr lang="en-US" sz="1600" dirty="0"/>
              <a:t> </a:t>
            </a:r>
            <a:r>
              <a:rPr lang="en-US" sz="1600" dirty="0" err="1"/>
              <a:t>sile</a:t>
            </a:r>
            <a:r>
              <a:rPr lang="en-US" sz="1600" dirty="0"/>
              <a:t> i da li </a:t>
            </a:r>
            <a:r>
              <a:rPr lang="en-US" sz="1600" dirty="0" err="1"/>
              <a:t>postoji</a:t>
            </a:r>
            <a:r>
              <a:rPr lang="en-US" sz="1600" dirty="0"/>
              <a:t> </a:t>
            </a:r>
            <a:r>
              <a:rPr lang="en-US" sz="1600" dirty="0" err="1"/>
              <a:t>indikacija</a:t>
            </a:r>
            <a:r>
              <a:rPr lang="en-US" sz="1600" dirty="0"/>
              <a:t> </a:t>
            </a:r>
            <a:r>
              <a:rPr lang="en-US" sz="1600" dirty="0" err="1"/>
              <a:t>greške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labavosti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3213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8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1">
            <a:extLst>
              <a:ext uri="{FF2B5EF4-FFF2-40B4-BE49-F238E27FC236}">
                <a16:creationId xmlns:a16="http://schemas.microsoft.com/office/drawing/2014/main" id="{080210A2-75C5-4CE1-9436-A8409364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" y="2417083"/>
            <a:ext cx="8532573" cy="34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8E9765-03D0-4CFA-BB32-A5B8F863AEFA}"/>
              </a:ext>
            </a:extLst>
          </p:cNvPr>
          <p:cNvSpPr txBox="1"/>
          <p:nvPr/>
        </p:nvSpPr>
        <p:spPr>
          <a:xfrm>
            <a:off x="735496" y="1062866"/>
            <a:ext cx="76173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primijenjuje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signalima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off-line</a:t>
            </a:r>
          </a:p>
          <a:p>
            <a:pPr algn="ctr"/>
            <a:r>
              <a:rPr lang="en-US" sz="1600" dirty="0" err="1"/>
              <a:t>Snimanje</a:t>
            </a:r>
            <a:r>
              <a:rPr lang="en-US" sz="1600" dirty="0"/>
              <a:t> </a:t>
            </a:r>
            <a:r>
              <a:rPr lang="en-US" sz="1600" dirty="0" err="1"/>
              <a:t>valnih</a:t>
            </a:r>
            <a:r>
              <a:rPr lang="en-US" sz="1600" dirty="0"/>
              <a:t> </a:t>
            </a:r>
            <a:r>
              <a:rPr lang="en-US" sz="1600" dirty="0" err="1"/>
              <a:t>oblika</a:t>
            </a:r>
            <a:r>
              <a:rPr lang="en-US" sz="1600" dirty="0"/>
              <a:t> </a:t>
            </a:r>
            <a:r>
              <a:rPr lang="en-US" sz="1600" dirty="0" err="1"/>
              <a:t>vibracija</a:t>
            </a:r>
            <a:r>
              <a:rPr lang="en-US" sz="1600" dirty="0"/>
              <a:t>, </a:t>
            </a:r>
            <a:r>
              <a:rPr lang="en-US" sz="1600" dirty="0" err="1"/>
              <a:t>spektralna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peak-hold </a:t>
            </a:r>
            <a:r>
              <a:rPr lang="en-US" sz="1600" dirty="0" err="1"/>
              <a:t>usrednjavanjem</a:t>
            </a:r>
            <a:r>
              <a:rPr lang="en-US" sz="1600" dirty="0"/>
              <a:t> </a:t>
            </a:r>
            <a:r>
              <a:rPr lang="en-US" sz="1600" dirty="0" err="1"/>
              <a:t>tijekom</a:t>
            </a:r>
            <a:r>
              <a:rPr lang="en-US" sz="1600" dirty="0"/>
              <a:t> </a:t>
            </a:r>
            <a:r>
              <a:rPr lang="en-US" sz="1600" dirty="0" err="1"/>
              <a:t>variranja</a:t>
            </a:r>
            <a:r>
              <a:rPr lang="en-US" sz="1600" dirty="0"/>
              <a:t> </a:t>
            </a:r>
            <a:r>
              <a:rPr lang="en-US" sz="1600" dirty="0" err="1"/>
              <a:t>brzine</a:t>
            </a:r>
            <a:r>
              <a:rPr lang="en-US" sz="1600" dirty="0"/>
              <a:t> </a:t>
            </a:r>
            <a:r>
              <a:rPr lang="en-US" sz="1600" dirty="0" err="1"/>
              <a:t>vrtnje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Peak-hold - u </a:t>
            </a:r>
            <a:r>
              <a:rPr lang="en-US" sz="1600" dirty="0" err="1"/>
              <a:t>rezultatntnom</a:t>
            </a:r>
            <a:r>
              <a:rPr lang="en-US" sz="1600" dirty="0"/>
              <a:t> </a:t>
            </a:r>
            <a:r>
              <a:rPr lang="en-US" sz="1600" dirty="0" err="1"/>
              <a:t>spektru</a:t>
            </a:r>
            <a:r>
              <a:rPr lang="en-US" sz="1600" dirty="0"/>
              <a:t> </a:t>
            </a:r>
            <a:r>
              <a:rPr lang="en-US" sz="1600" dirty="0" err="1"/>
              <a:t>pamte</a:t>
            </a:r>
            <a:r>
              <a:rPr lang="en-US" sz="1600" dirty="0"/>
              <a:t> se </a:t>
            </a:r>
            <a:r>
              <a:rPr lang="en-US" sz="1600" dirty="0" err="1"/>
              <a:t>najveće</a:t>
            </a:r>
            <a:r>
              <a:rPr lang="en-US" sz="1600" dirty="0"/>
              <a:t> amplitude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pojedinim</a:t>
            </a:r>
            <a:r>
              <a:rPr lang="en-US" sz="1600" dirty="0"/>
              <a:t> </a:t>
            </a:r>
            <a:r>
              <a:rPr lang="en-US" sz="1600" dirty="0" err="1"/>
              <a:t>frekvencijama</a:t>
            </a:r>
            <a:r>
              <a:rPr lang="en-US" sz="1600" dirty="0"/>
              <a:t>) </a:t>
            </a:r>
            <a:endParaRPr lang="hr-H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AAF8C-DEFC-4C07-86FE-A037210C4003}"/>
              </a:ext>
            </a:extLst>
          </p:cNvPr>
          <p:cNvSpPr txBox="1"/>
          <p:nvPr/>
        </p:nvSpPr>
        <p:spPr>
          <a:xfrm>
            <a:off x="2131116" y="3688486"/>
            <a:ext cx="296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Frekvencijsko</a:t>
            </a:r>
            <a:r>
              <a:rPr lang="en-US" sz="1400" dirty="0"/>
              <a:t> </a:t>
            </a:r>
            <a:r>
              <a:rPr lang="en-US" sz="1400" dirty="0" err="1"/>
              <a:t>područje</a:t>
            </a:r>
            <a:r>
              <a:rPr lang="en-US" sz="1400" dirty="0"/>
              <a:t> 0 ... 500 Hz</a:t>
            </a:r>
            <a:endParaRPr lang="hr-HR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5D608-D32F-4F1A-B95B-5A9E20D6A237}"/>
              </a:ext>
            </a:extLst>
          </p:cNvPr>
          <p:cNvSpPr txBox="1"/>
          <p:nvPr/>
        </p:nvSpPr>
        <p:spPr>
          <a:xfrm>
            <a:off x="6696490" y="4633341"/>
            <a:ext cx="1405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Frekvencijsko</a:t>
            </a:r>
            <a:r>
              <a:rPr lang="en-US" sz="1400" dirty="0"/>
              <a:t> </a:t>
            </a:r>
            <a:r>
              <a:rPr lang="en-US" sz="1400" dirty="0" err="1"/>
              <a:t>područje</a:t>
            </a:r>
            <a:r>
              <a:rPr lang="en-US" sz="1400" dirty="0"/>
              <a:t> 80 ... 115 Hz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9882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054E-F3B1-40EE-90F9-32B6415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" y="77981"/>
            <a:ext cx="1670934" cy="1034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1396E-A7A0-4908-AA10-5EBD86166A17}"/>
              </a:ext>
            </a:extLst>
          </p:cNvPr>
          <p:cNvSpPr/>
          <p:nvPr/>
        </p:nvSpPr>
        <p:spPr>
          <a:xfrm>
            <a:off x="2131116" y="77981"/>
            <a:ext cx="688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VI </a:t>
            </a:r>
            <a:r>
              <a:rPr lang="en-GB" sz="2000" b="1" dirty="0" err="1"/>
              <a:t>Savjetovanje</a:t>
            </a:r>
            <a:r>
              <a:rPr lang="en-GB" sz="2000" b="1" dirty="0"/>
              <a:t> CG KO CIGRE,  </a:t>
            </a:r>
            <a:r>
              <a:rPr lang="en-GB" sz="2000" b="1" dirty="0" err="1"/>
              <a:t>Bečići</a:t>
            </a:r>
            <a:r>
              <a:rPr lang="hr-HR" sz="2000" b="1" dirty="0"/>
              <a:t> </a:t>
            </a:r>
            <a:r>
              <a:rPr lang="en-GB" sz="2000" b="1" dirty="0"/>
              <a:t>14.-17.05.2019</a:t>
            </a:r>
            <a:endParaRPr lang="hr-H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47523-BA76-4A3D-9B52-DB5A9829E44D}"/>
              </a:ext>
            </a:extLst>
          </p:cNvPr>
          <p:cNvSpPr/>
          <p:nvPr/>
        </p:nvSpPr>
        <p:spPr>
          <a:xfrm>
            <a:off x="2027583" y="407015"/>
            <a:ext cx="7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/>
              <a:t>Referat R B3-04 - NADZOR VIBRODINAMIČKOG STANJA PAKETA STATORA HIDROGENERATORA</a:t>
            </a:r>
            <a:endParaRPr lang="hr-HR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B8CF33-5FA5-4859-BA16-BD1DBB0F95FF}"/>
              </a:ext>
            </a:extLst>
          </p:cNvPr>
          <p:cNvCxnSpPr>
            <a:cxnSpLocks/>
          </p:cNvCxnSpPr>
          <p:nvPr/>
        </p:nvCxnSpPr>
        <p:spPr>
          <a:xfrm>
            <a:off x="485030" y="991790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67566-46B5-437B-BD4F-D70EB0F6F13C}"/>
              </a:ext>
            </a:extLst>
          </p:cNvPr>
          <p:cNvSpPr txBox="1"/>
          <p:nvPr/>
        </p:nvSpPr>
        <p:spPr>
          <a:xfrm>
            <a:off x="7561690" y="6450986"/>
            <a:ext cx="1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7DA81F90-6DC6-4F85-9207-95379EEE26FE}" type="slidenum">
              <a:rPr lang="hr-HR" smtClean="0"/>
              <a:t>9</a:t>
            </a:fld>
            <a:r>
              <a:rPr lang="en-US" dirty="0"/>
              <a:t> od 15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1A6A4-1FD5-48D5-9621-9AB23B5D2813}"/>
              </a:ext>
            </a:extLst>
          </p:cNvPr>
          <p:cNvCxnSpPr>
            <a:cxnSpLocks/>
          </p:cNvCxnSpPr>
          <p:nvPr/>
        </p:nvCxnSpPr>
        <p:spPr>
          <a:xfrm>
            <a:off x="485029" y="6450986"/>
            <a:ext cx="85329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53">
            <a:extLst>
              <a:ext uri="{FF2B5EF4-FFF2-40B4-BE49-F238E27FC236}">
                <a16:creationId xmlns:a16="http://schemas.microsoft.com/office/drawing/2014/main" id="{E4C01BB2-ACD3-411C-B969-3BF87E6C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" y="2025852"/>
            <a:ext cx="8378538" cy="4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81D92-0A47-4500-AE6B-BA6479F74735}"/>
              </a:ext>
            </a:extLst>
          </p:cNvPr>
          <p:cNvSpPr txBox="1"/>
          <p:nvPr/>
        </p:nvSpPr>
        <p:spPr>
          <a:xfrm>
            <a:off x="735496" y="1062866"/>
            <a:ext cx="7617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3D-analiza </a:t>
            </a:r>
            <a:r>
              <a:rPr lang="en-US" dirty="0" err="1"/>
              <a:t>primijenjuje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signalima</a:t>
            </a:r>
            <a:r>
              <a:rPr lang="en-US" dirty="0"/>
              <a:t> </a:t>
            </a:r>
            <a:r>
              <a:rPr lang="en-US" dirty="0" err="1"/>
              <a:t>vibracija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off-line</a:t>
            </a:r>
          </a:p>
          <a:p>
            <a:pPr algn="ctr"/>
            <a:r>
              <a:rPr lang="en-US" sz="1600" dirty="0"/>
              <a:t>Waterfall </a:t>
            </a:r>
            <a:r>
              <a:rPr lang="en-US" sz="1600" dirty="0" err="1"/>
              <a:t>spektar</a:t>
            </a:r>
            <a:r>
              <a:rPr lang="en-US" sz="1600" dirty="0"/>
              <a:t>, intensity </a:t>
            </a:r>
            <a:r>
              <a:rPr lang="en-US" sz="1600" dirty="0" err="1"/>
              <a:t>spektar</a:t>
            </a:r>
            <a:r>
              <a:rPr lang="en-US" sz="1600" dirty="0"/>
              <a:t> – </a:t>
            </a:r>
            <a:r>
              <a:rPr lang="en-US" sz="1600" dirty="0" err="1"/>
              <a:t>dobiva</a:t>
            </a:r>
            <a:r>
              <a:rPr lang="en-US" sz="1600" dirty="0"/>
              <a:t> se </a:t>
            </a:r>
            <a:r>
              <a:rPr lang="en-US" sz="1600" dirty="0" err="1"/>
              <a:t>brz</a:t>
            </a:r>
            <a:r>
              <a:rPr lang="en-US" sz="1600" dirty="0"/>
              <a:t> i </a:t>
            </a:r>
            <a:r>
              <a:rPr lang="en-US" sz="1600" dirty="0" err="1"/>
              <a:t>jasan</a:t>
            </a:r>
            <a:r>
              <a:rPr lang="en-US" sz="1600" dirty="0"/>
              <a:t>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promjena</a:t>
            </a:r>
            <a:r>
              <a:rPr lang="en-US" sz="1600" dirty="0"/>
              <a:t> amplitude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frekvencija</a:t>
            </a:r>
            <a:r>
              <a:rPr lang="en-US" sz="1600" dirty="0"/>
              <a:t> </a:t>
            </a:r>
            <a:r>
              <a:rPr lang="en-US" sz="1600" dirty="0" err="1"/>
              <a:t>tijekom</a:t>
            </a:r>
            <a:r>
              <a:rPr lang="en-US" sz="1600" dirty="0"/>
              <a:t> </a:t>
            </a:r>
            <a:r>
              <a:rPr lang="en-US" sz="1600" dirty="0" err="1"/>
              <a:t>vremena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732678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999</Words>
  <Application>Microsoft Office PowerPoint</Application>
  <PresentationFormat>On-screen Show (4:3)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Thème Office</vt:lpstr>
      <vt:lpstr>NADZOR VIBRODINAMIČKOG STANJA PAKETA STATORA HIDROGENERATORA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mexo</cp:lastModifiedBy>
  <cp:revision>44</cp:revision>
  <dcterms:created xsi:type="dcterms:W3CDTF">2018-08-21T10:05:07Z</dcterms:created>
  <dcterms:modified xsi:type="dcterms:W3CDTF">2019-04-29T12:48:39Z</dcterms:modified>
</cp:coreProperties>
</file>