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8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1048640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1048641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1048642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104863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1048635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104863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1048627" name="Subtitle 2"/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2097175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1048630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104863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1048612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10486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2097166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1048623" name="Subtitle 2"/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2097173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2097152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1048621" name="Subtitle 2"/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2097172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2097167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2097174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2097170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209717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2097176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PRIMJENA GIS TEHNOLOGIJE – ISKUSTVA TOKOM IZGRADNJE TS 400/110/35 kV LASTVA</a:t>
            </a:r>
            <a:r>
              <a:rPr lang="sr-Latn-ME" dirty="0"/>
              <a:t/>
            </a:r>
            <a:br>
              <a:rPr lang="sr-Latn-ME" dirty="0"/>
            </a:br>
            <a:endParaRPr lang="en-NZ" dirty="0"/>
          </a:p>
        </p:txBody>
      </p:sp>
      <p:sp>
        <p:nvSpPr>
          <p:cNvPr id="1048592" name="Subtitle 2"/>
          <p:cNvSpPr>
            <a:spLocks noGrp="1"/>
          </p:cNvSpPr>
          <p:nvPr>
            <p:ph type="subTitle" idx="1"/>
          </p:nvPr>
        </p:nvSpPr>
        <p:spPr>
          <a:xfrm>
            <a:off x="2123303" y="2795054"/>
            <a:ext cx="6858000" cy="538697"/>
          </a:xfrm>
        </p:spPr>
        <p:txBody>
          <a:bodyPr>
            <a:noAutofit/>
          </a:bodyPr>
          <a:lstStyle/>
          <a:p>
            <a:r>
              <a:rPr lang="sr-Latn-ME" sz="2000" dirty="0" smtClean="0"/>
              <a:t>Ivan Asanović- CGES ad</a:t>
            </a:r>
          </a:p>
          <a:p>
            <a:r>
              <a:rPr lang="sr-Latn-ME" sz="2000" dirty="0" smtClean="0"/>
              <a:t>Aleksa Knežević- CGES ad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ubtitle 2"/>
          <p:cNvSpPr>
            <a:spLocks noGrp="1"/>
          </p:cNvSpPr>
          <p:nvPr>
            <p:ph type="subTitle" idx="1"/>
          </p:nvPr>
        </p:nvSpPr>
        <p:spPr>
          <a:xfrm>
            <a:off x="1142999" y="691977"/>
            <a:ext cx="7191703" cy="5733537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sr-Latn-ME" b="1" dirty="0" smtClean="0"/>
              <a:t>Uzemljivači:</a:t>
            </a:r>
          </a:p>
          <a:p>
            <a:pPr marL="342900" indent="-342900" algn="l">
              <a:buFontTx/>
              <a:buChar char="-"/>
            </a:pPr>
            <a:r>
              <a:rPr lang="hr-HR" sz="1800" dirty="0"/>
              <a:t>uzemljivač sa motornim </a:t>
            </a:r>
            <a:r>
              <a:rPr lang="hr-HR" sz="1800" dirty="0" smtClean="0"/>
              <a:t>pogonom</a:t>
            </a:r>
          </a:p>
          <a:p>
            <a:pPr marL="342900" indent="-342900" algn="l">
              <a:buFontTx/>
              <a:buChar char="-"/>
            </a:pPr>
            <a:r>
              <a:rPr lang="hr-HR" sz="1800" dirty="0" smtClean="0"/>
              <a:t>izolovani </a:t>
            </a:r>
            <a:r>
              <a:rPr lang="hr-HR" sz="1800" dirty="0"/>
              <a:t>uzemljivač sa motornim </a:t>
            </a:r>
            <a:r>
              <a:rPr lang="hr-HR" sz="1800" dirty="0" smtClean="0"/>
              <a:t>pogonom</a:t>
            </a:r>
          </a:p>
          <a:p>
            <a:pPr marL="342900" indent="-342900" algn="l">
              <a:buFontTx/>
              <a:buChar char="-"/>
            </a:pPr>
            <a:r>
              <a:rPr lang="hr-HR" sz="1800" dirty="0" smtClean="0"/>
              <a:t>uzemljivač </a:t>
            </a:r>
            <a:r>
              <a:rPr lang="hr-HR" sz="1800" dirty="0"/>
              <a:t>sa </a:t>
            </a:r>
            <a:r>
              <a:rPr lang="hr-HR" sz="1800" dirty="0" smtClean="0"/>
              <a:t>motorno-opružnim pogonom („brzi uzemljivač”)</a:t>
            </a:r>
          </a:p>
          <a:p>
            <a:pPr marL="342900" indent="-342900" algn="l">
              <a:buFontTx/>
              <a:buChar char="-"/>
            </a:pPr>
            <a:r>
              <a:rPr lang="hr-HR" sz="1800" dirty="0" smtClean="0"/>
              <a:t>izolovani </a:t>
            </a:r>
            <a:r>
              <a:rPr lang="hr-HR" sz="1800" dirty="0"/>
              <a:t>uzemljivač sa motorno-opružnim </a:t>
            </a:r>
            <a:r>
              <a:rPr lang="hr-HR" sz="1800" dirty="0" smtClean="0"/>
              <a:t>pogonom</a:t>
            </a:r>
            <a:endParaRPr lang="sr-Latn-ME" sz="1800" b="1" dirty="0" smtClean="0"/>
          </a:p>
          <a:p>
            <a:pPr marL="342900" indent="-342900" algn="l">
              <a:buFontTx/>
              <a:buChar char="-"/>
            </a:pPr>
            <a:r>
              <a:rPr lang="hr-HR" b="1" dirty="0"/>
              <a:t>Monitoring pritiska SF6 gasa i parcijalnih </a:t>
            </a:r>
            <a:r>
              <a:rPr lang="hr-HR" b="1" dirty="0" smtClean="0"/>
              <a:t>pražnjenja</a:t>
            </a:r>
          </a:p>
          <a:p>
            <a:pPr marL="342900" indent="-342900" algn="l">
              <a:buFontTx/>
              <a:buChar char="-"/>
            </a:pPr>
            <a:r>
              <a:rPr lang="hr-HR" b="1" dirty="0"/>
              <a:t>Definisanje protivpožarnih zona</a:t>
            </a:r>
            <a:endParaRPr lang="sr-Latn-ME" dirty="0"/>
          </a:p>
        </p:txBody>
      </p:sp>
      <p:sp>
        <p:nvSpPr>
          <p:cNvPr id="1048608" name="Title 3"/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852221"/>
          </a:xfrm>
        </p:spPr>
        <p:txBody>
          <a:bodyPr/>
          <a:lstStyle/>
          <a:p>
            <a:endParaRPr lang="sr-Latn-ME" dirty="0"/>
          </a:p>
        </p:txBody>
      </p:sp>
      <p:pic>
        <p:nvPicPr>
          <p:cNvPr id="2097165" name="Picture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434" y="3878316"/>
            <a:ext cx="3431801" cy="2979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12" y="3878317"/>
            <a:ext cx="3972912" cy="2979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ctrTitle"/>
          </p:nvPr>
        </p:nvSpPr>
        <p:spPr>
          <a:xfrm>
            <a:off x="1307757" y="133829"/>
            <a:ext cx="6858000" cy="852221"/>
          </a:xfrm>
        </p:spPr>
        <p:txBody>
          <a:bodyPr>
            <a:noAutofit/>
          </a:bodyPr>
          <a:lstStyle/>
          <a:p>
            <a:r>
              <a:rPr lang="hr-HR" sz="2800" b="1" dirty="0"/>
              <a:t>PROBLEMI TOKOM MONTAŽE I IZVOĐENJA RADOVA</a:t>
            </a:r>
            <a:endParaRPr lang="sr-Latn-ME" sz="2800" dirty="0"/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>
          <a:xfrm>
            <a:off x="1225378" y="1076600"/>
            <a:ext cx="6858000" cy="4777945"/>
          </a:xfrm>
        </p:spPr>
        <p:txBody>
          <a:bodyPr/>
          <a:lstStyle/>
          <a:p>
            <a:r>
              <a:rPr lang="sr-Latn-ME" dirty="0" smtClean="0"/>
              <a:t>Montaža GIS-a</a:t>
            </a:r>
          </a:p>
          <a:p>
            <a:pPr algn="l"/>
            <a:r>
              <a:rPr lang="sr-Latn-ME" dirty="0" smtClean="0"/>
              <a:t>- </a:t>
            </a:r>
            <a:r>
              <a:rPr lang="sr-Latn-ME" sz="1800" dirty="0" smtClean="0"/>
              <a:t>Uslovi za montažu</a:t>
            </a:r>
            <a:endParaRPr lang="sr-Latn-ME" dirty="0"/>
          </a:p>
        </p:txBody>
      </p:sp>
      <p:pic>
        <p:nvPicPr>
          <p:cNvPr id="2097156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5997" y="2266510"/>
            <a:ext cx="5067300" cy="3238500"/>
          </a:xfrm>
          <a:prstGeom prst="rect">
            <a:avLst/>
          </a:prstGeom>
        </p:spPr>
      </p:pic>
      <p:pic>
        <p:nvPicPr>
          <p:cNvPr id="209715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55523" y="2884284"/>
            <a:ext cx="3238500" cy="200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1299519" y="97558"/>
            <a:ext cx="6858000" cy="852221"/>
          </a:xfrm>
        </p:spPr>
        <p:txBody>
          <a:bodyPr>
            <a:normAutofit/>
          </a:bodyPr>
          <a:lstStyle/>
          <a:p>
            <a:r>
              <a:rPr lang="hr-HR" sz="2800" b="1" dirty="0"/>
              <a:t>Curenja gasa</a:t>
            </a:r>
            <a:endParaRPr lang="sr-Latn-ME" sz="2800" dirty="0"/>
          </a:p>
        </p:txBody>
      </p:sp>
      <p:sp>
        <p:nvSpPr>
          <p:cNvPr id="1048588" name="Subtitle 2"/>
          <p:cNvSpPr>
            <a:spLocks noGrp="1"/>
          </p:cNvSpPr>
          <p:nvPr>
            <p:ph type="subTitle" idx="1"/>
          </p:nvPr>
        </p:nvSpPr>
        <p:spPr>
          <a:xfrm>
            <a:off x="1143000" y="1293341"/>
            <a:ext cx="6858000" cy="4044778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hr-HR" sz="1800" dirty="0" smtClean="0"/>
              <a:t>Curenja gasa </a:t>
            </a:r>
            <a:r>
              <a:rPr lang="hr-HR" sz="1800" dirty="0"/>
              <a:t>su obično izazvana usled nehigijenske </a:t>
            </a:r>
            <a:r>
              <a:rPr lang="hr-HR" sz="1800" dirty="0" smtClean="0"/>
              <a:t>motaže</a:t>
            </a:r>
          </a:p>
          <a:p>
            <a:pPr marL="285750" indent="-285750" algn="l">
              <a:buFontTx/>
              <a:buChar char="-"/>
            </a:pPr>
            <a:r>
              <a:rPr lang="hr-HR" sz="1800" dirty="0"/>
              <a:t>Curenja većih količina gasa se mogu dogoditi i zbog fabričkih grešaka na </a:t>
            </a:r>
            <a:r>
              <a:rPr lang="hr-HR" sz="1800" dirty="0" smtClean="0"/>
              <a:t>postrojenju</a:t>
            </a:r>
          </a:p>
          <a:p>
            <a:pPr marL="285750" indent="-285750" algn="l">
              <a:buFontTx/>
              <a:buChar char="-"/>
            </a:pPr>
            <a:r>
              <a:rPr lang="hr-HR" sz="1800" dirty="0" smtClean="0"/>
              <a:t>Odušnik pritiska („Rupture Disc”)</a:t>
            </a:r>
            <a:endParaRPr lang="sr-Latn-ME" sz="1800" dirty="0"/>
          </a:p>
        </p:txBody>
      </p:sp>
      <p:pic>
        <p:nvPicPr>
          <p:cNvPr id="2097155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5402" y="2680497"/>
            <a:ext cx="3973195" cy="383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ctrTitle"/>
          </p:nvPr>
        </p:nvSpPr>
        <p:spPr>
          <a:xfrm>
            <a:off x="1324232" y="27913"/>
            <a:ext cx="6858000" cy="852221"/>
          </a:xfrm>
        </p:spPr>
        <p:txBody>
          <a:bodyPr>
            <a:normAutofit/>
          </a:bodyPr>
          <a:lstStyle/>
          <a:p>
            <a:r>
              <a:rPr lang="hr-HR" sz="2800" b="1" dirty="0"/>
              <a:t>Ponavljanje ispitivanja</a:t>
            </a:r>
            <a:endParaRPr lang="sr-Latn-ME" sz="2800" dirty="0"/>
          </a:p>
        </p:txBody>
      </p:sp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1143000" y="1136822"/>
            <a:ext cx="6858000" cy="5346355"/>
          </a:xfrm>
        </p:spPr>
        <p:txBody>
          <a:bodyPr/>
          <a:lstStyle/>
          <a:p>
            <a:pPr marL="285750" indent="-285750" algn="l">
              <a:buFontTx/>
              <a:buChar char="-"/>
            </a:pPr>
            <a:r>
              <a:rPr lang="hr-HR" sz="1800" dirty="0" smtClean="0"/>
              <a:t>U slučaju </a:t>
            </a:r>
            <a:r>
              <a:rPr lang="hr-HR" sz="1800" dirty="0"/>
              <a:t>otvaranja, ili potrebe za demontažom dijela GIS </a:t>
            </a:r>
            <a:r>
              <a:rPr lang="hr-HR" sz="1800" dirty="0" smtClean="0"/>
              <a:t>postrojenja</a:t>
            </a:r>
            <a:endParaRPr lang="hr-HR" sz="1800" dirty="0" smtClean="0"/>
          </a:p>
          <a:p>
            <a:pPr marL="285750" indent="-285750" algn="l">
              <a:buFontTx/>
              <a:buChar char="-"/>
            </a:pPr>
            <a:r>
              <a:rPr lang="hr-HR" sz="1800" dirty="0"/>
              <a:t>Potreba za ponavljanjem mjerenja parcijalnih pražnjenja se može javiti i usljed oštećenih keramičkih potpornih izolatora unutar GIB-ova</a:t>
            </a:r>
            <a:endParaRPr lang="sr-Latn-ME" sz="1800" dirty="0"/>
          </a:p>
        </p:txBody>
      </p:sp>
      <p:pic>
        <p:nvPicPr>
          <p:cNvPr id="2097153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2441"/>
            <a:ext cx="4572000" cy="3615559"/>
          </a:xfrm>
          <a:prstGeom prst="rect">
            <a:avLst/>
          </a:prstGeom>
        </p:spPr>
      </p:pic>
      <p:pic>
        <p:nvPicPr>
          <p:cNvPr id="2097154" name="Picture 4" descr="C:\Users\ALEKSA-PC\Desktop\PRIVATNO\Camera\2017- 01 Lastva spring\IMG_20170127_13341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145" y="2697717"/>
            <a:ext cx="2892972" cy="2820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Hvala na pažnji!</a:t>
            </a:r>
            <a:endParaRPr lang="sr-Latn-ME" dirty="0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M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1324232" y="122271"/>
            <a:ext cx="6858000" cy="852221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UVOD</a:t>
            </a:r>
            <a:endParaRPr lang="sr-Latn-ME" sz="2800" dirty="0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1143000" y="1120346"/>
            <a:ext cx="6858000" cy="5478162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sr-Latn-ME" sz="1800" dirty="0" smtClean="0"/>
              <a:t>Značaj TS Lastva</a:t>
            </a:r>
          </a:p>
          <a:p>
            <a:pPr marL="285750" indent="-285750" algn="l">
              <a:buFontTx/>
              <a:buChar char="-"/>
            </a:pPr>
            <a:r>
              <a:rPr lang="sr-Latn-ME" sz="1800" dirty="0" smtClean="0"/>
              <a:t>Promjena s AIS na GIS tehnologiju u slučaju TS Lastva </a:t>
            </a:r>
          </a:p>
          <a:p>
            <a:pPr marL="285750" indent="-285750" algn="l">
              <a:buFontTx/>
              <a:buChar char="-"/>
            </a:pPr>
            <a:r>
              <a:rPr lang="hr-HR" sz="1800" dirty="0"/>
              <a:t>P</a:t>
            </a:r>
            <a:r>
              <a:rPr lang="hr-HR" sz="1800" dirty="0" smtClean="0"/>
              <a:t>ored </a:t>
            </a:r>
            <a:r>
              <a:rPr lang="hr-HR" sz="1800" dirty="0"/>
              <a:t>brojnih prednosti, </a:t>
            </a:r>
            <a:r>
              <a:rPr lang="hr-HR" sz="1800" dirty="0" smtClean="0"/>
              <a:t>investitori </a:t>
            </a:r>
            <a:r>
              <a:rPr lang="hr-HR" sz="1800" dirty="0"/>
              <a:t>se i </a:t>
            </a:r>
            <a:r>
              <a:rPr lang="hr-HR" sz="1800" dirty="0" smtClean="0"/>
              <a:t>dalje radije odlučuju </a:t>
            </a:r>
            <a:r>
              <a:rPr lang="hr-HR" sz="1800" dirty="0"/>
              <a:t>za klasična postrojenja</a:t>
            </a:r>
            <a:endParaRPr lang="sr-Latn-ME" sz="1800" dirty="0"/>
          </a:p>
        </p:txBody>
      </p:sp>
      <p:pic>
        <p:nvPicPr>
          <p:cNvPr id="2097158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40376"/>
            <a:ext cx="6936828" cy="441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>
          <a:xfrm>
            <a:off x="1192427" y="287027"/>
            <a:ext cx="6858000" cy="852221"/>
          </a:xfrm>
        </p:spPr>
        <p:txBody>
          <a:bodyPr>
            <a:noAutofit/>
          </a:bodyPr>
          <a:lstStyle/>
          <a:p>
            <a:r>
              <a:rPr lang="hr-HR" sz="2800" b="1" dirty="0"/>
              <a:t>TEHNIČKI PODACI POSTROJENJA 400 i 110 kV U TS 400/110/35 kV LASTVA</a:t>
            </a:r>
            <a:endParaRPr lang="sr-Latn-ME" sz="2800" dirty="0"/>
          </a:p>
        </p:txBody>
      </p:sp>
      <p:sp>
        <p:nvSpPr>
          <p:cNvPr id="1048596" name="Subtitle 2"/>
          <p:cNvSpPr>
            <a:spLocks noGrp="1"/>
          </p:cNvSpPr>
          <p:nvPr>
            <p:ph type="subTitle" idx="1"/>
          </p:nvPr>
        </p:nvSpPr>
        <p:spPr>
          <a:xfrm>
            <a:off x="502508" y="1469535"/>
            <a:ext cx="8641492" cy="3753255"/>
          </a:xfrm>
        </p:spPr>
        <p:txBody>
          <a:bodyPr/>
          <a:lstStyle/>
          <a:p>
            <a:pPr marL="285750" indent="-285750" algn="l">
              <a:buFontTx/>
              <a:buChar char="-"/>
            </a:pPr>
            <a:r>
              <a:rPr lang="hr-HR" sz="1800" dirty="0" smtClean="0"/>
              <a:t>Postrojenje </a:t>
            </a:r>
            <a:r>
              <a:rPr lang="hr-HR" sz="1800" dirty="0"/>
              <a:t>GIS 400 kV izvedeno je kao jednopolno izolovano, dok je postrojenje GIS 110 kV izvedeno kao tropolno </a:t>
            </a:r>
            <a:r>
              <a:rPr lang="hr-HR" sz="1800" dirty="0" smtClean="0"/>
              <a:t>izolovano</a:t>
            </a:r>
          </a:p>
          <a:p>
            <a:pPr marL="285750" indent="-285750" algn="l">
              <a:buFontTx/>
              <a:buChar char="-"/>
            </a:pPr>
            <a:r>
              <a:rPr lang="hr-HR" sz="1800" dirty="0" smtClean="0"/>
              <a:t>Gravitacioni  centri postrojenja</a:t>
            </a:r>
          </a:p>
          <a:p>
            <a:pPr marL="285750" indent="-285750" algn="l">
              <a:buFontTx/>
              <a:buChar char="-"/>
            </a:pPr>
            <a:r>
              <a:rPr lang="hr-HR" sz="1800" dirty="0"/>
              <a:t>Sva polja i sabirnice su gasnim barijerama podijeljena u više gasnih zona sa zasebnom kontrolom pritiska/gustine gasa u svakoj </a:t>
            </a:r>
            <a:r>
              <a:rPr lang="hr-HR" sz="1800" dirty="0" smtClean="0"/>
              <a:t>zoni</a:t>
            </a:r>
          </a:p>
          <a:p>
            <a:pPr marL="285750" indent="-285750" algn="l">
              <a:buFontTx/>
              <a:buChar char="-"/>
            </a:pPr>
            <a:r>
              <a:rPr lang="hr-HR" sz="1800" dirty="0" smtClean="0"/>
              <a:t>Veze između djelova postrojenja</a:t>
            </a:r>
            <a:endParaRPr lang="sr-Latn-ME" sz="1800" dirty="0"/>
          </a:p>
        </p:txBody>
      </p:sp>
      <p:pic>
        <p:nvPicPr>
          <p:cNvPr id="2097159" name="Picture 3" descr="C:\Users\aleksa.knezevic\Desktop\CIGRE\CIGRE 2019\rad 2 slike\caption 3.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5" y="3384331"/>
            <a:ext cx="5478275" cy="346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373660" y="674206"/>
            <a:ext cx="6858000" cy="852221"/>
          </a:xfrm>
        </p:spPr>
        <p:txBody>
          <a:bodyPr>
            <a:noAutofit/>
          </a:bodyPr>
          <a:lstStyle/>
          <a:p>
            <a:r>
              <a:rPr lang="hr-HR" sz="2800" b="1" dirty="0"/>
              <a:t>SPECIFIČNOSTI U PLANIRANJU I PROJEKTOVANJU GIS POSTROJENJA</a:t>
            </a:r>
            <a:endParaRPr lang="sr-Latn-ME" sz="2800" dirty="0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790832" y="1724907"/>
            <a:ext cx="7523206" cy="4746430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 smtClean="0"/>
              <a:t>-</a:t>
            </a:r>
            <a:r>
              <a:rPr lang="hr-HR" sz="1800" b="1" dirty="0" smtClean="0"/>
              <a:t>Izbor </a:t>
            </a:r>
            <a:r>
              <a:rPr lang="hr-HR" sz="1800" b="1" dirty="0"/>
              <a:t>tipa postrojenja – spoljašnje ili </a:t>
            </a:r>
            <a:r>
              <a:rPr lang="hr-HR" sz="1800" b="1" dirty="0" smtClean="0"/>
              <a:t>unutrašnje</a:t>
            </a:r>
          </a:p>
          <a:p>
            <a:pPr algn="l"/>
            <a:r>
              <a:rPr lang="hr-HR" sz="1800" b="1" dirty="0" smtClean="0"/>
              <a:t>-Prednosti „unutrašnje” izvedbe</a:t>
            </a:r>
          </a:p>
          <a:p>
            <a:pPr algn="l"/>
            <a:r>
              <a:rPr lang="hr-HR" sz="1800" b="1" dirty="0" smtClean="0"/>
              <a:t>-Zgrade GIS postrojenja</a:t>
            </a:r>
          </a:p>
          <a:p>
            <a:pPr algn="l"/>
            <a:r>
              <a:rPr lang="hr-HR" sz="2000" b="1" dirty="0" smtClean="0"/>
              <a:t> </a:t>
            </a:r>
            <a:endParaRPr lang="sr-Latn-ME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3351"/>
            <a:ext cx="5206199" cy="390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1565189" y="97557"/>
            <a:ext cx="6872416" cy="866270"/>
          </a:xfrm>
        </p:spPr>
        <p:txBody>
          <a:bodyPr>
            <a:normAutofit/>
          </a:bodyPr>
          <a:lstStyle/>
          <a:p>
            <a:r>
              <a:rPr lang="sr-Latn-ME" sz="3200" dirty="0" smtClean="0"/>
              <a:t>Dimenzionisanje elemenata</a:t>
            </a:r>
            <a:endParaRPr lang="sr-Latn-ME" sz="3200" dirty="0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>
          <a:xfrm>
            <a:off x="1143000" y="1029729"/>
            <a:ext cx="6858000" cy="5708821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hr-HR" sz="1800" dirty="0" smtClean="0"/>
              <a:t>Proizvođači </a:t>
            </a:r>
            <a:r>
              <a:rPr lang="hr-HR" sz="1800" dirty="0"/>
              <a:t>dijele svoje proizvode po kategorijama, ili tipovima, u zavisnosti od tehničkih </a:t>
            </a:r>
            <a:r>
              <a:rPr lang="hr-HR" sz="1800" dirty="0" smtClean="0"/>
              <a:t>karakteristika</a:t>
            </a:r>
          </a:p>
          <a:p>
            <a:pPr marL="285750" indent="-285750" algn="l">
              <a:buFontTx/>
              <a:buChar char="-"/>
            </a:pPr>
            <a:r>
              <a:rPr lang="hr-HR" sz="1800" dirty="0"/>
              <a:t>Ovo se najviše odnosi na nazivne struje polja i sabirnica, struju kratkog spoja, ali i broj polja i sistema sabirnica.</a:t>
            </a:r>
            <a:endParaRPr lang="sr-Latn-ME" sz="1800" dirty="0"/>
          </a:p>
          <a:p>
            <a:pPr marL="285750" indent="-285750" algn="l">
              <a:buFontTx/>
              <a:buChar char="-"/>
            </a:pPr>
            <a:r>
              <a:rPr lang="hr-HR" sz="1800" dirty="0" smtClean="0"/>
              <a:t>Obratiti pažnju na optimizaciju broja rezervnih </a:t>
            </a:r>
            <a:r>
              <a:rPr lang="hr-HR" sz="1800" dirty="0" smtClean="0"/>
              <a:t>polja</a:t>
            </a:r>
          </a:p>
          <a:p>
            <a:pPr marL="285750" indent="-285750" algn="l">
              <a:buFontTx/>
              <a:buChar char="-"/>
            </a:pPr>
            <a:r>
              <a:rPr lang="hr-HR" sz="1800" dirty="0"/>
              <a:t>K</a:t>
            </a:r>
            <a:r>
              <a:rPr lang="hr-HR" sz="1800" dirty="0" smtClean="0"/>
              <a:t>apaciteti </a:t>
            </a:r>
            <a:r>
              <a:rPr lang="hr-HR" sz="1800" dirty="0"/>
              <a:t>svih pomoćnih elemenata </a:t>
            </a:r>
            <a:r>
              <a:rPr lang="hr-HR" sz="1800" dirty="0" smtClean="0"/>
              <a:t>bi </a:t>
            </a:r>
            <a:r>
              <a:rPr lang="hr-HR" sz="1800" dirty="0"/>
              <a:t>trebalo da budu dimenzionisani za krajnju etapu </a:t>
            </a:r>
            <a:r>
              <a:rPr lang="hr-HR" sz="1800" dirty="0" smtClean="0"/>
              <a:t>gradnje</a:t>
            </a:r>
          </a:p>
          <a:p>
            <a:pPr marL="285750" indent="-285750" algn="l">
              <a:buFontTx/>
              <a:buChar char="-"/>
            </a:pPr>
            <a:r>
              <a:rPr lang="hr-HR" sz="1800" dirty="0"/>
              <a:t>P</a:t>
            </a:r>
            <a:r>
              <a:rPr lang="hr-HR" sz="1800" dirty="0" smtClean="0"/>
              <a:t>romjena </a:t>
            </a:r>
            <a:r>
              <a:rPr lang="hr-HR" sz="1800" dirty="0"/>
              <a:t>broja polja zahtijeva i reviziju prethodno izradjenih studija</a:t>
            </a:r>
            <a:endParaRPr lang="hr-HR" sz="1800" dirty="0" smtClean="0"/>
          </a:p>
          <a:p>
            <a:pPr algn="l"/>
            <a:endParaRPr lang="sr-Latn-M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ctrTitle"/>
          </p:nvPr>
        </p:nvSpPr>
        <p:spPr>
          <a:xfrm>
            <a:off x="1299519" y="0"/>
            <a:ext cx="6858000" cy="852221"/>
          </a:xfrm>
        </p:spPr>
        <p:txBody>
          <a:bodyPr>
            <a:normAutofit/>
          </a:bodyPr>
          <a:lstStyle/>
          <a:p>
            <a:r>
              <a:rPr lang="hr-HR" sz="2800" b="1" dirty="0"/>
              <a:t>Kablovske trase kroz GIS postrojenje</a:t>
            </a:r>
            <a:endParaRPr lang="sr-Latn-ME" sz="2800" dirty="0"/>
          </a:p>
        </p:txBody>
      </p:sp>
      <p:sp>
        <p:nvSpPr>
          <p:cNvPr id="1048602" name="Subtitle 2"/>
          <p:cNvSpPr>
            <a:spLocks noGrp="1"/>
          </p:cNvSpPr>
          <p:nvPr>
            <p:ph type="subTitle" idx="1"/>
          </p:nvPr>
        </p:nvSpPr>
        <p:spPr>
          <a:xfrm>
            <a:off x="1612221" y="1755911"/>
            <a:ext cx="6858000" cy="538697"/>
          </a:xfrm>
        </p:spPr>
        <p:txBody>
          <a:bodyPr/>
          <a:lstStyle/>
          <a:p>
            <a:pPr algn="l"/>
            <a:r>
              <a:rPr lang="sr-Latn-ME" dirty="0" smtClean="0"/>
              <a:t>GIS 110kV                                GIS 400kV</a:t>
            </a:r>
            <a:endParaRPr lang="sr-Latn-ME" dirty="0"/>
          </a:p>
        </p:txBody>
      </p:sp>
      <p:pic>
        <p:nvPicPr>
          <p:cNvPr id="2097161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7127" y="2178994"/>
            <a:ext cx="4160108" cy="3422650"/>
          </a:xfrm>
          <a:prstGeom prst="rect">
            <a:avLst/>
          </a:prstGeom>
        </p:spPr>
      </p:pic>
      <p:pic>
        <p:nvPicPr>
          <p:cNvPr id="2097162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7893" y="2178994"/>
            <a:ext cx="3453765" cy="342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ctrTitle"/>
          </p:nvPr>
        </p:nvSpPr>
        <p:spPr>
          <a:xfrm>
            <a:off x="1324232" y="0"/>
            <a:ext cx="6858000" cy="852221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Spoljne veze</a:t>
            </a:r>
            <a:endParaRPr lang="sr-Latn-ME" sz="2800" dirty="0"/>
          </a:p>
        </p:txBody>
      </p:sp>
      <p:sp>
        <p:nvSpPr>
          <p:cNvPr id="1048604" name="Subtitle 2"/>
          <p:cNvSpPr>
            <a:spLocks noGrp="1"/>
          </p:cNvSpPr>
          <p:nvPr>
            <p:ph type="subTitle" idx="1"/>
          </p:nvPr>
        </p:nvSpPr>
        <p:spPr>
          <a:xfrm>
            <a:off x="1143000" y="1087394"/>
            <a:ext cx="6858000" cy="5519351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hr-HR" sz="1800" dirty="0" smtClean="0"/>
              <a:t>Spoljne veze su projektovane u </a:t>
            </a:r>
            <a:r>
              <a:rPr lang="hr-HR" sz="1800" dirty="0"/>
              <a:t>zavisnosti od naponskog nivoa, lokacije i dužine </a:t>
            </a:r>
            <a:r>
              <a:rPr lang="hr-HR" sz="1800" dirty="0" smtClean="0"/>
              <a:t>istih</a:t>
            </a:r>
            <a:endParaRPr lang="hr-HR" sz="1800" dirty="0"/>
          </a:p>
          <a:p>
            <a:pPr marL="285750" indent="-285750" algn="l">
              <a:buFontTx/>
              <a:buChar char="-"/>
            </a:pPr>
            <a:r>
              <a:rPr lang="hr-HR" sz="1800" dirty="0" smtClean="0"/>
              <a:t>Klasične, vazduhom izolovane, spoljne veze</a:t>
            </a:r>
          </a:p>
          <a:p>
            <a:pPr marL="285750" indent="-285750" algn="l">
              <a:buFontTx/>
              <a:buChar char="-"/>
            </a:pPr>
            <a:r>
              <a:rPr lang="hr-HR" sz="1800" dirty="0" smtClean="0"/>
              <a:t>Jednopolno ili tropolno gasom izolovane sabirničke veze- GIB</a:t>
            </a:r>
          </a:p>
          <a:p>
            <a:pPr marL="285750" indent="-285750" algn="l">
              <a:buFontTx/>
              <a:buChar char="-"/>
            </a:pPr>
            <a:r>
              <a:rPr lang="hr-HR" sz="1800" dirty="0" smtClean="0"/>
              <a:t>Kablovske spoljne veze </a:t>
            </a:r>
          </a:p>
          <a:p>
            <a:pPr marL="285750" indent="-285750" algn="l">
              <a:buFontTx/>
              <a:buChar char="-"/>
            </a:pPr>
            <a:r>
              <a:rPr lang="hr-HR" sz="1800" dirty="0" smtClean="0"/>
              <a:t>Kombinovane spoljne veze</a:t>
            </a:r>
            <a:endParaRPr lang="sr-Latn-ME" sz="1800" dirty="0"/>
          </a:p>
        </p:txBody>
      </p:sp>
      <p:pic>
        <p:nvPicPr>
          <p:cNvPr id="2097163" name="Picture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153103"/>
            <a:ext cx="5265683" cy="3688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ctrTitle"/>
          </p:nvPr>
        </p:nvSpPr>
        <p:spPr>
          <a:xfrm>
            <a:off x="1266567" y="89319"/>
            <a:ext cx="6858000" cy="852221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Gasne zone</a:t>
            </a:r>
            <a:endParaRPr lang="sr-Latn-ME" sz="2800" dirty="0"/>
          </a:p>
        </p:txBody>
      </p:sp>
      <p:sp>
        <p:nvSpPr>
          <p:cNvPr id="1048606" name="Subtitle 2"/>
          <p:cNvSpPr>
            <a:spLocks noGrp="1"/>
          </p:cNvSpPr>
          <p:nvPr>
            <p:ph type="subTitle" idx="1"/>
          </p:nvPr>
        </p:nvSpPr>
        <p:spPr>
          <a:xfrm>
            <a:off x="1143000" y="1087395"/>
            <a:ext cx="6858000" cy="5404021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hr-HR" sz="1800" dirty="0" smtClean="0"/>
              <a:t>Gasne </a:t>
            </a:r>
            <a:r>
              <a:rPr lang="hr-HR" sz="1800" dirty="0"/>
              <a:t>zone predstavljaju potpuno odvojene gasne zapremine </a:t>
            </a:r>
            <a:r>
              <a:rPr lang="hr-HR" sz="1800" dirty="0" smtClean="0"/>
              <a:t>unutar </a:t>
            </a:r>
            <a:r>
              <a:rPr lang="hr-HR" sz="1800" dirty="0"/>
              <a:t>jednog </a:t>
            </a:r>
            <a:r>
              <a:rPr lang="hr-HR" sz="1800" dirty="0" smtClean="0"/>
              <a:t>postrojenja</a:t>
            </a:r>
          </a:p>
          <a:p>
            <a:pPr marL="285750" indent="-285750" algn="l">
              <a:buFontTx/>
              <a:buChar char="-"/>
            </a:pPr>
            <a:r>
              <a:rPr lang="hr-HR" sz="1800" dirty="0"/>
              <a:t>Sve gasne zone unutar </a:t>
            </a:r>
            <a:r>
              <a:rPr lang="hr-HR" sz="1800" dirty="0" smtClean="0"/>
              <a:t>postrojenja su međusobno </a:t>
            </a:r>
            <a:r>
              <a:rPr lang="hr-HR" sz="1800" dirty="0"/>
              <a:t>odvojene specijalnom membranom od izolacionog materijala</a:t>
            </a:r>
            <a:endParaRPr lang="sr-Latn-ME" sz="1800" dirty="0"/>
          </a:p>
        </p:txBody>
      </p:sp>
      <p:pic>
        <p:nvPicPr>
          <p:cNvPr id="2097164" name="Picture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952" y="2364259"/>
            <a:ext cx="8254819" cy="4273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380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Thème Office</vt:lpstr>
      <vt:lpstr>PRIMJENA GIS TEHNOLOGIJE – ISKUSTVA TOKOM IZGRADNJE TS 400/110/35 kV LASTVA </vt:lpstr>
      <vt:lpstr>UVOD</vt:lpstr>
      <vt:lpstr>TEHNIČKI PODACI POSTROJENJA 400 i 110 kV U TS 400/110/35 kV LASTVA</vt:lpstr>
      <vt:lpstr>PowerPoint Presentation</vt:lpstr>
      <vt:lpstr>SPECIFIČNOSTI U PLANIRANJU I PROJEKTOVANJU GIS POSTROJENJA</vt:lpstr>
      <vt:lpstr>Dimenzionisanje elemenata</vt:lpstr>
      <vt:lpstr>Kablovske trase kroz GIS postrojenje</vt:lpstr>
      <vt:lpstr>Spoljne veze</vt:lpstr>
      <vt:lpstr>Gasne zone</vt:lpstr>
      <vt:lpstr>PowerPoint Presentation</vt:lpstr>
      <vt:lpstr>PROBLEMI TOKOM MONTAŽE I IZVOĐENJA RADOVA</vt:lpstr>
      <vt:lpstr>Curenja gasa</vt:lpstr>
      <vt:lpstr>Ponavljanje ispitivanja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ALEKSA-PC</cp:lastModifiedBy>
  <cp:revision>7</cp:revision>
  <dcterms:created xsi:type="dcterms:W3CDTF">2018-08-21T06:05:07Z</dcterms:created>
  <dcterms:modified xsi:type="dcterms:W3CDTF">2019-05-15T11:57:32Z</dcterms:modified>
</cp:coreProperties>
</file>