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112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F0158E-0BEA-4BFF-AA61-7914394B3C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F11DA1-6698-4392-B84F-664E2A344A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2300-EA15-4B15-A783-6E65AD991BC8}" type="datetimeFigureOut">
              <a:rPr lang="en-NZ" smtClean="0"/>
              <a:t>7/05/2019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5D29F-AD7A-40A3-90D1-5C7D45458A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F1443-A053-47AC-962C-46D85BEC8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16929-A883-446E-B000-A06150AF9A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72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14211-E28D-4196-8F23-467118673D5D}" type="datetimeFigureOut">
              <a:rPr lang="en-NZ" smtClean="0"/>
              <a:t>7/05/2019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C6E0-D6AA-4C96-836C-B12EBD6499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855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7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352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45" y="404910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47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37" y="91586"/>
            <a:ext cx="1422535" cy="67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06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682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756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caption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0DE470-EB93-4C4F-AD5E-539B9F3536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44" y="431562"/>
            <a:ext cx="1113250" cy="53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1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83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28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90303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13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6CB0CC-D317-482F-846B-3814D19307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44" y="6034114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1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Heading and bullet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F897B4-FAF4-4141-B970-C51951F855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40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587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AAE9B7-F6A0-44A7-887A-A1EC309E96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5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ED18F1-8DAE-4FD0-BA60-1243D3FA6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65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C51CDF-0A8A-4B88-85D4-60A9032CD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51" y="311151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7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/>
              <a:t>7/05/2019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86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49" r:id="rId3"/>
    <p:sldLayoutId id="2147483675" r:id="rId4"/>
    <p:sldLayoutId id="2147483662" r:id="rId5"/>
    <p:sldLayoutId id="2147483674" r:id="rId6"/>
    <p:sldLayoutId id="2147483660" r:id="rId7"/>
    <p:sldLayoutId id="2147483661" r:id="rId8"/>
    <p:sldLayoutId id="2147483654" r:id="rId9"/>
    <p:sldLayoutId id="2147483663" r:id="rId10"/>
    <p:sldLayoutId id="2147483664" r:id="rId11"/>
    <p:sldLayoutId id="2147483673" r:id="rId12"/>
    <p:sldLayoutId id="2147483655" r:id="rId13"/>
    <p:sldLayoutId id="2147483657" r:id="rId14"/>
    <p:sldLayoutId id="214748367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bih.ba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hyperlink" Target="http://www.google.ba/url?sa=i&amp;rct=j&amp;q=&amp;esrc=s&amp;source=images&amp;cd=&amp;ved=0ahUKEwjA-NXK76bWAhUKvRoKHYjwAu8QjRwIBw&amp;url=http://bportal.ba/elektroprivreda-bih-raspisala-konkurs-termoelektrana-tuzla-prima-24-radnika-na-neodredeno/&amp;psig=AFQjCNFUssTiTpfj0LunNapOfYQIXTNVTg&amp;ust=1505553432885566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5E72E-3315-4E71-84BA-0541B9DC21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1707" y="3282549"/>
            <a:ext cx="2820798" cy="1092917"/>
          </a:xfrm>
        </p:spPr>
        <p:txBody>
          <a:bodyPr>
            <a:normAutofit fontScale="90000"/>
          </a:bodyPr>
          <a:lstStyle/>
          <a:p>
            <a:br>
              <a:rPr lang="bs-Latn-BA" dirty="0"/>
            </a:br>
            <a:r>
              <a:rPr lang="hr-HR" sz="3100" dirty="0"/>
              <a:t>R B3-02</a:t>
            </a:r>
            <a:br>
              <a:rPr lang="hr-HR" dirty="0"/>
            </a:br>
            <a:endParaRPr lang="hr-H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7EB47D-6323-4371-8CD5-338737E568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249323"/>
            <a:ext cx="6858000" cy="1395457"/>
          </a:xfrm>
        </p:spPr>
        <p:txBody>
          <a:bodyPr>
            <a:normAutofit/>
          </a:bodyPr>
          <a:lstStyle/>
          <a:p>
            <a:r>
              <a:rPr lang="de-DE" sz="2800" b="1" dirty="0"/>
              <a:t>ZAMJENA 6 KV POSTROJENJA REZERVNOG NAPAJANJA  VLASTITE POTROŠNJE U TE ‘‘TUZLA‘‘</a:t>
            </a:r>
            <a:endParaRPr lang="hr-HR" sz="2800" dirty="0"/>
          </a:p>
          <a:p>
            <a:endParaRPr lang="hr-HR" dirty="0"/>
          </a:p>
        </p:txBody>
      </p:sp>
      <p:pic>
        <p:nvPicPr>
          <p:cNvPr id="4" name="Picture 8" descr="image002">
            <a:extLst>
              <a:ext uri="{FF2B5EF4-FFF2-40B4-BE49-F238E27FC236}">
                <a16:creationId xmlns:a16="http://schemas.microsoft.com/office/drawing/2014/main" id="{E3C51233-F271-4745-ABA5-83EAC72AA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9" y="339574"/>
            <a:ext cx="8953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9C6BA9-ED4D-45CF-BC07-46CC7F9E98A8}"/>
              </a:ext>
            </a:extLst>
          </p:cNvPr>
          <p:cNvSpPr/>
          <p:nvPr/>
        </p:nvSpPr>
        <p:spPr>
          <a:xfrm>
            <a:off x="1125737" y="425491"/>
            <a:ext cx="4572001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JP Elektroprivreda BiH d.d. Sarajevo</a:t>
            </a:r>
            <a:br>
              <a:rPr lang="bs-Latn-BA" dirty="0">
                <a:solidFill>
                  <a:schemeClr val="bg1"/>
                </a:solidFill>
              </a:rPr>
            </a:br>
            <a:r>
              <a:rPr lang="hr-HR" dirty="0">
                <a:solidFill>
                  <a:schemeClr val="bg1"/>
                </a:solidFill>
              </a:rPr>
              <a:t>Podružnica Termoelektrana „Tuzla“ Tuzla</a:t>
            </a:r>
            <a:br>
              <a:rPr lang="hr-HR" dirty="0">
                <a:solidFill>
                  <a:schemeClr val="bg1"/>
                </a:solidFill>
              </a:rPr>
            </a:br>
            <a:r>
              <a:rPr lang="bs-Latn-BA" u="sng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www.epbih.ba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060B6E-2186-4440-AB98-22C8747EBAD1}"/>
              </a:ext>
            </a:extLst>
          </p:cNvPr>
          <p:cNvSpPr/>
          <p:nvPr/>
        </p:nvSpPr>
        <p:spPr>
          <a:xfrm>
            <a:off x="2258352" y="431577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1700" dirty="0">
                <a:solidFill>
                  <a:schemeClr val="bg1"/>
                </a:solidFill>
              </a:rPr>
              <a:t>Mirsad Mujčić, </a:t>
            </a:r>
            <a:r>
              <a:rPr lang="hr-HR" dirty="0">
                <a:solidFill>
                  <a:schemeClr val="bg1"/>
                </a:solidFill>
              </a:rPr>
              <a:t>JP ''Elektroprivreda BiH''</a:t>
            </a:r>
            <a:endParaRPr lang="bs-Latn-BA" sz="1700" dirty="0">
              <a:solidFill>
                <a:schemeClr val="bg1"/>
              </a:solidFill>
            </a:endParaRPr>
          </a:p>
          <a:p>
            <a:r>
              <a:rPr lang="hr-HR" sz="1700" dirty="0">
                <a:solidFill>
                  <a:srgbClr val="FFC000"/>
                </a:solidFill>
              </a:rPr>
              <a:t>Nedžad Bjelić</a:t>
            </a:r>
            <a:r>
              <a:rPr lang="hr-HR" sz="1700" dirty="0">
                <a:solidFill>
                  <a:schemeClr val="bg1"/>
                </a:solidFill>
              </a:rPr>
              <a:t>, </a:t>
            </a:r>
            <a:r>
              <a:rPr lang="hr-HR" dirty="0">
                <a:solidFill>
                  <a:schemeClr val="bg1"/>
                </a:solidFill>
              </a:rPr>
              <a:t>JP ''Elektroprivreda BiH‘’</a:t>
            </a:r>
          </a:p>
          <a:p>
            <a:r>
              <a:rPr lang="hr-HR" sz="1700" dirty="0">
                <a:solidFill>
                  <a:schemeClr val="bg1"/>
                </a:solidFill>
              </a:rPr>
              <a:t>Nedžad Osmić, </a:t>
            </a:r>
            <a:r>
              <a:rPr lang="hr-HR" dirty="0">
                <a:solidFill>
                  <a:schemeClr val="bg1"/>
                </a:solidFill>
              </a:rPr>
              <a:t>JP ''Elektroprivreda BiH''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E0D19D-2AA4-452B-9CD5-8EF112D668AB}"/>
              </a:ext>
            </a:extLst>
          </p:cNvPr>
          <p:cNvSpPr/>
          <p:nvPr/>
        </p:nvSpPr>
        <p:spPr>
          <a:xfrm>
            <a:off x="2831707" y="5969794"/>
            <a:ext cx="2903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dirty="0">
                <a:solidFill>
                  <a:schemeClr val="bg1"/>
                </a:solidFill>
              </a:rPr>
              <a:t>Bečići, 15.05.2019. godine</a:t>
            </a:r>
          </a:p>
        </p:txBody>
      </p:sp>
      <p:pic>
        <p:nvPicPr>
          <p:cNvPr id="9" name="Picture 16" descr="Rezultat slika za termoelektrana tuzla">
            <a:hlinkClick r:id="rId4"/>
            <a:extLst>
              <a:ext uri="{FF2B5EF4-FFF2-40B4-BE49-F238E27FC236}">
                <a16:creationId xmlns:a16="http://schemas.microsoft.com/office/drawing/2014/main" id="{7921E774-AEDD-4A1E-946C-1E7C50C5D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734" y="425491"/>
            <a:ext cx="3108358" cy="149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084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25128-518B-4BD3-9270-136452D14E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73425"/>
            <a:ext cx="6858000" cy="607420"/>
          </a:xfrm>
        </p:spPr>
        <p:txBody>
          <a:bodyPr>
            <a:normAutofit/>
          </a:bodyPr>
          <a:lstStyle/>
          <a:p>
            <a:r>
              <a:rPr lang="hr-HR" sz="2400" dirty="0"/>
              <a:t>ZAKLJUČAK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0B0981-AC92-43B1-85F5-0F934666A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725" y="1166071"/>
            <a:ext cx="8573548" cy="4768600"/>
          </a:xfrm>
        </p:spPr>
        <p:txBody>
          <a:bodyPr>
            <a:normAutofit fontScale="92500" lnSpcReduction="2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dirty="0"/>
              <a:t>Zamjenom postrojenja rezervnih napajanja ostvareni su postavljeni ciljevi i postignuti željeni efekti cjelokupnog projekta.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dirty="0"/>
              <a:t>Povećana je sigurnost osoblja koje rukuje postrojenjima i produžen životni vijek postrojenja do perioda planirane eksploatacije postojećih blokova TE „Tuzla“ 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dirty="0"/>
              <a:t>Zamjena postrojenja rezervnih napajanja predstavlja kompleksan zahvat koji zahtjeva značajnu pripremu za obezbjeđenje uslova za siguran i pouzdan rad blokova u toku zamjene postrojenja.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dirty="0"/>
              <a:t>Rad je prezentirao problematiku zamjene 6 kV postrojenja rezervnih napajanja na konkretnom primjeru termoelektrane ''Tuzla‘’.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r-H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r-HR" dirty="0"/>
          </a:p>
          <a:p>
            <a:r>
              <a:rPr lang="hr-HR" dirty="0"/>
              <a:t>	</a:t>
            </a:r>
            <a:r>
              <a:rPr lang="hr-HR" sz="3000" dirty="0">
                <a:solidFill>
                  <a:srgbClr val="FFFF00"/>
                </a:solidFill>
              </a:rPr>
              <a:t>HVALA NA PAŽNJI</a:t>
            </a:r>
            <a:r>
              <a:rPr lang="hr-HR" dirty="0">
                <a:solidFill>
                  <a:srgbClr val="FFFF00"/>
                </a:solidFill>
              </a:rPr>
              <a:t>.</a:t>
            </a:r>
          </a:p>
          <a:p>
            <a:endParaRPr lang="hr-H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9212E3-BBCC-460C-9D56-8677CBA9B0BD}"/>
              </a:ext>
            </a:extLst>
          </p:cNvPr>
          <p:cNvSpPr/>
          <p:nvPr/>
        </p:nvSpPr>
        <p:spPr>
          <a:xfrm>
            <a:off x="121641" y="5880140"/>
            <a:ext cx="3619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dirty="0">
                <a:solidFill>
                  <a:schemeClr val="bg1"/>
                </a:solidFill>
              </a:rPr>
              <a:t>mr sc. Nedžad Bjelć, dipl. ing. el.</a:t>
            </a:r>
          </a:p>
          <a:p>
            <a:r>
              <a:rPr lang="bs-Latn-BA" dirty="0">
                <a:solidFill>
                  <a:schemeClr val="bg1"/>
                </a:solidFill>
              </a:rPr>
              <a:t>e-mail: </a:t>
            </a:r>
            <a:r>
              <a:rPr lang="bs-Latn-BA" u="sng" dirty="0">
                <a:solidFill>
                  <a:schemeClr val="bg1"/>
                </a:solidFill>
              </a:rPr>
              <a:t>nedzad.bjelic@epbih.ba</a:t>
            </a:r>
          </a:p>
          <a:p>
            <a:r>
              <a:rPr lang="bs-Latn-BA" dirty="0">
                <a:solidFill>
                  <a:srgbClr val="FFFF00"/>
                </a:solidFill>
              </a:rPr>
              <a:t>             </a:t>
            </a:r>
            <a:endParaRPr lang="bs-Latn-B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921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10CB2-3B42-4CD4-95BE-4D26D2939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70401"/>
            <a:ext cx="6858000" cy="794333"/>
          </a:xfrm>
        </p:spPr>
        <p:txBody>
          <a:bodyPr>
            <a:normAutofit/>
          </a:bodyPr>
          <a:lstStyle/>
          <a:p>
            <a:r>
              <a:rPr lang="hr-HR" sz="2400" dirty="0"/>
              <a:t>NAPAJANJE VLASTITE POTROŠNJE TE „TUZLA” NA 6 KV NAPONSKOM NIVOU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7F4A3A-21F0-4976-97ED-518F745A5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558" y="964733"/>
            <a:ext cx="8791661" cy="2884239"/>
          </a:xfrm>
        </p:spPr>
        <p:txBody>
          <a:bodyPr>
            <a:noAutofit/>
          </a:bodyPr>
          <a:lstStyle/>
          <a:p>
            <a:pPr algn="just"/>
            <a:r>
              <a:rPr lang="bs-Latn-BA" sz="1800" dirty="0"/>
              <a:t>Termoelektrana „Tuzla“ sadrži 4 proizvodne jedinice (bloka) sa ukupnom instalisanom snagom od 723 MW, od čega: blok 3 instalisane snage 100 MW, blok 4 i 5 od po 200 MW i blok 6 od 223 MW. </a:t>
            </a:r>
          </a:p>
          <a:p>
            <a:pPr algn="just"/>
            <a:r>
              <a:rPr lang="bs-Latn-BA" sz="1800" dirty="0"/>
              <a:t>Vlastita potrošnja je realizirana sa potrošačima na naponskim nivoima 6 i 0,4 kV.  Napajanja potrošača na 6 kV naponskom nivou je sa dva odvojena razvoda: </a:t>
            </a:r>
          </a:p>
          <a:p>
            <a:pPr marL="342900" indent="-342900" algn="just">
              <a:buFontTx/>
              <a:buChar char="-"/>
            </a:pPr>
            <a:r>
              <a:rPr lang="bs-Latn-BA" sz="1800" dirty="0"/>
              <a:t>razvod napajanja potrošača vlastite potrošnje (internih oznaka P3A, P3B, P4A, P4B, P5A, P5B, P6A i P6B),</a:t>
            </a:r>
          </a:p>
          <a:p>
            <a:pPr marL="342900" indent="-342900" algn="l">
              <a:buFontTx/>
              <a:buChar char="-"/>
            </a:pPr>
            <a:r>
              <a:rPr lang="bs-Latn-BA" sz="1800" dirty="0"/>
              <a:t>razvod napajanja potrošača zajedničke potrošnje i rezervnih napajanja internih pogonskih oznaka: PR1A, PR1B, PR1C, PR2A, PR2B, PR3A i PR3B.</a:t>
            </a:r>
            <a:endParaRPr lang="hr-HR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075D5F-8379-4057-924F-74EE805A277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83" y="3724713"/>
            <a:ext cx="6283353" cy="306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85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8E779-0A92-4A7A-BD98-D92D38E29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0112" y="256646"/>
            <a:ext cx="6858000" cy="758422"/>
          </a:xfrm>
        </p:spPr>
        <p:txBody>
          <a:bodyPr>
            <a:noAutofit/>
          </a:bodyPr>
          <a:lstStyle/>
          <a:p>
            <a:r>
              <a:rPr lang="hr-HR" sz="2400" dirty="0"/>
              <a:t>POSTOJEĆE STANJE RAZLOZI I CILJEVI ZAMJENE POSTROJENJA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C86381-2885-436D-83AC-84DED73A2B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504" y="1199625"/>
            <a:ext cx="6518246" cy="546123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r-HR" dirty="0"/>
              <a:t>Postrojenja rezervnih napajanja PR2A, PR2B, PR3A i PR3B su izvedena u obliku limene konstrukcije sa ćelijama tip CS 1080.</a:t>
            </a:r>
          </a:p>
          <a:p>
            <a:pPr algn="just"/>
            <a:endParaRPr lang="hr-HR" dirty="0"/>
          </a:p>
          <a:p>
            <a:pPr algn="just"/>
            <a:r>
              <a:rPr lang="hr-HR" dirty="0"/>
              <a:t>Razlozi zamjene postrojenja:</a:t>
            </a:r>
          </a:p>
          <a:p>
            <a:pPr marL="342900" indent="-342900" algn="just">
              <a:buFontTx/>
              <a:buChar char="-"/>
            </a:pPr>
            <a:r>
              <a:rPr lang="hr-HR" dirty="0"/>
              <a:t>Starost opreme</a:t>
            </a:r>
          </a:p>
          <a:p>
            <a:pPr marL="342900" indent="-342900" algn="just">
              <a:buFontTx/>
              <a:buChar char="-"/>
            </a:pPr>
            <a:r>
              <a:rPr lang="hr-HR" dirty="0"/>
              <a:t>nedostatka rezervnih dijelova</a:t>
            </a:r>
          </a:p>
          <a:p>
            <a:pPr marL="342900" indent="-342900" algn="just">
              <a:buFontTx/>
              <a:buChar char="-"/>
            </a:pPr>
            <a:r>
              <a:rPr lang="hr-HR" dirty="0"/>
              <a:t>Povećanje sigurnosti i pouzdanosti.</a:t>
            </a:r>
          </a:p>
          <a:p>
            <a:pPr algn="just"/>
            <a:endParaRPr lang="bs-Latn-BA" dirty="0"/>
          </a:p>
          <a:p>
            <a:pPr algn="just"/>
            <a:r>
              <a:rPr lang="bs-Latn-BA" dirty="0"/>
              <a:t>Ciljevi zamjene postrojenja su:</a:t>
            </a:r>
            <a:endParaRPr lang="hr-HR" dirty="0"/>
          </a:p>
          <a:p>
            <a:pPr lvl="0" algn="just"/>
            <a:r>
              <a:rPr lang="bs-Latn-BA" dirty="0"/>
              <a:t>-  Produženje eksploatacionog vijeka postrojenja</a:t>
            </a:r>
          </a:p>
          <a:p>
            <a:pPr lvl="0" algn="just"/>
            <a:r>
              <a:rPr lang="bs-Latn-BA" dirty="0"/>
              <a:t>    za 20 godina;</a:t>
            </a:r>
          </a:p>
          <a:p>
            <a:pPr lvl="0" algn="just"/>
            <a:r>
              <a:rPr lang="hr-HR" dirty="0"/>
              <a:t>-  </a:t>
            </a:r>
            <a:r>
              <a:rPr lang="bs-Latn-BA" dirty="0"/>
              <a:t>Povećanje sigurnosti i pouzdanosti;</a:t>
            </a:r>
            <a:endParaRPr lang="hr-HR" dirty="0"/>
          </a:p>
          <a:p>
            <a:pPr marL="342900" lvl="0" indent="-342900" algn="just">
              <a:buFontTx/>
              <a:buChar char="-"/>
            </a:pPr>
            <a:r>
              <a:rPr lang="bs-Latn-BA" dirty="0"/>
              <a:t>Povećanje sigurnosti osoblja za eksploataciju i održavanje;</a:t>
            </a:r>
          </a:p>
          <a:p>
            <a:pPr lvl="0" algn="just"/>
            <a:r>
              <a:rPr lang="bs-Latn-BA" dirty="0"/>
              <a:t>-  Smanjenje troškova održavanja.</a:t>
            </a:r>
            <a:endParaRPr lang="hr-HR" dirty="0"/>
          </a:p>
          <a:p>
            <a:pPr algn="just"/>
            <a:endParaRPr lang="hr-H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6DDD41-5FF7-4263-93C7-4B4A3ADB68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0" t="11600" r="10399" b="13600"/>
          <a:stretch/>
        </p:blipFill>
        <p:spPr>
          <a:xfrm>
            <a:off x="5119007" y="1878316"/>
            <a:ext cx="3902529" cy="257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15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93954-8722-4FA4-B8E5-A06367EE6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89535"/>
            <a:ext cx="6858000" cy="506752"/>
          </a:xfrm>
        </p:spPr>
        <p:txBody>
          <a:bodyPr>
            <a:normAutofit/>
          </a:bodyPr>
          <a:lstStyle/>
          <a:p>
            <a:r>
              <a:rPr lang="hr-HR" sz="2400" dirty="0"/>
              <a:t>ZAMJENA POSTROJENJA PR2A I PR2B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B07A91-600A-45A6-B14B-2D0FB18F3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615" y="897622"/>
            <a:ext cx="8380602" cy="3162651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hr-HR" dirty="0"/>
              <a:t>Zamjena postrojenja PR2A, PR2B, PR3A i PR3B je realizirana etapno.</a:t>
            </a:r>
          </a:p>
          <a:p>
            <a:pPr marL="342900" indent="-342900" algn="just">
              <a:buFontTx/>
              <a:buChar char="-"/>
            </a:pPr>
            <a:r>
              <a:rPr lang="hr-HR" dirty="0"/>
              <a:t>I faza zamjena 6 kV postrojenja PR2A i PR2B</a:t>
            </a:r>
          </a:p>
          <a:p>
            <a:pPr marL="342900" indent="-342900" algn="just">
              <a:buFontTx/>
              <a:buChar char="-"/>
            </a:pPr>
            <a:r>
              <a:rPr lang="hr-HR" dirty="0"/>
              <a:t>II faza zamjena PR3A i PR3B nakon puštanja u rad novih postrojenja PR2A i PR2B.</a:t>
            </a:r>
          </a:p>
          <a:p>
            <a:pPr algn="just"/>
            <a:r>
              <a:rPr lang="hr-HR" dirty="0"/>
              <a:t>Isključenjem postrojenja PR2A i PR2B bez rezervnog napajanja ostala je :</a:t>
            </a:r>
          </a:p>
          <a:p>
            <a:pPr algn="just"/>
            <a:r>
              <a:rPr lang="hr-HR" dirty="0"/>
              <a:t>-vlastita potrošnja blokova 3 i 4, </a:t>
            </a:r>
          </a:p>
          <a:p>
            <a:pPr algn="just"/>
            <a:r>
              <a:rPr lang="hr-HR" dirty="0"/>
              <a:t>-rezervno napajanje 6 kV postrojenja toplotne stanice oznake P3C u toku grejne sezone i</a:t>
            </a:r>
          </a:p>
          <a:p>
            <a:pPr algn="just"/>
            <a:r>
              <a:rPr lang="hr-HR" dirty="0"/>
              <a:t> - spojne veze između postrojenja PR2A i PR3A, odnosno PR2B i PR3B.</a:t>
            </a:r>
          </a:p>
          <a:p>
            <a:pPr algn="just"/>
            <a:r>
              <a:rPr lang="hr-HR" dirty="0"/>
              <a:t>Jednopolna šema napajanja u toku zamjene PR2A i PR2B</a:t>
            </a:r>
          </a:p>
          <a:p>
            <a:pPr algn="just"/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9F9BBE-9F14-4587-9E22-780FAD6ADBB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82" y="3976382"/>
            <a:ext cx="6023297" cy="275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38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D7D7B-2E85-46DD-94F2-4266629E55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39868"/>
            <a:ext cx="6858000" cy="538697"/>
          </a:xfrm>
        </p:spPr>
        <p:txBody>
          <a:bodyPr>
            <a:normAutofit/>
          </a:bodyPr>
          <a:lstStyle/>
          <a:p>
            <a:r>
              <a:rPr lang="hr-HR" sz="2400" dirty="0"/>
              <a:t>ZAMJENA POSTROJENJA PR3A I PR3B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99CB38-B789-4F21-8B7F-69E9ED2431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114" y="1031846"/>
            <a:ext cx="8707772" cy="283547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r-HR" dirty="0"/>
              <a:t>U toku zamjene 6 kV postrojenja PR3A i PR3B bez napajanja su ostala:</a:t>
            </a:r>
          </a:p>
          <a:p>
            <a:pPr marL="342900" indent="-342900" algn="just">
              <a:buFontTx/>
              <a:buChar char="-"/>
            </a:pPr>
            <a:r>
              <a:rPr lang="hr-HR" dirty="0"/>
              <a:t>rezervna napajanja postrojenja vlastite potrošnje blokova 5 i 6 (P5A, P5B, P6A i P6B) i </a:t>
            </a:r>
          </a:p>
          <a:p>
            <a:pPr marL="342900" indent="-342900" algn="just">
              <a:buFontTx/>
              <a:buChar char="-"/>
            </a:pPr>
            <a:r>
              <a:rPr lang="hr-HR" dirty="0"/>
              <a:t>postrojenje PR1C. </a:t>
            </a:r>
          </a:p>
          <a:p>
            <a:pPr algn="just"/>
            <a:r>
              <a:rPr lang="hr-HR" dirty="0"/>
              <a:t>Kao i kod zamjene postrojenja PR2A i PR2B i u skladu sa planom za zamjenu postrojenja PR3A i PR3B izvršeno je napajanja postrojenja P5A, P5B, P6A, P6B i PR1C koje je prikazano jednopolnom šemom na slici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3EB81F-3B16-4CBB-82EA-237A633A16B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13" y="3867325"/>
            <a:ext cx="6501094" cy="275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461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2D4CA-CD9B-4A58-B28E-991ECC34D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73425"/>
            <a:ext cx="6858000" cy="406083"/>
          </a:xfrm>
        </p:spPr>
        <p:txBody>
          <a:bodyPr>
            <a:noAutofit/>
          </a:bodyPr>
          <a:lstStyle/>
          <a:p>
            <a:r>
              <a:rPr lang="hr-HR" sz="2400" dirty="0"/>
              <a:t>IZBOR OPREME NOVIH POSTROJENJA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A97BAE-30B5-4230-AA69-A3515BED22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502" y="720949"/>
            <a:ext cx="8531603" cy="393285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bs-Latn-BA" dirty="0"/>
              <a:t>Polzne osnove za definisanje tehničkih karakteristika novih postrojenja i obima radova:</a:t>
            </a:r>
            <a:endParaRPr lang="hr-HR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bs-Latn-BA" dirty="0"/>
              <a:t>Nepromjenjivost lokacija postrojenja;</a:t>
            </a:r>
            <a:endParaRPr lang="hr-HR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bs-Latn-BA" dirty="0"/>
              <a:t>Zadržavanje postojećih kablova i sabirnica;</a:t>
            </a:r>
            <a:endParaRPr lang="hr-HR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bs-Latn-BA" dirty="0"/>
              <a:t>Nova postrojenja zrakom izolovana, realizirana sa jednim sistemom  sabirnica i metalom oklopljena sa ćelijama kasetnog tipa opremljenim sa vakuumskim prekidačima;</a:t>
            </a:r>
            <a:endParaRPr lang="hr-HR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bs-Latn-BA" dirty="0"/>
              <a:t>Ćelije postrojenja treba da obezbjede sigurnost osoblja za manipulaciju u slučaju pojave internog luka u postrojenju;</a:t>
            </a:r>
            <a:endParaRPr lang="hr-HR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bs-Latn-BA" dirty="0"/>
              <a:t>Zadržava se postojeći upravljački sistem sa upravljačko zaštitnim relejima, uz uvezivanje istog na nova postrojenja.</a:t>
            </a:r>
            <a:endParaRPr lang="hr-HR" dirty="0"/>
          </a:p>
          <a:p>
            <a:pPr algn="just"/>
            <a:r>
              <a:rPr lang="bs-Latn-BA" dirty="0"/>
              <a:t>Nova postrojenja su projektovana i izgrađena kao metalom oklopljena, zrakom izolovana postrojenja kasetnog tipa sa jednim sabirničkim sistemom naponskog nivoa 6,3 kV (Ui=12 kV) za nazivnu struju od 2500A tipa DELS proizvodnje "Deling" d.o.o Tuzla. </a:t>
            </a:r>
            <a:endParaRPr lang="hr-HR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6A17428-44DA-4CA9-9FA9-25A9BD15E8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319705"/>
              </p:ext>
            </p:extLst>
          </p:nvPr>
        </p:nvGraphicFramePr>
        <p:xfrm>
          <a:off x="321009" y="5095358"/>
          <a:ext cx="6583130" cy="1624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79805">
                  <a:extLst>
                    <a:ext uri="{9D8B030D-6E8A-4147-A177-3AD203B41FA5}">
                      <a16:colId xmlns:a16="http://schemas.microsoft.com/office/drawing/2014/main" val="2936623439"/>
                    </a:ext>
                  </a:extLst>
                </a:gridCol>
                <a:gridCol w="2803325">
                  <a:extLst>
                    <a:ext uri="{9D8B030D-6E8A-4147-A177-3AD203B41FA5}">
                      <a16:colId xmlns:a16="http://schemas.microsoft.com/office/drawing/2014/main" val="663695186"/>
                    </a:ext>
                  </a:extLst>
                </a:gridCol>
              </a:tblGrid>
              <a:tr h="232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Nazivni napon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6,3 kV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4884118"/>
                  </a:ext>
                </a:extLst>
              </a:tr>
              <a:tr h="232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Najviši pogonski napon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7,2 kV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7395381"/>
                  </a:ext>
                </a:extLst>
              </a:tr>
              <a:tr h="232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Nazivni kratkotrajni podnosivi napon 50 Hz, 1 min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28 kV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7381247"/>
                  </a:ext>
                </a:extLst>
              </a:tr>
              <a:tr h="232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Nazivni podnosivi atmosferski udarni napon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75 kV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8171875"/>
                  </a:ext>
                </a:extLst>
              </a:tr>
              <a:tr h="232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Nazivna kratkotrajna podnosiva struja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  31,5 kA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3053391"/>
                  </a:ext>
                </a:extLst>
              </a:tr>
              <a:tr h="232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Nazivno vrijeme trajanja kratkog spoja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≥3 s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5645340"/>
                  </a:ext>
                </a:extLst>
              </a:tr>
              <a:tr h="232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Tretman neutralne tačke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Izolovana </a:t>
                      </a:r>
                      <a:endParaRPr lang="hr-H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0366615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DBA70B19-38DF-4344-A5AE-840611187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007" y="4653807"/>
            <a:ext cx="853160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Osnovni tehnički parametri 6 kV postrojenja PR2A, PR2B, PR3A, PR3B</a:t>
            </a:r>
            <a:endParaRPr kumimoji="0" lang="hr-HR" altLang="sr-Latn-R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669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6A218-E154-4A44-AD6E-FD9033B70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784" y="268448"/>
            <a:ext cx="7969541" cy="523328"/>
          </a:xfrm>
        </p:spPr>
        <p:txBody>
          <a:bodyPr>
            <a:noAutofit/>
          </a:bodyPr>
          <a:lstStyle/>
          <a:p>
            <a:r>
              <a:rPr lang="hr-HR" sz="2400" dirty="0"/>
              <a:t>NOVA POSTROJENJA IZGLED I JEDNOPOLNA ŠEMA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7665FF-B60F-406B-82E5-D7860D07CC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2320" y="4270544"/>
            <a:ext cx="4246125" cy="538697"/>
          </a:xfrm>
        </p:spPr>
        <p:txBody>
          <a:bodyPr>
            <a:normAutofit fontScale="92500"/>
          </a:bodyPr>
          <a:lstStyle/>
          <a:p>
            <a:r>
              <a:rPr lang="hr-HR" dirty="0"/>
              <a:t>Izgled novog postrojenja PR2A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659FE6-6D03-4B3F-AD50-2D1907FD4AC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" t="11402" r="3862" b="2716"/>
          <a:stretch/>
        </p:blipFill>
        <p:spPr bwMode="auto">
          <a:xfrm>
            <a:off x="192947" y="1140903"/>
            <a:ext cx="4379054" cy="2947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51BE28-D514-4AF0-86B1-07D196A657B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0" t="3696" r="21324" b="31504"/>
          <a:stretch/>
        </p:blipFill>
        <p:spPr bwMode="auto">
          <a:xfrm>
            <a:off x="4605556" y="2911485"/>
            <a:ext cx="4345498" cy="37955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7B999D-64CB-4945-9A21-BA225806D844}"/>
              </a:ext>
            </a:extLst>
          </p:cNvPr>
          <p:cNvSpPr/>
          <p:nvPr/>
        </p:nvSpPr>
        <p:spPr>
          <a:xfrm>
            <a:off x="4605555" y="2024319"/>
            <a:ext cx="4454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dirty="0">
                <a:solidFill>
                  <a:schemeClr val="bg1"/>
                </a:solidFill>
              </a:rPr>
              <a:t>Jednopolna šema novog postrojenja PR3A</a:t>
            </a:r>
          </a:p>
        </p:txBody>
      </p:sp>
    </p:spTree>
    <p:extLst>
      <p:ext uri="{BB962C8B-B14F-4D97-AF65-F5344CB8AC3E}">
        <p14:creationId xmlns:p14="http://schemas.microsoft.com/office/powerpoint/2010/main" val="2510124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F57CC-8E91-4591-83E4-187CACFC91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90202"/>
            <a:ext cx="6858000" cy="852221"/>
          </a:xfrm>
        </p:spPr>
        <p:txBody>
          <a:bodyPr>
            <a:noAutofit/>
          </a:bodyPr>
          <a:lstStyle/>
          <a:p>
            <a:r>
              <a:rPr lang="hr-HR" sz="2400" dirty="0"/>
              <a:t>PROBLEMATIKA U TOKU ZAMJENE POSTROJENJA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C8FD46-6D5E-48EE-9A79-2781C18298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281" y="1300294"/>
            <a:ext cx="8657438" cy="5267504"/>
          </a:xfrm>
        </p:spPr>
        <p:txBody>
          <a:bodyPr>
            <a:normAutofit fontScale="92500" lnSpcReduction="2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dirty="0"/>
              <a:t>Privremeno napajanje potrošača velikih snaga za razmjere termoelektrane uz korištenje postojećih izvora i napojnih kablova koji su eksploataciji cca 40 godina,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dirty="0"/>
              <a:t>Uvezivanje novih postrojenja sa sabirnicama za napajanje i sistemom upravljanja koji nisu bili  predmet zamjene.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dirty="0"/>
              <a:t>Obezbjeđenje uklopnih stanja uz  ograničen kapacitet sistema za rezervna napajanja,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dirty="0"/>
              <a:t> Potreba za preraspodjelu opterećenja na sekcijama kako bi se omogućila neophodna energija za pokretanja blokova.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dirty="0"/>
              <a:t>Ograničenja u snazi transformatora TR2 i TR3 i postrojenja PR2A, PR2B, PR3A i PR3B u slučaju istovremene odrade  AUR-a na tri bloka.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dirty="0"/>
              <a:t>Starost kablova i osjetljivost na pomjeranje kablova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dirty="0"/>
              <a:t>smanjeni manipulativni prostor u toku demontaže i montaže postrojenja.</a:t>
            </a:r>
          </a:p>
          <a:p>
            <a:r>
              <a:rPr lang="hr-HR" dirty="0"/>
              <a:t> 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84580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443DD-6759-4310-A11F-4F57C0C17F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2332" y="298592"/>
            <a:ext cx="6858000" cy="674532"/>
          </a:xfrm>
        </p:spPr>
        <p:txBody>
          <a:bodyPr>
            <a:noAutofit/>
          </a:bodyPr>
          <a:lstStyle/>
          <a:p>
            <a:r>
              <a:rPr lang="hr-HR" sz="2400" dirty="0"/>
              <a:t>PREDNOSTI ZAMJENE POSTROJENJA I ISKUSTVA U EKSPLOATACIJI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222193-D011-4F87-AD03-D2ED305DD1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093" y="1150812"/>
            <a:ext cx="8454679" cy="5090597"/>
          </a:xfrm>
        </p:spPr>
        <p:txBody>
          <a:bodyPr>
            <a:normAutofit fontScale="92500" lnSpcReduction="2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s-Latn-BA" dirty="0"/>
              <a:t>Povećana sigurnosti operatera, ćelije postrojenja izrađene u skladu sa klasifikacijom uslova sigurnosti pri pojavi unutrašnjeg kvara LSC2B, negativnog djelovanja internog luka AFRL (IAC AFLR – 31,5 kA - 1 s) u skladu sa IEC 62271-200. </a:t>
            </a:r>
            <a:endParaRPr lang="hr-H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s-Latn-BA" dirty="0"/>
              <a:t>Spriječen pristup fiksnim kontaktima koji su spojeni sa glavnim sabirnicama.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s-Latn-BA" dirty="0"/>
              <a:t>Mehanički sistem blokada kojim su ostvarene sve zahtjevane sigurnosne blokade.</a:t>
            </a:r>
            <a:endParaRPr lang="hr-H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s-Latn-BA" dirty="0"/>
              <a:t>Ugradnja vakumskih VD4 prekidača umjesto postojećih malouljnjih (relativno mali napon i trajanje, energija luka relativno mala, manji razmak energetskih kontakata te je i energija pogonskih opruga potrebna za hod kontakata puno manja, duži vijek trajanja mehanizma, a time i prekidača.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bs-Latn-BA" dirty="0"/>
          </a:p>
          <a:p>
            <a:pPr algn="just"/>
            <a:r>
              <a:rPr lang="hr-HR" dirty="0"/>
              <a:t>Po uspješno obavljenim ispitivanjima, postrojenja su puštena u pogon, te se do sada nalazi u neprekidnom radu bez evidentiranih kvarova i nedostataka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053698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GREglobal4_3_Ed1Aug18v2.1.potx" id="{B3074300-03B5-411B-B571-1A479F7BA1FD}" vid="{0199AF4D-BD84-46D3-8414-A7A921CD42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</TotalTime>
  <Words>998</Words>
  <Application>Microsoft Office PowerPoint</Application>
  <PresentationFormat>On-screen Show (4:3)</PresentationFormat>
  <Paragraphs>93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Courier New</vt:lpstr>
      <vt:lpstr>Times New Roman</vt:lpstr>
      <vt:lpstr>Thème Office</vt:lpstr>
      <vt:lpstr> R B3-02 </vt:lpstr>
      <vt:lpstr>NAPAJANJE VLASTITE POTROŠNJE TE „TUZLA” NA 6 KV NAPONSKOM NIVOU </vt:lpstr>
      <vt:lpstr>POSTOJEĆE STANJE RAZLOZI I CILJEVI ZAMJENE POSTROJENJA</vt:lpstr>
      <vt:lpstr>ZAMJENA POSTROJENJA PR2A I PR2B</vt:lpstr>
      <vt:lpstr>ZAMJENA POSTROJENJA PR3A I PR3B</vt:lpstr>
      <vt:lpstr>IZBOR OPREME NOVIH POSTROJENJA</vt:lpstr>
      <vt:lpstr>NOVA POSTROJENJA IZGLED I JEDNOPOLNA ŠEMA </vt:lpstr>
      <vt:lpstr>PROBLEMATIKA U TOKU ZAMJENE POSTROJENJA</vt:lpstr>
      <vt:lpstr>PREDNOSTI ZAMJENE POSTROJENJA I ISKUSTVA U EKSPLOATACIJI</vt:lpstr>
      <vt:lpstr>ZAKLJUČAK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Hakima ABDELLAOUI</dc:creator>
  <cp:lastModifiedBy>Korisnik</cp:lastModifiedBy>
  <cp:revision>31</cp:revision>
  <dcterms:created xsi:type="dcterms:W3CDTF">2018-08-21T10:05:07Z</dcterms:created>
  <dcterms:modified xsi:type="dcterms:W3CDTF">2019-05-07T18:32:41Z</dcterms:modified>
</cp:coreProperties>
</file>