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53" autoAdjust="0"/>
    <p:restoredTop sz="94660" autoAdjust="0"/>
  </p:normalViewPr>
  <p:slideViewPr>
    <p:cSldViewPr snapToGrid="0">
      <p:cViewPr>
        <p:scale>
          <a:sx n="80" d="100"/>
          <a:sy n="80" d="100"/>
        </p:scale>
        <p:origin x="-1224"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pPr/>
              <a:t>7/05/2019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pPr/>
              <a:t>‹#›</a:t>
            </a:fld>
            <a:endParaRPr lang="en-NZ"/>
          </a:p>
        </p:txBody>
      </p:sp>
    </p:spTree>
    <p:extLst>
      <p:ext uri="{BB962C8B-B14F-4D97-AF65-F5344CB8AC3E}">
        <p14:creationId xmlns:p14="http://schemas.microsoft.com/office/powerpoint/2010/main" xmlns=""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pPr/>
              <a:t>7/05/2019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pPr/>
              <a:t>‹#›</a:t>
            </a:fld>
            <a:endParaRPr lang="en-NZ"/>
          </a:p>
        </p:txBody>
      </p:sp>
    </p:spTree>
    <p:extLst>
      <p:ext uri="{BB962C8B-B14F-4D97-AF65-F5344CB8AC3E}">
        <p14:creationId xmlns:p14="http://schemas.microsoft.com/office/powerpoint/2010/main" xmlns=""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xmlns=""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xmlns=""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xmlns=""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xmlns=""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xmlns=""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xmlns=""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xmlns=""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xmlns=""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xmlns=""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xmlns=""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xmlns=""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xmlns=""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xmlns=""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xmlns=""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pPr/>
              <a:t>7/05/2019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pPr/>
              <a:t>‹#›</a:t>
            </a:fld>
            <a:endParaRPr lang="en-NZ"/>
          </a:p>
        </p:txBody>
      </p:sp>
    </p:spTree>
    <p:extLst>
      <p:ext uri="{BB962C8B-B14F-4D97-AF65-F5344CB8AC3E}">
        <p14:creationId xmlns:p14="http://schemas.microsoft.com/office/powerpoint/2010/main" xmlns=""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oleObject" Target="../embeddings/oleObject17.bin"/><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6C27A-72D8-457B-A723-F18600481DD2}"/>
              </a:ext>
            </a:extLst>
          </p:cNvPr>
          <p:cNvSpPr>
            <a:spLocks noGrp="1"/>
          </p:cNvSpPr>
          <p:nvPr>
            <p:ph type="ctrTitle"/>
          </p:nvPr>
        </p:nvSpPr>
        <p:spPr/>
        <p:txBody>
          <a:bodyPr>
            <a:normAutofit fontScale="90000"/>
          </a:bodyPr>
          <a:lstStyle/>
          <a:p>
            <a:r>
              <a:rPr lang="de-DE" b="1" smtClean="0"/>
              <a:t>OPTIMIZACIJA KONFIGURACIJA POPRE</a:t>
            </a:r>
            <a:r>
              <a:rPr lang="hr-HR" b="1" smtClean="0"/>
              <a:t>ČNIH VEZA</a:t>
            </a:r>
            <a:r>
              <a:rPr lang="de-DE" b="1" smtClean="0"/>
              <a:t> I SABIRNICA U VISOKONAPONSKIM POSTROJENJIMA</a:t>
            </a:r>
            <a:endParaRPr lang="en-NZ" dirty="0"/>
          </a:p>
        </p:txBody>
      </p:sp>
      <p:sp>
        <p:nvSpPr>
          <p:cNvPr id="3" name="Subtitle 2">
            <a:extLst>
              <a:ext uri="{FF2B5EF4-FFF2-40B4-BE49-F238E27FC236}">
                <a16:creationId xmlns="" xmlns:a16="http://schemas.microsoft.com/office/drawing/2014/main" id="{EC0EF756-2813-4C92-852F-C68BE5F816AC}"/>
              </a:ext>
            </a:extLst>
          </p:cNvPr>
          <p:cNvSpPr>
            <a:spLocks noGrp="1"/>
          </p:cNvSpPr>
          <p:nvPr>
            <p:ph type="subTitle" idx="1"/>
          </p:nvPr>
        </p:nvSpPr>
        <p:spPr>
          <a:xfrm>
            <a:off x="228600" y="5271554"/>
            <a:ext cx="4029075" cy="1119721"/>
          </a:xfrm>
        </p:spPr>
        <p:txBody>
          <a:bodyPr/>
          <a:lstStyle/>
          <a:p>
            <a:pPr algn="l"/>
            <a:r>
              <a:rPr lang="hr-HR" smtClean="0"/>
              <a:t>Milan Kočović, Spec. Sci</a:t>
            </a:r>
            <a:r>
              <a:rPr lang="en-US" smtClean="0"/>
              <a:t>.</a:t>
            </a:r>
          </a:p>
          <a:p>
            <a:pPr algn="l"/>
            <a:r>
              <a:rPr lang="hr-HR" smtClean="0"/>
              <a:t>Prof. dr Vladan Radulović</a:t>
            </a:r>
            <a:endParaRPr lang="en-NZ" dirty="0"/>
          </a:p>
        </p:txBody>
      </p:sp>
    </p:spTree>
    <p:extLst>
      <p:ext uri="{BB962C8B-B14F-4D97-AF65-F5344CB8AC3E}">
        <p14:creationId xmlns:p14="http://schemas.microsoft.com/office/powerpoint/2010/main" xmlns=""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80" y="2803225"/>
            <a:ext cx="7886700" cy="745828"/>
          </a:xfrm>
        </p:spPr>
        <p:txBody>
          <a:bodyPr/>
          <a:lstStyle/>
          <a:p>
            <a:pPr algn="ctr"/>
            <a:r>
              <a:rPr lang="sr-Latn-RS" smtClean="0">
                <a:solidFill>
                  <a:schemeClr val="bg1"/>
                </a:solidFill>
              </a:rPr>
              <a:t>Hvala na pažnji!</a:t>
            </a:r>
            <a:endParaRPr lang="en-US">
              <a:solidFill>
                <a:schemeClr val="bg1"/>
              </a:solidFill>
            </a:endParaRPr>
          </a:p>
        </p:txBody>
      </p:sp>
      <p:sp>
        <p:nvSpPr>
          <p:cNvPr id="3" name="Content Placeholder 2"/>
          <p:cNvSpPr>
            <a:spLocks noGrp="1"/>
          </p:cNvSpPr>
          <p:nvPr>
            <p:ph idx="1"/>
          </p:nvPr>
        </p:nvSpPr>
        <p:spPr>
          <a:xfrm>
            <a:off x="628650" y="1632426"/>
            <a:ext cx="7886700" cy="4351338"/>
          </a:xfrm>
        </p:spPr>
        <p:txBody>
          <a:bodyPr/>
          <a:lstStyle/>
          <a:p>
            <a:pPr algn="just">
              <a:buNone/>
            </a:pPr>
            <a:r>
              <a:rPr lang="sr-Latn-RS" smtClean="0">
                <a:solidFill>
                  <a:schemeClr val="bg1"/>
                </a:solidFill>
              </a:rPr>
              <a:t>Pitanja recezenata:</a:t>
            </a:r>
          </a:p>
          <a:p>
            <a:pPr algn="just">
              <a:buNone/>
            </a:pPr>
            <a:endParaRPr lang="sr-Latn-RS" sz="1200" smtClean="0">
              <a:solidFill>
                <a:schemeClr val="bg1"/>
              </a:solidFill>
            </a:endParaRPr>
          </a:p>
          <a:p>
            <a:pPr marL="0" indent="0" algn="just">
              <a:spcBef>
                <a:spcPts val="0"/>
              </a:spcBef>
              <a:buNone/>
            </a:pPr>
            <a:r>
              <a:rPr lang="sr-Latn-RS" smtClean="0">
                <a:solidFill>
                  <a:schemeClr val="bg1"/>
                </a:solidFill>
              </a:rPr>
              <a:t>1. </a:t>
            </a:r>
            <a:r>
              <a:rPr lang="en-US" smtClean="0">
                <a:solidFill>
                  <a:schemeClr val="bg1"/>
                </a:solidFill>
              </a:rPr>
              <a:t>Da li, obzirom na procentualno učešće u cijeni kompletnog postrojenja i trafostanice, treba voditi računa o optimizaciji spojne opreme, potpornih izolatora itd.? Ako se radi o produženju životnog vijeka i smanjenju zamora materijala uz prethodno ispunjene, razmatrane zahtjeve, mislim da da. Ako ne, onda po standardima projektovanja, ići na povećanje koeficijenta sigurnosti. </a:t>
            </a:r>
            <a:endParaRPr lang="sr-Latn-RS" smtClean="0">
              <a:solidFill>
                <a:schemeClr val="bg1"/>
              </a:solidFill>
            </a:endParaRPr>
          </a:p>
          <a:p>
            <a:pPr marL="0" indent="0" algn="just">
              <a:spcBef>
                <a:spcPts val="0"/>
              </a:spcBef>
              <a:buNone/>
            </a:pPr>
            <a:endParaRPr lang="sr-Latn-RS" smtClean="0">
              <a:solidFill>
                <a:schemeClr val="bg1"/>
              </a:solidFill>
            </a:endParaRPr>
          </a:p>
          <a:p>
            <a:pPr marL="0" indent="0" algn="just">
              <a:spcBef>
                <a:spcPts val="0"/>
              </a:spcBef>
              <a:buNone/>
            </a:pPr>
            <a:r>
              <a:rPr lang="en-US" smtClean="0">
                <a:solidFill>
                  <a:schemeClr val="bg1"/>
                </a:solidFill>
              </a:rPr>
              <a:t>2. Da li se kod predmetne analize, odnosno optimizacije, vodilo računa o efektu korone, jačini i oblikovanju električnog i magnetnog polja i smanjenju buke?</a:t>
            </a:r>
            <a:endParaRPr lang="sr-Latn-RS" smtClean="0">
              <a:solidFill>
                <a:schemeClr val="bg1"/>
              </a:solidFill>
            </a:endParaRPr>
          </a:p>
          <a:p>
            <a:pPr algn="just">
              <a:buNone/>
            </a:pP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xit" presetSubtype="16" fill="hold" grpId="0" nodeType="withEffect">
                                  <p:stCondLst>
                                    <p:cond delay="0"/>
                                  </p:stCondLst>
                                  <p:childTnLst>
                                    <p:animEffect transition="out" filter="box(in)">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solidFill>
                  <a:schemeClr val="bg1"/>
                </a:solidFill>
              </a:rPr>
              <a:t>UVOD</a:t>
            </a:r>
            <a:endParaRPr lang="en-US">
              <a:solidFill>
                <a:schemeClr val="bg1"/>
              </a:solidFill>
            </a:endParaRPr>
          </a:p>
        </p:txBody>
      </p:sp>
      <p:sp>
        <p:nvSpPr>
          <p:cNvPr id="3" name="Content Placeholder 2"/>
          <p:cNvSpPr>
            <a:spLocks noGrp="1"/>
          </p:cNvSpPr>
          <p:nvPr>
            <p:ph idx="1"/>
          </p:nvPr>
        </p:nvSpPr>
        <p:spPr/>
        <p:txBody>
          <a:bodyPr/>
          <a:lstStyle/>
          <a:p>
            <a:pPr marL="0" indent="0" algn="just">
              <a:spcBef>
                <a:spcPts val="0"/>
              </a:spcBef>
              <a:buNone/>
            </a:pPr>
            <a:r>
              <a:rPr lang="sr-Latn-RS" smtClean="0">
                <a:solidFill>
                  <a:schemeClr val="bg1"/>
                </a:solidFill>
              </a:rPr>
              <a:t>P</a:t>
            </a:r>
            <a:r>
              <a:rPr lang="en-US" smtClean="0">
                <a:solidFill>
                  <a:schemeClr val="bg1"/>
                </a:solidFill>
              </a:rPr>
              <a:t>rovodni</a:t>
            </a:r>
            <a:r>
              <a:rPr lang="sr-Latn-RS" smtClean="0">
                <a:solidFill>
                  <a:schemeClr val="bg1"/>
                </a:solidFill>
              </a:rPr>
              <a:t>ci</a:t>
            </a:r>
            <a:r>
              <a:rPr lang="en-US" smtClean="0">
                <a:solidFill>
                  <a:schemeClr val="bg1"/>
                </a:solidFill>
              </a:rPr>
              <a:t> i oprem</a:t>
            </a:r>
            <a:r>
              <a:rPr lang="sr-Latn-RS" smtClean="0">
                <a:solidFill>
                  <a:schemeClr val="bg1"/>
                </a:solidFill>
              </a:rPr>
              <a:t>a</a:t>
            </a:r>
            <a:r>
              <a:rPr lang="en-US" smtClean="0">
                <a:solidFill>
                  <a:schemeClr val="bg1"/>
                </a:solidFill>
              </a:rPr>
              <a:t> u VN postrojenjima</a:t>
            </a:r>
            <a:r>
              <a:rPr lang="sr-Latn-RS" smtClean="0">
                <a:solidFill>
                  <a:schemeClr val="bg1"/>
                </a:solidFill>
              </a:rPr>
              <a:t> trebali bi biti odabrani tako da sigurno i bez kvara obavljaju svoju ulogu u svim pogonskim stanjima.</a:t>
            </a:r>
          </a:p>
          <a:p>
            <a:pPr marL="0" indent="0" algn="just">
              <a:buNone/>
            </a:pPr>
            <a:r>
              <a:rPr lang="sr-Latn-RS" smtClean="0">
                <a:solidFill>
                  <a:schemeClr val="bg1"/>
                </a:solidFill>
              </a:rPr>
              <a:t>Provodnici i oprema u VN postrojenjima moraju izdržati dielektrična, mehanička i termička naprezanja u svim eksploatacionim uslovima.</a:t>
            </a:r>
            <a:endParaRPr lang="en-US" smtClean="0">
              <a:solidFill>
                <a:schemeClr val="bg1"/>
              </a:solidFill>
            </a:endParaRPr>
          </a:p>
          <a:p>
            <a:pPr algn="just">
              <a:buNone/>
            </a:pPr>
            <a:r>
              <a:rPr lang="sr-Latn-RS" smtClean="0">
                <a:solidFill>
                  <a:schemeClr val="bg1"/>
                </a:solidFill>
              </a:rPr>
              <a:t>Prednosti o</a:t>
            </a:r>
            <a:r>
              <a:rPr lang="en-US" smtClean="0">
                <a:solidFill>
                  <a:schemeClr val="bg1"/>
                </a:solidFill>
              </a:rPr>
              <a:t>ptimizacija konfiguracija popre</a:t>
            </a:r>
            <a:r>
              <a:rPr lang="sr-Latn-RS" smtClean="0">
                <a:solidFill>
                  <a:schemeClr val="bg1"/>
                </a:solidFill>
              </a:rPr>
              <a:t>čnih veza i sabirnica:</a:t>
            </a:r>
          </a:p>
          <a:p>
            <a:pPr lvl="1" algn="just">
              <a:buClr>
                <a:schemeClr val="bg1"/>
              </a:buClr>
            </a:pPr>
            <a:r>
              <a:rPr lang="en-US" smtClean="0">
                <a:solidFill>
                  <a:schemeClr val="bg1"/>
                </a:solidFill>
              </a:rPr>
              <a:t>E</a:t>
            </a:r>
            <a:r>
              <a:rPr lang="sr-Latn-RS" smtClean="0">
                <a:solidFill>
                  <a:schemeClr val="bg1"/>
                </a:solidFill>
              </a:rPr>
              <a:t>konomska ušteda,</a:t>
            </a:r>
          </a:p>
          <a:p>
            <a:pPr lvl="1" algn="just">
              <a:buClr>
                <a:schemeClr val="bg1"/>
              </a:buClr>
            </a:pPr>
            <a:r>
              <a:rPr lang="sr-Latn-RS" smtClean="0">
                <a:solidFill>
                  <a:schemeClr val="bg1"/>
                </a:solidFill>
              </a:rPr>
              <a:t>Smanjenje naprezanja i sila na opremu i provodnike,</a:t>
            </a:r>
          </a:p>
          <a:p>
            <a:pPr lvl="1" algn="just">
              <a:buClr>
                <a:schemeClr val="bg1"/>
              </a:buClr>
            </a:pPr>
            <a:r>
              <a:rPr lang="sr-Latn-RS" smtClean="0">
                <a:solidFill>
                  <a:schemeClr val="bg1"/>
                </a:solidFill>
              </a:rPr>
              <a:t>Smanjenje zamora materijala i produžetak životnog vijeka,</a:t>
            </a:r>
          </a:p>
          <a:p>
            <a:pPr lvl="1" algn="just">
              <a:buClr>
                <a:schemeClr val="bg1"/>
              </a:buClr>
            </a:pPr>
            <a:r>
              <a:rPr lang="sr-Latn-RS" smtClean="0">
                <a:solidFill>
                  <a:schemeClr val="bg1"/>
                </a:solidFill>
              </a:rPr>
              <a:t>Smanjenje vremena neraspoloživosti VN polja tokom eksploatacionog perioda.</a:t>
            </a:r>
          </a:p>
          <a:p>
            <a:pPr algn="just"/>
            <a:endParaRPr lang="en-US">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666750" y="1309201"/>
            <a:ext cx="8058150" cy="643424"/>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90000"/>
              </a:lnSpc>
              <a:spcBef>
                <a:spcPts val="1000"/>
              </a:spcBef>
              <a:spcAft>
                <a:spcPts val="0"/>
              </a:spcAft>
              <a:buClr>
                <a:schemeClr val="bg1"/>
              </a:buClr>
              <a:buSzPct val="100000"/>
              <a:buFont typeface="+mj-lt"/>
              <a:buAutoNum type="arabicPeriod" startAt="2"/>
              <a:tabLst/>
              <a:defRPr/>
            </a:pPr>
            <a:r>
              <a:rPr kumimoji="0" lang="hr-HR" sz="2000" b="0" i="0" u="none" strike="noStrike" kern="1200" cap="none" spc="0" normalizeH="0" baseline="0" noProof="0" smtClean="0">
                <a:ln>
                  <a:noFill/>
                </a:ln>
                <a:solidFill>
                  <a:schemeClr val="bg1"/>
                </a:solidFill>
                <a:effectLst/>
                <a:uLnTx/>
                <a:uFillTx/>
                <a:latin typeface="+mn-lt"/>
                <a:ea typeface="+mn-ea"/>
                <a:cs typeface="+mn-cs"/>
              </a:rPr>
              <a:t>Osnovne relacije za proračun mehaničkih efekata struje KS-a na fleksibilne provodnike:</a:t>
            </a:r>
            <a:endParaRPr kumimoji="0" lang="en-US" sz="2000" b="0" i="0" u="none" strike="noStrike" kern="1200" cap="none" spc="0" normalizeH="0" baseline="0" noProof="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628650" y="544323"/>
            <a:ext cx="7886700" cy="745828"/>
          </a:xfrm>
        </p:spPr>
        <p:txBody>
          <a:bodyPr>
            <a:normAutofit fontScale="90000"/>
          </a:bodyPr>
          <a:lstStyle/>
          <a:p>
            <a:r>
              <a:rPr lang="hr-HR" b="1" smtClean="0">
                <a:solidFill>
                  <a:schemeClr val="bg1"/>
                </a:solidFill>
              </a:rPr>
              <a:t>PRORAČUN EFEKATA STRUJE KRATKOG SPOJA NA PROVODNIKE</a:t>
            </a:r>
            <a:endParaRPr lang="en-US">
              <a:solidFill>
                <a:schemeClr val="bg1"/>
              </a:solidFill>
            </a:endParaRPr>
          </a:p>
        </p:txBody>
      </p:sp>
      <p:sp>
        <p:nvSpPr>
          <p:cNvPr id="3" name="Content Placeholder 2"/>
          <p:cNvSpPr>
            <a:spLocks noGrp="1"/>
          </p:cNvSpPr>
          <p:nvPr>
            <p:ph idx="1"/>
          </p:nvPr>
        </p:nvSpPr>
        <p:spPr>
          <a:xfrm>
            <a:off x="666750" y="1309201"/>
            <a:ext cx="8058150" cy="643424"/>
          </a:xfrm>
        </p:spPr>
        <p:txBody>
          <a:bodyPr/>
          <a:lstStyle/>
          <a:p>
            <a:pPr algn="just">
              <a:buClr>
                <a:schemeClr val="bg1"/>
              </a:buClr>
            </a:pPr>
            <a:r>
              <a:rPr lang="hr-HR" smtClean="0">
                <a:solidFill>
                  <a:schemeClr val="bg1"/>
                </a:solidFill>
              </a:rPr>
              <a:t>Osnovne relacije za proračun mehaničkih efekata struje KS-a na cijevne provodnike:</a:t>
            </a:r>
            <a:endParaRPr lang="en-US">
              <a:solidFill>
                <a:schemeClr val="bg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nvGraphicFramePr>
        <p:xfrm>
          <a:off x="1168401" y="2133600"/>
          <a:ext cx="2700752" cy="885824"/>
        </p:xfrm>
        <a:graphic>
          <a:graphicData uri="http://schemas.openxmlformats.org/presentationml/2006/ole">
            <p:oleObj spid="_x0000_s1029" name="Equation" r:id="rId3" imgW="1650960" imgH="520560" progId="Equation.3">
              <p:embed/>
            </p:oleObj>
          </a:graphicData>
        </a:graphic>
      </p:graphicFrame>
      <p:graphicFrame>
        <p:nvGraphicFramePr>
          <p:cNvPr id="1031" name="Object 7"/>
          <p:cNvGraphicFramePr>
            <a:graphicFrameLocks noChangeAspect="1"/>
          </p:cNvGraphicFramePr>
          <p:nvPr/>
        </p:nvGraphicFramePr>
        <p:xfrm>
          <a:off x="1163637" y="2924175"/>
          <a:ext cx="3341687" cy="1030959"/>
        </p:xfrm>
        <a:graphic>
          <a:graphicData uri="http://schemas.openxmlformats.org/presentationml/2006/ole">
            <p:oleObj spid="_x0000_s1031" name="Equation" r:id="rId4" imgW="1587240" imgH="583920" progId="Equation.3">
              <p:embed/>
            </p:oleObj>
          </a:graphicData>
        </a:graphic>
      </p:graphicFrame>
      <p:graphicFrame>
        <p:nvGraphicFramePr>
          <p:cNvPr id="11" name="Object 10"/>
          <p:cNvGraphicFramePr>
            <a:graphicFrameLocks noChangeAspect="1"/>
          </p:cNvGraphicFramePr>
          <p:nvPr/>
        </p:nvGraphicFramePr>
        <p:xfrm>
          <a:off x="1179513" y="3790949"/>
          <a:ext cx="3959225" cy="771525"/>
        </p:xfrm>
        <a:graphic>
          <a:graphicData uri="http://schemas.openxmlformats.org/presentationml/2006/ole">
            <p:oleObj spid="_x0000_s1032" name="Equation" r:id="rId5" imgW="2158920" imgH="457200" progId="Equation.3">
              <p:embed/>
            </p:oleObj>
          </a:graphicData>
        </a:graphic>
      </p:graphicFrame>
      <p:graphicFrame>
        <p:nvGraphicFramePr>
          <p:cNvPr id="1033" name="Object 9"/>
          <p:cNvGraphicFramePr>
            <a:graphicFrameLocks noChangeAspect="1"/>
          </p:cNvGraphicFramePr>
          <p:nvPr/>
        </p:nvGraphicFramePr>
        <p:xfrm>
          <a:off x="1174750" y="4600575"/>
          <a:ext cx="3795713" cy="825500"/>
        </p:xfrm>
        <a:graphic>
          <a:graphicData uri="http://schemas.openxmlformats.org/presentationml/2006/ole">
            <p:oleObj spid="_x0000_s1033" name="Equation" r:id="rId6" imgW="2070000" imgH="495000" progId="Equation.3">
              <p:embed/>
            </p:oleObj>
          </a:graphicData>
        </a:graphic>
      </p:graphicFrame>
      <p:graphicFrame>
        <p:nvGraphicFramePr>
          <p:cNvPr id="1034" name="Object 10"/>
          <p:cNvGraphicFramePr>
            <a:graphicFrameLocks noChangeAspect="1"/>
          </p:cNvGraphicFramePr>
          <p:nvPr/>
        </p:nvGraphicFramePr>
        <p:xfrm>
          <a:off x="1171575" y="5464175"/>
          <a:ext cx="3097213" cy="442913"/>
        </p:xfrm>
        <a:graphic>
          <a:graphicData uri="http://schemas.openxmlformats.org/presentationml/2006/ole">
            <p:oleObj spid="_x0000_s1034" name="Equation" r:id="rId7" imgW="1688760" imgH="241200" progId="Equation.3">
              <p:embed/>
            </p:oleObj>
          </a:graphicData>
        </a:graphic>
      </p:graphicFrame>
      <p:sp>
        <p:nvSpPr>
          <p:cNvPr id="14" name="Content Placeholder 2"/>
          <p:cNvSpPr txBox="1">
            <a:spLocks/>
          </p:cNvSpPr>
          <p:nvPr/>
        </p:nvSpPr>
        <p:spPr>
          <a:xfrm>
            <a:off x="607375" y="1359051"/>
            <a:ext cx="8058150" cy="1167299"/>
          </a:xfrm>
          <a:prstGeom prst="rect">
            <a:avLst/>
          </a:prstGeom>
        </p:spPr>
        <p:txBody>
          <a:bodyPr vert="horz" lIns="91440" tIns="45720" rIns="91440" bIns="45720" rtlCol="0">
            <a:normAutofit/>
          </a:bodyPr>
          <a:lstStyle/>
          <a:p>
            <a:pPr marR="0" lvl="0" algn="just" defTabSz="914400" rtl="0" eaLnBrk="1" fontAlgn="auto" latinLnBrk="0" hangingPunct="1">
              <a:lnSpc>
                <a:spcPct val="90000"/>
              </a:lnSpc>
              <a:spcBef>
                <a:spcPts val="1000"/>
              </a:spcBef>
              <a:spcAft>
                <a:spcPts val="0"/>
              </a:spcAft>
              <a:buClr>
                <a:schemeClr val="bg1"/>
              </a:buClr>
              <a:buSzPct val="100000"/>
              <a:tabLst/>
              <a:defRPr/>
            </a:pPr>
            <a:r>
              <a:rPr kumimoji="0" lang="hr-HR" sz="2000" b="0" i="0" u="none" strike="noStrike" kern="1200" cap="none" spc="0" normalizeH="0" baseline="0" noProof="0" smtClean="0">
                <a:ln>
                  <a:noFill/>
                </a:ln>
                <a:solidFill>
                  <a:schemeClr val="bg1"/>
                </a:solidFill>
                <a:effectLst/>
                <a:uLnTx/>
                <a:uFillTx/>
                <a:latin typeface="+mn-lt"/>
                <a:ea typeface="+mn-ea"/>
                <a:cs typeface="+mn-cs"/>
              </a:rPr>
              <a:t>Standard </a:t>
            </a:r>
            <a:r>
              <a:rPr kumimoji="0" lang="hr-HR" sz="2000" b="0" i="0" u="none" strike="noStrike" kern="1200" cap="none" spc="0" normalizeH="0" baseline="0" noProof="0" smtClean="0">
                <a:ln>
                  <a:noFill/>
                </a:ln>
                <a:solidFill>
                  <a:schemeClr val="bg1"/>
                </a:solidFill>
                <a:effectLst/>
                <a:uLnTx/>
                <a:uFillTx/>
                <a:latin typeface="+mn-lt"/>
                <a:ea typeface="+mn-ea"/>
                <a:cs typeface="+mn-cs"/>
              </a:rPr>
              <a:t>IEC-60865 </a:t>
            </a:r>
            <a:r>
              <a:rPr kumimoji="0" lang="hr-HR" sz="2000" b="0" i="0" u="none" strike="noStrike" kern="1200" cap="none" spc="0" normalizeH="0" baseline="0" noProof="0" smtClean="0">
                <a:ln>
                  <a:noFill/>
                </a:ln>
                <a:solidFill>
                  <a:schemeClr val="bg1"/>
                </a:solidFill>
                <a:effectLst/>
                <a:uLnTx/>
                <a:uFillTx/>
                <a:latin typeface="+mn-lt"/>
                <a:ea typeface="+mn-ea"/>
                <a:cs typeface="+mn-cs"/>
              </a:rPr>
              <a:t>daje detaljan princip proračuna mehaničkih i termičkih efekata struje kratkog spoja na provodnike u AIS postrojenjima.</a:t>
            </a:r>
          </a:p>
        </p:txBody>
      </p:sp>
      <p:sp>
        <p:nvSpPr>
          <p:cNvPr id="15" name="Content Placeholder 2"/>
          <p:cNvSpPr txBox="1">
            <a:spLocks/>
          </p:cNvSpPr>
          <p:nvPr/>
        </p:nvSpPr>
        <p:spPr>
          <a:xfrm>
            <a:off x="5219700" y="2400301"/>
            <a:ext cx="3810000" cy="379095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90000"/>
              </a:lnSpc>
              <a:spcBef>
                <a:spcPts val="1000"/>
              </a:spcBef>
              <a:spcAft>
                <a:spcPts val="0"/>
              </a:spcAft>
              <a:buClr>
                <a:schemeClr val="accent1"/>
              </a:buClr>
              <a:buSzPct val="100000"/>
              <a:tabLst/>
              <a:defRPr/>
            </a:pPr>
            <a:r>
              <a:rPr kumimoji="0" lang="hr-HR" sz="1400" b="0" i="0" u="none" strike="noStrike" kern="1200" cap="none" spc="0" normalizeH="0" baseline="0" noProof="0" smtClean="0">
                <a:ln>
                  <a:noFill/>
                </a:ln>
                <a:solidFill>
                  <a:schemeClr val="bg1"/>
                </a:solidFill>
                <a:effectLst/>
                <a:uLnTx/>
                <a:uFillTx/>
                <a:latin typeface="+mn-lt"/>
                <a:ea typeface="+mn-ea"/>
                <a:cs typeface="+mn-cs"/>
              </a:rPr>
              <a:t>-sila koja djeluje između glavnih provodnika</a:t>
            </a:r>
          </a:p>
          <a:p>
            <a:pPr marL="457200" marR="0" lvl="0" indent="-457200" algn="l" defTabSz="914400" rtl="0" eaLnBrk="1" fontAlgn="auto" latinLnBrk="0" hangingPunct="1">
              <a:lnSpc>
                <a:spcPct val="90000"/>
              </a:lnSpc>
              <a:spcBef>
                <a:spcPts val="1000"/>
              </a:spcBef>
              <a:spcAft>
                <a:spcPts val="0"/>
              </a:spcAft>
              <a:buClr>
                <a:schemeClr val="accent1"/>
              </a:buClr>
              <a:buSzPct val="100000"/>
              <a:tabLst/>
              <a:defRPr/>
            </a:pPr>
            <a:endParaRPr lang="hr-HR" sz="1400" smtClean="0">
              <a:solidFill>
                <a:schemeClr val="bg1"/>
              </a:solidFill>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tabLst/>
              <a:defRPr/>
            </a:pPr>
            <a:endParaRPr lang="sr-Latn-RS" sz="1400" smtClean="0">
              <a:solidFill>
                <a:schemeClr val="bg1"/>
              </a:solidFill>
            </a:endParaRPr>
          </a:p>
          <a:p>
            <a:pPr marL="457200" indent="-457200">
              <a:lnSpc>
                <a:spcPct val="90000"/>
              </a:lnSpc>
              <a:spcBef>
                <a:spcPts val="1000"/>
              </a:spcBef>
              <a:buClr>
                <a:schemeClr val="accent1"/>
              </a:buClr>
              <a:buSzPct val="100000"/>
            </a:pPr>
            <a:r>
              <a:rPr lang="hr-HR" sz="1400" smtClean="0">
                <a:solidFill>
                  <a:schemeClr val="bg1"/>
                </a:solidFill>
              </a:rPr>
              <a:t>-sila koja djeluje između provodnika u snopu</a:t>
            </a:r>
          </a:p>
          <a:p>
            <a:pPr marL="457200" indent="-457200">
              <a:lnSpc>
                <a:spcPct val="90000"/>
              </a:lnSpc>
              <a:spcBef>
                <a:spcPts val="1000"/>
              </a:spcBef>
              <a:buClr>
                <a:schemeClr val="accent1"/>
              </a:buClr>
              <a:buSzPct val="100000"/>
            </a:pPr>
            <a:endParaRPr lang="hr-HR" smtClean="0">
              <a:solidFill>
                <a:schemeClr val="bg1"/>
              </a:solidFill>
            </a:endParaRPr>
          </a:p>
          <a:p>
            <a:pPr marL="457200" indent="-457200">
              <a:lnSpc>
                <a:spcPct val="90000"/>
              </a:lnSpc>
              <a:spcBef>
                <a:spcPts val="1000"/>
              </a:spcBef>
              <a:buClr>
                <a:schemeClr val="accent1"/>
              </a:buClr>
              <a:buSzPct val="100000"/>
            </a:pPr>
            <a:r>
              <a:rPr lang="hr-HR" sz="1400" smtClean="0">
                <a:solidFill>
                  <a:schemeClr val="bg1"/>
                </a:solidFill>
              </a:rPr>
              <a:t>-naprezanje od sile Fm</a:t>
            </a:r>
          </a:p>
          <a:p>
            <a:pPr marL="457200" indent="-457200">
              <a:lnSpc>
                <a:spcPct val="90000"/>
              </a:lnSpc>
              <a:spcBef>
                <a:spcPts val="1000"/>
              </a:spcBef>
              <a:buClr>
                <a:schemeClr val="accent1"/>
              </a:buClr>
              <a:buSzPct val="100000"/>
            </a:pPr>
            <a:endParaRPr lang="hr-HR" sz="2400" smtClean="0">
              <a:solidFill>
                <a:schemeClr val="bg1"/>
              </a:solidFill>
            </a:endParaRPr>
          </a:p>
          <a:p>
            <a:pPr marL="457200" indent="-457200">
              <a:lnSpc>
                <a:spcPct val="90000"/>
              </a:lnSpc>
              <a:spcBef>
                <a:spcPts val="1000"/>
              </a:spcBef>
              <a:buClr>
                <a:schemeClr val="accent1"/>
              </a:buClr>
              <a:buSzPct val="100000"/>
            </a:pPr>
            <a:r>
              <a:rPr lang="hr-HR" sz="1400" smtClean="0">
                <a:solidFill>
                  <a:schemeClr val="bg1"/>
                </a:solidFill>
              </a:rPr>
              <a:t>-naprezanje od sile Fs</a:t>
            </a:r>
          </a:p>
          <a:p>
            <a:pPr marL="457200" indent="-457200">
              <a:lnSpc>
                <a:spcPct val="90000"/>
              </a:lnSpc>
              <a:spcBef>
                <a:spcPts val="1000"/>
              </a:spcBef>
              <a:buClr>
                <a:schemeClr val="accent1"/>
              </a:buClr>
              <a:buSzPct val="100000"/>
            </a:pPr>
            <a:endParaRPr lang="hr-HR" sz="2000" smtClean="0">
              <a:solidFill>
                <a:schemeClr val="bg1"/>
              </a:solidFill>
            </a:endParaRPr>
          </a:p>
          <a:p>
            <a:pPr marL="457200" indent="-457200">
              <a:lnSpc>
                <a:spcPct val="90000"/>
              </a:lnSpc>
              <a:spcBef>
                <a:spcPts val="1000"/>
              </a:spcBef>
              <a:buClr>
                <a:schemeClr val="accent1"/>
              </a:buClr>
              <a:buSzPct val="100000"/>
            </a:pPr>
            <a:r>
              <a:rPr lang="hr-HR" sz="1400" smtClean="0">
                <a:solidFill>
                  <a:schemeClr val="bg1"/>
                </a:solidFill>
              </a:rPr>
              <a:t>-sila koja djeluje na nosače provodnika</a:t>
            </a:r>
          </a:p>
          <a:p>
            <a:pPr marL="457200" indent="-457200">
              <a:lnSpc>
                <a:spcPct val="90000"/>
              </a:lnSpc>
              <a:spcBef>
                <a:spcPts val="1000"/>
              </a:spcBef>
              <a:buClr>
                <a:schemeClr val="accent1"/>
              </a:buClr>
              <a:buSzPct val="100000"/>
            </a:pPr>
            <a:endParaRPr lang="en-US" sz="1400" smtClean="0">
              <a:solidFill>
                <a:schemeClr val="bg1"/>
              </a:solidFill>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tabLst/>
              <a:defRPr/>
            </a:pP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sp>
        <p:nvSpPr>
          <p:cNvPr id="18" name="Content Placeholder 2"/>
          <p:cNvSpPr txBox="1">
            <a:spLocks/>
          </p:cNvSpPr>
          <p:nvPr/>
        </p:nvSpPr>
        <p:spPr>
          <a:xfrm>
            <a:off x="4867275" y="2200274"/>
            <a:ext cx="4276726" cy="4657725"/>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sr-Latn-RS" sz="1400" b="0" i="0" u="none" strike="noStrike" kern="1200" cap="none" spc="0" normalizeH="0" baseline="0" noProof="0" smtClean="0">
                <a:ln>
                  <a:noFill/>
                </a:ln>
                <a:solidFill>
                  <a:schemeClr val="bg1"/>
                </a:solidFill>
                <a:effectLst/>
                <a:uLnTx/>
                <a:uFillTx/>
                <a:latin typeface="+mn-lt"/>
                <a:ea typeface="+mn-ea"/>
                <a:cs typeface="+mn-cs"/>
              </a:rPr>
              <a:t>-podužna elektromagnetna sila</a:t>
            </a: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14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sr-Latn-RS" sz="1400" b="0" i="0" u="none" strike="noStrike" kern="1200" cap="none" spc="0" normalizeH="0" baseline="0" noProof="0" smtClean="0">
                <a:ln>
                  <a:noFill/>
                </a:ln>
                <a:solidFill>
                  <a:schemeClr val="bg1"/>
                </a:solidFill>
                <a:effectLst/>
                <a:uLnTx/>
                <a:uFillTx/>
                <a:latin typeface="+mn-lt"/>
                <a:ea typeface="+mn-ea"/>
                <a:cs typeface="+mn-cs"/>
              </a:rPr>
              <a:t>-faktor odnosa elektromagnetne i gravitacione sile</a:t>
            </a: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36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sr-Latn-RS" sz="1400" b="0" i="0" u="none" strike="noStrike" kern="1200" cap="none" spc="0" normalizeH="0" baseline="0" noProof="0" smtClean="0">
                <a:ln>
                  <a:noFill/>
                </a:ln>
                <a:solidFill>
                  <a:schemeClr val="bg1"/>
                </a:solidFill>
                <a:effectLst/>
                <a:uLnTx/>
                <a:uFillTx/>
                <a:latin typeface="+mn-lt"/>
                <a:ea typeface="+mn-ea"/>
                <a:cs typeface="+mn-cs"/>
              </a:rPr>
              <a:t>-sila naprezanja za vrijeme trajanja KS-a</a:t>
            </a: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24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sr-Latn-RS" sz="1400" b="0" i="0" u="none" strike="noStrike" kern="1200" cap="none" spc="0" normalizeH="0" baseline="0" noProof="0" smtClean="0">
                <a:ln>
                  <a:noFill/>
                </a:ln>
                <a:solidFill>
                  <a:schemeClr val="bg1"/>
                </a:solidFill>
                <a:effectLst/>
                <a:uLnTx/>
                <a:uFillTx/>
                <a:latin typeface="+mn-lt"/>
                <a:ea typeface="+mn-ea"/>
                <a:cs typeface="+mn-cs"/>
              </a:rPr>
              <a:t>-sila naprezanja nakon prestanka KS-a</a:t>
            </a: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14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14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sr-Latn-RS" sz="1400" b="0" i="0" u="none" strike="noStrike" kern="1200" cap="none" spc="0" normalizeH="0" baseline="0" noProof="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sr-Latn-RS" sz="1400" b="0" i="0" u="none" strike="noStrike" kern="1200" cap="none" spc="0" normalizeH="0" baseline="0" noProof="0" smtClean="0">
                <a:ln>
                  <a:noFill/>
                </a:ln>
                <a:solidFill>
                  <a:schemeClr val="bg1"/>
                </a:solidFill>
                <a:effectLst/>
                <a:uLnTx/>
                <a:uFillTx/>
                <a:latin typeface="+mn-lt"/>
                <a:ea typeface="+mn-ea"/>
                <a:cs typeface="+mn-cs"/>
              </a:rPr>
              <a:t>-sila naprezanja izazvana privlačenjem potprovodnika </a:t>
            </a: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graphicFrame>
        <p:nvGraphicFramePr>
          <p:cNvPr id="19" name="Object 2"/>
          <p:cNvGraphicFramePr>
            <a:graphicFrameLocks noChangeAspect="1"/>
          </p:cNvGraphicFramePr>
          <p:nvPr/>
        </p:nvGraphicFramePr>
        <p:xfrm>
          <a:off x="663575" y="1824038"/>
          <a:ext cx="3406775" cy="971550"/>
        </p:xfrm>
        <a:graphic>
          <a:graphicData uri="http://schemas.openxmlformats.org/presentationml/2006/ole">
            <p:oleObj spid="_x0000_s1036" name="Equation" r:id="rId8" imgW="2082600" imgH="571320" progId="Equation.3">
              <p:embed/>
            </p:oleObj>
          </a:graphicData>
        </a:graphic>
      </p:graphicFrame>
      <p:graphicFrame>
        <p:nvGraphicFramePr>
          <p:cNvPr id="20" name="Object 4"/>
          <p:cNvGraphicFramePr>
            <a:graphicFrameLocks noChangeAspect="1"/>
          </p:cNvGraphicFramePr>
          <p:nvPr/>
        </p:nvGraphicFramePr>
        <p:xfrm>
          <a:off x="644525" y="2609850"/>
          <a:ext cx="1557338" cy="884238"/>
        </p:xfrm>
        <a:graphic>
          <a:graphicData uri="http://schemas.openxmlformats.org/presentationml/2006/ole">
            <p:oleObj spid="_x0000_s1037" name="Equation" r:id="rId9" imgW="952200" imgH="520560" progId="Equation.3">
              <p:embed/>
            </p:oleObj>
          </a:graphicData>
        </a:graphic>
      </p:graphicFrame>
      <p:graphicFrame>
        <p:nvGraphicFramePr>
          <p:cNvPr id="21" name="Object 6"/>
          <p:cNvGraphicFramePr>
            <a:graphicFrameLocks noChangeAspect="1"/>
          </p:cNvGraphicFramePr>
          <p:nvPr/>
        </p:nvGraphicFramePr>
        <p:xfrm>
          <a:off x="590550" y="3435350"/>
          <a:ext cx="4278313" cy="928688"/>
        </p:xfrm>
        <a:graphic>
          <a:graphicData uri="http://schemas.openxmlformats.org/presentationml/2006/ole">
            <p:oleObj spid="_x0000_s1038" name="Equation" r:id="rId10" imgW="2616120" imgH="545760" progId="Equation.3">
              <p:embed/>
            </p:oleObj>
          </a:graphicData>
        </a:graphic>
      </p:graphicFrame>
      <p:graphicFrame>
        <p:nvGraphicFramePr>
          <p:cNvPr id="22" name="Object 7"/>
          <p:cNvGraphicFramePr>
            <a:graphicFrameLocks noChangeAspect="1"/>
          </p:cNvGraphicFramePr>
          <p:nvPr/>
        </p:nvGraphicFramePr>
        <p:xfrm>
          <a:off x="603250" y="4257675"/>
          <a:ext cx="3778250" cy="842963"/>
        </p:xfrm>
        <a:graphic>
          <a:graphicData uri="http://schemas.openxmlformats.org/presentationml/2006/ole">
            <p:oleObj spid="_x0000_s1039" name="Equation" r:id="rId11" imgW="2311200" imgH="495000" progId="Equation.3">
              <p:embed/>
            </p:oleObj>
          </a:graphicData>
        </a:graphic>
      </p:graphicFrame>
      <p:graphicFrame>
        <p:nvGraphicFramePr>
          <p:cNvPr id="23" name="Object 8"/>
          <p:cNvGraphicFramePr>
            <a:graphicFrameLocks noChangeAspect="1"/>
          </p:cNvGraphicFramePr>
          <p:nvPr/>
        </p:nvGraphicFramePr>
        <p:xfrm>
          <a:off x="577850" y="5053013"/>
          <a:ext cx="2989263" cy="928687"/>
        </p:xfrm>
        <a:graphic>
          <a:graphicData uri="http://schemas.openxmlformats.org/presentationml/2006/ole">
            <p:oleObj spid="_x0000_s1040" name="Equation" r:id="rId12" imgW="1828800" imgH="545760" progId="Equation.3">
              <p:embed/>
            </p:oleObj>
          </a:graphicData>
        </a:graphic>
      </p:graphicFrame>
      <p:graphicFrame>
        <p:nvGraphicFramePr>
          <p:cNvPr id="24" name="Object 9"/>
          <p:cNvGraphicFramePr>
            <a:graphicFrameLocks noChangeAspect="1"/>
          </p:cNvGraphicFramePr>
          <p:nvPr/>
        </p:nvGraphicFramePr>
        <p:xfrm>
          <a:off x="571500" y="5911850"/>
          <a:ext cx="3114675" cy="927100"/>
        </p:xfrm>
        <a:graphic>
          <a:graphicData uri="http://schemas.openxmlformats.org/presentationml/2006/ole">
            <p:oleObj spid="_x0000_s1041" name="Equation" r:id="rId13" imgW="1904760" imgH="545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1" nodeType="clickEffect">
                                  <p:stCondLst>
                                    <p:cond delay="0"/>
                                  </p:stCondLst>
                                  <p:childTnLst>
                                    <p:animEffect transition="out" filter="box(i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3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3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3">
                                            <p:txEl>
                                              <p:pRg st="0" end="0"/>
                                            </p:txEl>
                                          </p:spTgt>
                                        </p:tgtEl>
                                      </p:cBhvr>
                                    </p:animEffect>
                                    <p:set>
                                      <p:cBhvr>
                                        <p:cTn id="26" dur="1" fill="hold">
                                          <p:stCondLst>
                                            <p:cond delay="499"/>
                                          </p:stCondLst>
                                        </p:cTn>
                                        <p:tgtEl>
                                          <p:spTgt spid="3">
                                            <p:txEl>
                                              <p:pRg st="0" end="0"/>
                                            </p:txEl>
                                          </p:spTgt>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1031"/>
                                        </p:tgtEl>
                                      </p:cBhvr>
                                    </p:animEffect>
                                    <p:set>
                                      <p:cBhvr>
                                        <p:cTn id="32" dur="1" fill="hold">
                                          <p:stCondLst>
                                            <p:cond delay="499"/>
                                          </p:stCondLst>
                                        </p:cTn>
                                        <p:tgtEl>
                                          <p:spTgt spid="1031"/>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4" presetClass="exit" presetSubtype="16" fill="hold" nodeType="withEffect">
                                  <p:stCondLst>
                                    <p:cond delay="0"/>
                                  </p:stCondLst>
                                  <p:childTnLst>
                                    <p:animEffect transition="out" filter="box(in)">
                                      <p:cBhvr>
                                        <p:cTn id="40" dur="500"/>
                                        <p:tgtEl>
                                          <p:spTgt spid="1033"/>
                                        </p:tgtEl>
                                      </p:cBhvr>
                                    </p:animEffect>
                                    <p:set>
                                      <p:cBhvr>
                                        <p:cTn id="41" dur="1" fill="hold">
                                          <p:stCondLst>
                                            <p:cond delay="499"/>
                                          </p:stCondLst>
                                        </p:cTn>
                                        <p:tgtEl>
                                          <p:spTgt spid="1033"/>
                                        </p:tgtEl>
                                        <p:attrNameLst>
                                          <p:attrName>style.visibility</p:attrName>
                                        </p:attrNameLst>
                                      </p:cBhvr>
                                      <p:to>
                                        <p:strVal val="hidden"/>
                                      </p:to>
                                    </p:set>
                                  </p:childTnLst>
                                </p:cTn>
                              </p:par>
                              <p:par>
                                <p:cTn id="42" presetID="4" presetClass="exit" presetSubtype="16" fill="hold" nodeType="withEffect">
                                  <p:stCondLst>
                                    <p:cond delay="0"/>
                                  </p:stCondLst>
                                  <p:childTnLst>
                                    <p:animEffect transition="out" filter="box(in)">
                                      <p:cBhvr>
                                        <p:cTn id="43" dur="500"/>
                                        <p:tgtEl>
                                          <p:spTgt spid="1034"/>
                                        </p:tgtEl>
                                      </p:cBhvr>
                                    </p:animEffect>
                                    <p:set>
                                      <p:cBhvr>
                                        <p:cTn id="44" dur="1" fill="hold">
                                          <p:stCondLst>
                                            <p:cond delay="499"/>
                                          </p:stCondLst>
                                        </p:cTn>
                                        <p:tgtEl>
                                          <p:spTgt spid="103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build="p"/>
      <p:bldP spid="3" grpId="1" build="p"/>
      <p:bldP spid="14" grpId="1"/>
      <p:bldP spid="15" grpId="0"/>
      <p:bldP spid="15"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smtClean="0">
                <a:solidFill>
                  <a:schemeClr val="bg1"/>
                </a:solidFill>
              </a:rPr>
              <a:t>OPTIMIZACIJA KONFIGURACIJE PROVODNIKA CIJEVNOG POPREČNOG PRESJEKA</a:t>
            </a:r>
            <a:endParaRPr lang="en-US">
              <a:solidFill>
                <a:schemeClr val="bg1"/>
              </a:solidFill>
            </a:endParaRPr>
          </a:p>
        </p:txBody>
      </p:sp>
      <p:sp>
        <p:nvSpPr>
          <p:cNvPr id="3" name="Content Placeholder 2"/>
          <p:cNvSpPr>
            <a:spLocks noGrp="1"/>
          </p:cNvSpPr>
          <p:nvPr>
            <p:ph idx="1"/>
          </p:nvPr>
        </p:nvSpPr>
        <p:spPr>
          <a:xfrm>
            <a:off x="165514" y="1525552"/>
            <a:ext cx="8705354" cy="4351338"/>
          </a:xfrm>
        </p:spPr>
        <p:txBody>
          <a:bodyPr/>
          <a:lstStyle/>
          <a:p>
            <a:pPr algn="just">
              <a:buNone/>
            </a:pPr>
            <a:r>
              <a:rPr lang="hr-HR" smtClean="0">
                <a:solidFill>
                  <a:schemeClr val="bg1"/>
                </a:solidFill>
              </a:rPr>
              <a:t>	Na smanjenje naprezanja cijevnih provodnika i sila koje djeluje na njihove nosače moguće je uticati na više načina, kao što su: </a:t>
            </a:r>
            <a:r>
              <a:rPr lang="hr-HR" smtClean="0">
                <a:solidFill>
                  <a:srgbClr val="FF0000"/>
                </a:solidFill>
              </a:rPr>
              <a:t>promjena tipa oslonaca na njihovim krajevima</a:t>
            </a:r>
            <a:r>
              <a:rPr lang="hr-HR" smtClean="0">
                <a:solidFill>
                  <a:schemeClr val="bg1"/>
                </a:solidFill>
              </a:rPr>
              <a:t>, </a:t>
            </a:r>
            <a:r>
              <a:rPr lang="hr-HR" smtClean="0">
                <a:solidFill>
                  <a:srgbClr val="FF0000"/>
                </a:solidFill>
              </a:rPr>
              <a:t>isključenje APU-a</a:t>
            </a:r>
            <a:r>
              <a:rPr lang="hr-HR" smtClean="0">
                <a:solidFill>
                  <a:schemeClr val="bg1"/>
                </a:solidFill>
              </a:rPr>
              <a:t>, </a:t>
            </a:r>
            <a:r>
              <a:rPr lang="hr-HR" smtClean="0">
                <a:solidFill>
                  <a:srgbClr val="92D050"/>
                </a:solidFill>
              </a:rPr>
              <a:t>promjena broja odstojnika</a:t>
            </a:r>
            <a:r>
              <a:rPr lang="hr-HR" smtClean="0">
                <a:solidFill>
                  <a:schemeClr val="bg1"/>
                </a:solidFill>
              </a:rPr>
              <a:t> i </a:t>
            </a:r>
            <a:r>
              <a:rPr lang="hr-HR" smtClean="0">
                <a:solidFill>
                  <a:srgbClr val="92D050"/>
                </a:solidFill>
              </a:rPr>
              <a:t>promjena dužine provodnika</a:t>
            </a:r>
            <a:endParaRPr lang="en-US" smtClean="0">
              <a:solidFill>
                <a:srgbClr val="92D050"/>
              </a:solidFill>
            </a:endParaRPr>
          </a:p>
          <a:p>
            <a:pPr algn="just">
              <a:buNone/>
            </a:pPr>
            <a:r>
              <a:rPr lang="hr-HR" smtClean="0">
                <a:solidFill>
                  <a:schemeClr val="bg1"/>
                </a:solidFill>
              </a:rPr>
              <a:t>	Povećanjem broja odstojnika prvenstveno se smanjuje sila između potprovodnika </a:t>
            </a:r>
            <a:r>
              <a:rPr lang="hr-HR" i="1" smtClean="0">
                <a:solidFill>
                  <a:schemeClr val="bg1"/>
                </a:solidFill>
              </a:rPr>
              <a:t>F</a:t>
            </a:r>
            <a:r>
              <a:rPr lang="hr-HR" i="1" baseline="-25000" smtClean="0">
                <a:solidFill>
                  <a:schemeClr val="bg1"/>
                </a:solidFill>
              </a:rPr>
              <a:t>s</a:t>
            </a:r>
            <a:r>
              <a:rPr lang="hr-HR" smtClean="0">
                <a:solidFill>
                  <a:schemeClr val="bg1"/>
                </a:solidFill>
              </a:rPr>
              <a:t>, a kao posljedica čega se smanjuje i naprezanje </a:t>
            </a:r>
            <a:r>
              <a:rPr lang="hr-HR" i="1" smtClean="0">
                <a:solidFill>
                  <a:schemeClr val="bg1"/>
                </a:solidFill>
              </a:rPr>
              <a:t>σ</a:t>
            </a:r>
            <a:r>
              <a:rPr lang="hr-HR" i="1" baseline="-25000" smtClean="0">
                <a:solidFill>
                  <a:schemeClr val="bg1"/>
                </a:solidFill>
              </a:rPr>
              <a:t>s</a:t>
            </a:r>
            <a:r>
              <a:rPr lang="hr-HR" smtClean="0">
                <a:solidFill>
                  <a:schemeClr val="bg1"/>
                </a:solidFill>
              </a:rPr>
              <a:t>. </a:t>
            </a:r>
            <a:endParaRPr lang="en-US" smtClean="0">
              <a:solidFill>
                <a:schemeClr val="bg1"/>
              </a:solidFill>
            </a:endParaRPr>
          </a:p>
          <a:p>
            <a:pPr algn="just">
              <a:buNone/>
            </a:pPr>
            <a:r>
              <a:rPr lang="hr-HR" smtClean="0">
                <a:solidFill>
                  <a:schemeClr val="bg1"/>
                </a:solidFill>
              </a:rPr>
              <a:t>	</a:t>
            </a:r>
            <a:r>
              <a:rPr lang="sr-Latn-RS" smtClean="0">
                <a:solidFill>
                  <a:schemeClr val="bg1"/>
                </a:solidFill>
              </a:rPr>
              <a:t>Uticaj povećanja broja odstojnika na parametre proračuna:</a:t>
            </a:r>
          </a:p>
          <a:p>
            <a:pPr algn="just">
              <a:buNone/>
            </a:pPr>
            <a:r>
              <a:rPr lang="sr-Latn-RS" smtClean="0">
                <a:solidFill>
                  <a:schemeClr val="bg1"/>
                </a:solidFill>
              </a:rPr>
              <a:t>	</a:t>
            </a:r>
            <a:r>
              <a:rPr lang="sr-Latn-RS" smtClean="0">
                <a:solidFill>
                  <a:schemeClr val="bg1"/>
                </a:solidFill>
              </a:rPr>
              <a:t>- </a:t>
            </a:r>
            <a:r>
              <a:rPr lang="sr-Latn-RS" i="1" smtClean="0">
                <a:solidFill>
                  <a:schemeClr val="bg1"/>
                </a:solidFill>
              </a:rPr>
              <a:t>fc</a:t>
            </a:r>
            <a:r>
              <a:rPr lang="en-US" i="1" smtClean="0">
                <a:solidFill>
                  <a:schemeClr val="bg1"/>
                </a:solidFill>
              </a:rPr>
              <a:t>[Hz] </a:t>
            </a:r>
            <a:r>
              <a:rPr lang="en-US" smtClean="0">
                <a:solidFill>
                  <a:schemeClr val="bg1"/>
                </a:solidFill>
              </a:rPr>
              <a:t>– ostaje pribli</a:t>
            </a:r>
            <a:r>
              <a:rPr lang="sr-Latn-RS" smtClean="0">
                <a:solidFill>
                  <a:schemeClr val="bg1"/>
                </a:solidFill>
              </a:rPr>
              <a:t>žno ista,</a:t>
            </a:r>
          </a:p>
          <a:p>
            <a:pPr algn="just">
              <a:buNone/>
            </a:pPr>
            <a:r>
              <a:rPr lang="sr-Latn-RS" smtClean="0">
                <a:solidFill>
                  <a:schemeClr val="bg1"/>
                </a:solidFill>
              </a:rPr>
              <a:t>	- </a:t>
            </a:r>
            <a:r>
              <a:rPr lang="sr-Latn-RS" i="1" smtClean="0">
                <a:solidFill>
                  <a:schemeClr val="bg1"/>
                </a:solidFill>
              </a:rPr>
              <a:t>fcs</a:t>
            </a:r>
            <a:r>
              <a:rPr lang="en-US" i="1" smtClean="0">
                <a:solidFill>
                  <a:schemeClr val="bg1"/>
                </a:solidFill>
              </a:rPr>
              <a:t>[Hz] </a:t>
            </a:r>
            <a:r>
              <a:rPr lang="en-US" smtClean="0">
                <a:solidFill>
                  <a:schemeClr val="bg1"/>
                </a:solidFill>
              </a:rPr>
              <a:t>– pove</a:t>
            </a:r>
            <a:r>
              <a:rPr lang="sr-Latn-RS" smtClean="0">
                <a:solidFill>
                  <a:schemeClr val="bg1"/>
                </a:solidFill>
              </a:rPr>
              <a:t>ćava se,</a:t>
            </a:r>
          </a:p>
          <a:p>
            <a:pPr algn="just">
              <a:buNone/>
            </a:pPr>
            <a:r>
              <a:rPr lang="sr-Latn-RS" smtClean="0">
                <a:solidFill>
                  <a:schemeClr val="bg1"/>
                </a:solidFill>
              </a:rPr>
              <a:t>	- parametri </a:t>
            </a:r>
            <a:r>
              <a:rPr lang="sr-Latn-RS" i="1" smtClean="0">
                <a:solidFill>
                  <a:schemeClr val="bg1"/>
                </a:solidFill>
              </a:rPr>
              <a:t>Vrs</a:t>
            </a:r>
            <a:r>
              <a:rPr lang="sr-Latn-RS" smtClean="0">
                <a:solidFill>
                  <a:schemeClr val="bg1"/>
                </a:solidFill>
              </a:rPr>
              <a:t> i </a:t>
            </a:r>
            <a:r>
              <a:rPr lang="sr-Latn-RS" i="1" smtClean="0">
                <a:solidFill>
                  <a:schemeClr val="bg1"/>
                </a:solidFill>
              </a:rPr>
              <a:t>V</a:t>
            </a:r>
            <a:r>
              <a:rPr lang="el-GR" i="1" smtClean="0">
                <a:solidFill>
                  <a:schemeClr val="bg1"/>
                </a:solidFill>
              </a:rPr>
              <a:t>σ</a:t>
            </a:r>
            <a:r>
              <a:rPr lang="sr-Latn-RS" i="1" smtClean="0">
                <a:solidFill>
                  <a:schemeClr val="bg1"/>
                </a:solidFill>
              </a:rPr>
              <a:t>s</a:t>
            </a:r>
            <a:r>
              <a:rPr lang="sr-Latn-RS" smtClean="0">
                <a:solidFill>
                  <a:schemeClr val="bg1"/>
                </a:solidFill>
              </a:rPr>
              <a:t> zavise od vrijednosti odnosa frekvencija </a:t>
            </a:r>
            <a:r>
              <a:rPr lang="sr-Latn-RS" smtClean="0">
                <a:solidFill>
                  <a:schemeClr val="bg1"/>
                </a:solidFill>
              </a:rPr>
              <a:t>fcs/f,</a:t>
            </a:r>
            <a:endParaRPr lang="sr-Latn-RS" smtClean="0">
              <a:solidFill>
                <a:schemeClr val="bg1"/>
              </a:solidFill>
            </a:endParaRPr>
          </a:p>
          <a:p>
            <a:pPr algn="just">
              <a:buNone/>
            </a:pPr>
            <a:r>
              <a:rPr lang="sr-Latn-RS" smtClean="0">
                <a:solidFill>
                  <a:schemeClr val="bg1"/>
                </a:solidFill>
              </a:rPr>
              <a:t>	- </a:t>
            </a:r>
            <a:r>
              <a:rPr lang="el-GR" smtClean="0">
                <a:solidFill>
                  <a:schemeClr val="bg1"/>
                </a:solidFill>
              </a:rPr>
              <a:t>σ</a:t>
            </a:r>
            <a:r>
              <a:rPr lang="sr-Latn-RS" smtClean="0">
                <a:solidFill>
                  <a:schemeClr val="bg1"/>
                </a:solidFill>
              </a:rPr>
              <a:t>m ostaje približno isto, dok se </a:t>
            </a:r>
            <a:r>
              <a:rPr lang="el-GR" smtClean="0">
                <a:solidFill>
                  <a:schemeClr val="bg1"/>
                </a:solidFill>
              </a:rPr>
              <a:t>σ</a:t>
            </a:r>
            <a:r>
              <a:rPr lang="sr-Latn-RS" smtClean="0">
                <a:solidFill>
                  <a:schemeClr val="bg1"/>
                </a:solidFill>
              </a:rPr>
              <a:t>s </a:t>
            </a:r>
            <a:r>
              <a:rPr lang="sr-Latn-RS" smtClean="0">
                <a:solidFill>
                  <a:schemeClr val="bg1"/>
                </a:solidFill>
              </a:rPr>
              <a:t>smanjuje,</a:t>
            </a:r>
            <a:endParaRPr lang="sr-Latn-RS" smtClean="0">
              <a:solidFill>
                <a:schemeClr val="bg1"/>
              </a:solidFill>
            </a:endParaRPr>
          </a:p>
          <a:p>
            <a:pPr algn="just">
              <a:buNone/>
            </a:pPr>
            <a:r>
              <a:rPr lang="sr-Latn-RS" smtClean="0">
                <a:solidFill>
                  <a:schemeClr val="bg1"/>
                </a:solidFill>
              </a:rPr>
              <a:t>	-</a:t>
            </a:r>
            <a:r>
              <a:rPr lang="el-GR" smtClean="0">
                <a:solidFill>
                  <a:schemeClr val="bg1"/>
                </a:solidFill>
              </a:rPr>
              <a:t> </a:t>
            </a:r>
            <a:r>
              <a:rPr lang="el-GR" i="1" smtClean="0">
                <a:solidFill>
                  <a:schemeClr val="bg1"/>
                </a:solidFill>
              </a:rPr>
              <a:t>σ</a:t>
            </a:r>
            <a:r>
              <a:rPr lang="sr-Latn-RS" i="1" smtClean="0">
                <a:solidFill>
                  <a:schemeClr val="bg1"/>
                </a:solidFill>
              </a:rPr>
              <a:t>tot =</a:t>
            </a:r>
            <a:r>
              <a:rPr lang="el-GR" i="1" smtClean="0">
                <a:solidFill>
                  <a:schemeClr val="bg1"/>
                </a:solidFill>
              </a:rPr>
              <a:t> σ</a:t>
            </a:r>
            <a:r>
              <a:rPr lang="sr-Latn-RS" i="1" smtClean="0">
                <a:solidFill>
                  <a:schemeClr val="bg1"/>
                </a:solidFill>
              </a:rPr>
              <a:t>m+</a:t>
            </a:r>
            <a:r>
              <a:rPr lang="el-GR" i="1" smtClean="0">
                <a:solidFill>
                  <a:schemeClr val="bg1"/>
                </a:solidFill>
              </a:rPr>
              <a:t> σ</a:t>
            </a:r>
            <a:r>
              <a:rPr lang="sr-Latn-RS" i="1" smtClean="0">
                <a:solidFill>
                  <a:schemeClr val="bg1"/>
                </a:solidFill>
              </a:rPr>
              <a:t>s </a:t>
            </a:r>
            <a:r>
              <a:rPr lang="sr-Latn-RS" smtClean="0">
                <a:solidFill>
                  <a:schemeClr val="bg1"/>
                </a:solidFill>
              </a:rPr>
              <a:t>– smanjuje se ukupno naprezanje </a:t>
            </a:r>
            <a:r>
              <a:rPr lang="sr-Latn-RS" smtClean="0">
                <a:solidFill>
                  <a:schemeClr val="bg1"/>
                </a:solidFill>
              </a:rPr>
              <a:t>provodnika.</a:t>
            </a:r>
            <a:endParaRPr lang="sr-Latn-RS" smtClean="0">
              <a:solidFill>
                <a:schemeClr val="bg1"/>
              </a:solidFill>
            </a:endParaRPr>
          </a:p>
        </p:txBody>
      </p:sp>
      <p:graphicFrame>
        <p:nvGraphicFramePr>
          <p:cNvPr id="22530" name="Object 2"/>
          <p:cNvGraphicFramePr>
            <a:graphicFrameLocks noChangeAspect="1"/>
          </p:cNvGraphicFramePr>
          <p:nvPr/>
        </p:nvGraphicFramePr>
        <p:xfrm>
          <a:off x="922359" y="5841342"/>
          <a:ext cx="2389188" cy="842963"/>
        </p:xfrm>
        <a:graphic>
          <a:graphicData uri="http://schemas.openxmlformats.org/presentationml/2006/ole">
            <p:oleObj spid="_x0000_s22530" name="Equation" r:id="rId3" imgW="1460160" imgH="495000" progId="Equation.3">
              <p:embed/>
            </p:oleObj>
          </a:graphicData>
        </a:graphic>
      </p:graphicFrame>
      <p:graphicFrame>
        <p:nvGraphicFramePr>
          <p:cNvPr id="22531" name="Object 3"/>
          <p:cNvGraphicFramePr>
            <a:graphicFrameLocks noChangeAspect="1"/>
          </p:cNvGraphicFramePr>
          <p:nvPr/>
        </p:nvGraphicFramePr>
        <p:xfrm>
          <a:off x="3838367" y="5834309"/>
          <a:ext cx="2846388" cy="928687"/>
        </p:xfrm>
        <a:graphic>
          <a:graphicData uri="http://schemas.openxmlformats.org/presentationml/2006/ole">
            <p:oleObj spid="_x0000_s22531" name="Equation" r:id="rId4" imgW="1739880" imgH="54576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smtClean="0">
                <a:solidFill>
                  <a:schemeClr val="bg1"/>
                </a:solidFill>
              </a:rPr>
              <a:t>OPTIMIZACIJA KONFIGURACIJE PROVODNIKA CIJEVNOG POPREČNOG PRESJEKA</a:t>
            </a:r>
            <a:endParaRPr lang="en-US">
              <a:solidFill>
                <a:schemeClr val="bg1"/>
              </a:solidFill>
            </a:endParaRPr>
          </a:p>
        </p:txBody>
      </p:sp>
      <p:sp>
        <p:nvSpPr>
          <p:cNvPr id="6" name="Rectangle 5"/>
          <p:cNvSpPr/>
          <p:nvPr/>
        </p:nvSpPr>
        <p:spPr>
          <a:xfrm>
            <a:off x="4643252" y="2025318"/>
            <a:ext cx="4500748" cy="1477328"/>
          </a:xfrm>
          <a:prstGeom prst="rect">
            <a:avLst/>
          </a:prstGeom>
        </p:spPr>
        <p:txBody>
          <a:bodyPr wrap="square">
            <a:spAutoFit/>
          </a:bodyPr>
          <a:lstStyle/>
          <a:p>
            <a:pPr lvl="0">
              <a:buNone/>
            </a:pPr>
            <a:r>
              <a:rPr lang="hr-HR" smtClean="0">
                <a:solidFill>
                  <a:schemeClr val="bg1"/>
                </a:solidFill>
              </a:rPr>
              <a:t>Rastojanje između potprovodnika: 0.36 m,</a:t>
            </a:r>
            <a:endParaRPr lang="en-US" smtClean="0">
              <a:solidFill>
                <a:schemeClr val="bg1"/>
              </a:solidFill>
            </a:endParaRPr>
          </a:p>
          <a:p>
            <a:pPr lvl="0">
              <a:buNone/>
            </a:pPr>
            <a:r>
              <a:rPr lang="hr-HR" smtClean="0">
                <a:solidFill>
                  <a:schemeClr val="bg1"/>
                </a:solidFill>
              </a:rPr>
              <a:t>Masa poveznog elementa: 4 kg,</a:t>
            </a:r>
            <a:endParaRPr lang="en-US" smtClean="0">
              <a:solidFill>
                <a:schemeClr val="bg1"/>
              </a:solidFill>
            </a:endParaRPr>
          </a:p>
          <a:p>
            <a:pPr lvl="0">
              <a:buNone/>
            </a:pPr>
            <a:r>
              <a:rPr lang="hr-HR" smtClean="0">
                <a:solidFill>
                  <a:schemeClr val="bg1"/>
                </a:solidFill>
              </a:rPr>
              <a:t>Inicijalna struja tropolnog KS-a: 50 kA,</a:t>
            </a:r>
            <a:endParaRPr lang="en-US" smtClean="0">
              <a:solidFill>
                <a:schemeClr val="bg1"/>
              </a:solidFill>
            </a:endParaRPr>
          </a:p>
          <a:p>
            <a:pPr lvl="0">
              <a:buNone/>
            </a:pPr>
            <a:r>
              <a:rPr lang="hr-HR" smtClean="0">
                <a:solidFill>
                  <a:schemeClr val="bg1"/>
                </a:solidFill>
              </a:rPr>
              <a:t>Faktor udarne struje kratkog spoja: 1.81,</a:t>
            </a:r>
            <a:endParaRPr lang="en-US" smtClean="0">
              <a:solidFill>
                <a:schemeClr val="bg1"/>
              </a:solidFill>
            </a:endParaRPr>
          </a:p>
          <a:p>
            <a:pPr lvl="0">
              <a:buNone/>
            </a:pPr>
            <a:r>
              <a:rPr lang="hr-HR" smtClean="0">
                <a:solidFill>
                  <a:schemeClr val="bg1"/>
                </a:solidFill>
              </a:rPr>
              <a:t>APU: uključen</a:t>
            </a:r>
            <a:endParaRPr lang="en-US" smtClean="0">
              <a:solidFill>
                <a:schemeClr val="bg1"/>
              </a:solidFill>
            </a:endParaRPr>
          </a:p>
        </p:txBody>
      </p:sp>
      <p:sp>
        <p:nvSpPr>
          <p:cNvPr id="7" name="Rectangle 6"/>
          <p:cNvSpPr/>
          <p:nvPr/>
        </p:nvSpPr>
        <p:spPr>
          <a:xfrm>
            <a:off x="207817" y="1514957"/>
            <a:ext cx="8449293" cy="2031325"/>
          </a:xfrm>
          <a:prstGeom prst="rect">
            <a:avLst/>
          </a:prstGeom>
        </p:spPr>
        <p:txBody>
          <a:bodyPr wrap="square">
            <a:spAutoFit/>
          </a:bodyPr>
          <a:lstStyle/>
          <a:p>
            <a:pPr>
              <a:lnSpc>
                <a:spcPct val="100000"/>
              </a:lnSpc>
              <a:buNone/>
            </a:pPr>
            <a:r>
              <a:rPr lang="sr-Latn-RS" smtClean="0">
                <a:solidFill>
                  <a:schemeClr val="bg1"/>
                </a:solidFill>
              </a:rPr>
              <a:t>Primjer: </a:t>
            </a:r>
            <a:r>
              <a:rPr lang="hr-HR" smtClean="0">
                <a:solidFill>
                  <a:schemeClr val="bg1"/>
                </a:solidFill>
              </a:rPr>
              <a:t>Konfiguracija 400kV cijevnog provodnika sa po dva potprovodnika u snopu, dužine 14</a:t>
            </a:r>
            <a:r>
              <a:rPr lang="hr-HR" i="1" smtClean="0">
                <a:solidFill>
                  <a:schemeClr val="bg1"/>
                </a:solidFill>
              </a:rPr>
              <a:t>m</a:t>
            </a:r>
            <a:r>
              <a:rPr lang="hr-HR" smtClean="0">
                <a:solidFill>
                  <a:schemeClr val="bg1"/>
                </a:solidFill>
              </a:rPr>
              <a:t>. Ulazni parametri proračuna su:</a:t>
            </a:r>
            <a:endParaRPr lang="en-US" smtClean="0">
              <a:solidFill>
                <a:schemeClr val="bg1"/>
              </a:solidFill>
            </a:endParaRPr>
          </a:p>
          <a:p>
            <a:pPr lvl="0">
              <a:lnSpc>
                <a:spcPct val="100000"/>
              </a:lnSpc>
              <a:buNone/>
            </a:pPr>
            <a:r>
              <a:rPr lang="hr-HR" smtClean="0">
                <a:solidFill>
                  <a:schemeClr val="bg1"/>
                </a:solidFill>
              </a:rPr>
              <a:t>Prečnik/debljina cijevi: 160/6 mm,</a:t>
            </a:r>
            <a:endParaRPr lang="en-US" smtClean="0">
              <a:solidFill>
                <a:schemeClr val="bg1"/>
              </a:solidFill>
            </a:endParaRPr>
          </a:p>
          <a:p>
            <a:pPr lvl="0">
              <a:lnSpc>
                <a:spcPct val="100000"/>
              </a:lnSpc>
              <a:buNone/>
            </a:pPr>
            <a:r>
              <a:rPr lang="hr-HR" smtClean="0">
                <a:solidFill>
                  <a:schemeClr val="bg1"/>
                </a:solidFill>
              </a:rPr>
              <a:t>Podužna masa potprovodnika:7.84 kg,</a:t>
            </a:r>
            <a:endParaRPr lang="en-US" smtClean="0">
              <a:solidFill>
                <a:schemeClr val="bg1"/>
              </a:solidFill>
            </a:endParaRPr>
          </a:p>
          <a:p>
            <a:pPr lvl="0">
              <a:lnSpc>
                <a:spcPct val="100000"/>
              </a:lnSpc>
              <a:buNone/>
            </a:pPr>
            <a:r>
              <a:rPr lang="hr-HR" smtClean="0">
                <a:solidFill>
                  <a:schemeClr val="bg1"/>
                </a:solidFill>
              </a:rPr>
              <a:t>Young-ov modul elastičnosti: 70000 N/mm</a:t>
            </a:r>
            <a:r>
              <a:rPr lang="hr-HR" baseline="30000" smtClean="0">
                <a:solidFill>
                  <a:schemeClr val="bg1"/>
                </a:solidFill>
              </a:rPr>
              <a:t>2</a:t>
            </a:r>
            <a:r>
              <a:rPr lang="hr-HR" smtClean="0">
                <a:solidFill>
                  <a:schemeClr val="bg1"/>
                </a:solidFill>
              </a:rPr>
              <a:t>,</a:t>
            </a:r>
            <a:endParaRPr lang="en-US" smtClean="0">
              <a:solidFill>
                <a:schemeClr val="bg1"/>
              </a:solidFill>
            </a:endParaRPr>
          </a:p>
          <a:p>
            <a:pPr lvl="0">
              <a:lnSpc>
                <a:spcPct val="100000"/>
              </a:lnSpc>
              <a:buNone/>
            </a:pPr>
            <a:r>
              <a:rPr lang="hr-HR" smtClean="0">
                <a:solidFill>
                  <a:schemeClr val="bg1"/>
                </a:solidFill>
              </a:rPr>
              <a:t>Dozvoljeno naprezanje prov.:160 N/mm</a:t>
            </a:r>
            <a:r>
              <a:rPr lang="hr-HR" baseline="30000" smtClean="0">
                <a:solidFill>
                  <a:schemeClr val="bg1"/>
                </a:solidFill>
              </a:rPr>
              <a:t>2</a:t>
            </a:r>
            <a:r>
              <a:rPr lang="hr-HR" smtClean="0">
                <a:solidFill>
                  <a:schemeClr val="bg1"/>
                </a:solidFill>
              </a:rPr>
              <a:t>,</a:t>
            </a:r>
            <a:endParaRPr lang="en-US" smtClean="0">
              <a:solidFill>
                <a:schemeClr val="bg1"/>
              </a:solidFill>
            </a:endParaRPr>
          </a:p>
          <a:p>
            <a:pPr lvl="0">
              <a:lnSpc>
                <a:spcPct val="100000"/>
              </a:lnSpc>
              <a:buNone/>
            </a:pPr>
            <a:r>
              <a:rPr lang="hr-HR" smtClean="0">
                <a:solidFill>
                  <a:schemeClr val="bg1"/>
                </a:solidFill>
              </a:rPr>
              <a:t>Srednje rastojanje između faza: 5 m,</a:t>
            </a:r>
            <a:endParaRPr lang="en-US" smtClean="0">
              <a:solidFill>
                <a:schemeClr val="bg1"/>
              </a:solidFill>
            </a:endParaRPr>
          </a:p>
        </p:txBody>
      </p:sp>
      <p:pic>
        <p:nvPicPr>
          <p:cNvPr id="23556" name="Picture 4"/>
          <p:cNvPicPr>
            <a:picLocks noChangeAspect="1" noChangeArrowheads="1"/>
          </p:cNvPicPr>
          <p:nvPr/>
        </p:nvPicPr>
        <p:blipFill>
          <a:blip r:embed="rId2"/>
          <a:srcRect/>
          <a:stretch>
            <a:fillRect/>
          </a:stretch>
        </p:blipFill>
        <p:spPr bwMode="auto">
          <a:xfrm>
            <a:off x="1" y="3610101"/>
            <a:ext cx="9143999" cy="2970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smtClean="0">
                <a:solidFill>
                  <a:schemeClr val="bg1"/>
                </a:solidFill>
              </a:rPr>
              <a:t>OPTIMIZACIJA KONFIGURACIJE PROVODNIKA CIJEVNOG POPREČNOG PRESJEKA</a:t>
            </a:r>
            <a:endParaRPr lang="en-US">
              <a:solidFill>
                <a:schemeClr val="bg1"/>
              </a:solidFill>
            </a:endParaRPr>
          </a:p>
        </p:txBody>
      </p:sp>
      <p:sp>
        <p:nvSpPr>
          <p:cNvPr id="3" name="Content Placeholder 2"/>
          <p:cNvSpPr>
            <a:spLocks noGrp="1"/>
          </p:cNvSpPr>
          <p:nvPr>
            <p:ph idx="1"/>
          </p:nvPr>
        </p:nvSpPr>
        <p:spPr>
          <a:xfrm>
            <a:off x="165514" y="1525552"/>
            <a:ext cx="8705354" cy="1443279"/>
          </a:xfrm>
        </p:spPr>
        <p:txBody>
          <a:bodyPr/>
          <a:lstStyle/>
          <a:p>
            <a:pPr algn="just">
              <a:buNone/>
            </a:pPr>
            <a:r>
              <a:rPr lang="hr-HR" smtClean="0">
                <a:solidFill>
                  <a:schemeClr val="bg1"/>
                </a:solidFill>
              </a:rPr>
              <a:t>	Adekvatnom korekcijom dužine cijevnog provodnika može se postići smanjenje naprezanja provodnika i/ili sila koje djeluju na njihove nosače i stezaljke. Dokazuje se da naprezanje glavnog provodnika i sile koje djeluje na njihove nosače se mogu predstaviti u obliku:</a:t>
            </a:r>
            <a:endParaRPr lang="sr-Latn-RS" smtClean="0">
              <a:solidFill>
                <a:schemeClr val="bg1"/>
              </a:solidFill>
            </a:endParaRPr>
          </a:p>
        </p:txBody>
      </p:sp>
      <p:graphicFrame>
        <p:nvGraphicFramePr>
          <p:cNvPr id="22531" name="Object 3"/>
          <p:cNvGraphicFramePr>
            <a:graphicFrameLocks noChangeAspect="1"/>
          </p:cNvGraphicFramePr>
          <p:nvPr/>
        </p:nvGraphicFramePr>
        <p:xfrm>
          <a:off x="1487674" y="2730666"/>
          <a:ext cx="1516063" cy="842963"/>
        </p:xfrm>
        <a:graphic>
          <a:graphicData uri="http://schemas.openxmlformats.org/presentationml/2006/ole">
            <p:oleObj spid="_x0000_s24579" name="Equation" r:id="rId3" imgW="927000" imgH="495000" progId="Equation.3">
              <p:embed/>
            </p:oleObj>
          </a:graphicData>
        </a:graphic>
      </p:graphicFrame>
      <p:graphicFrame>
        <p:nvGraphicFramePr>
          <p:cNvPr id="24580" name="Object 4"/>
          <p:cNvGraphicFramePr>
            <a:graphicFrameLocks noChangeAspect="1"/>
          </p:cNvGraphicFramePr>
          <p:nvPr/>
        </p:nvGraphicFramePr>
        <p:xfrm>
          <a:off x="5860225" y="2626075"/>
          <a:ext cx="1724025" cy="928687"/>
        </p:xfrm>
        <a:graphic>
          <a:graphicData uri="http://schemas.openxmlformats.org/presentationml/2006/ole">
            <p:oleObj spid="_x0000_s24580" name="Equation" r:id="rId4" imgW="1054080" imgH="545760" progId="Equation.3">
              <p:embed/>
            </p:oleObj>
          </a:graphicData>
        </a:graphic>
      </p:graphicFrame>
      <p:pic>
        <p:nvPicPr>
          <p:cNvPr id="24581" name="Picture 5"/>
          <p:cNvPicPr>
            <a:picLocks noChangeAspect="1" noChangeArrowheads="1"/>
          </p:cNvPicPr>
          <p:nvPr/>
        </p:nvPicPr>
        <p:blipFill>
          <a:blip r:embed="rId5"/>
          <a:srcRect/>
          <a:stretch>
            <a:fillRect/>
          </a:stretch>
        </p:blipFill>
        <p:spPr bwMode="auto">
          <a:xfrm>
            <a:off x="396093" y="3550600"/>
            <a:ext cx="8439150" cy="3248025"/>
          </a:xfrm>
          <a:prstGeom prst="rect">
            <a:avLst/>
          </a:prstGeom>
          <a:noFill/>
          <a:ln w="9525">
            <a:noFill/>
            <a:miter lim="800000"/>
            <a:headEnd/>
            <a:tailEnd/>
          </a:ln>
          <a:effectLst/>
        </p:spPr>
      </p:pic>
      <p:sp>
        <p:nvSpPr>
          <p:cNvPr id="8" name="Content Placeholder 2"/>
          <p:cNvSpPr txBox="1">
            <a:spLocks/>
          </p:cNvSpPr>
          <p:nvPr/>
        </p:nvSpPr>
        <p:spPr>
          <a:xfrm>
            <a:off x="165521" y="1543790"/>
            <a:ext cx="8705354" cy="5314209"/>
          </a:xfrm>
          <a:prstGeom prst="rect">
            <a:avLst/>
          </a:prstGeom>
        </p:spPr>
        <p:txBody>
          <a:bodyPr vert="horz" lIns="91440" tIns="45720" rIns="91440" bIns="45720" rtlCol="0">
            <a:normAutofit lnSpcReduction="10000"/>
          </a:bodyPr>
          <a:lstStyle/>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r>
              <a:rPr kumimoji="0" lang="hr-HR" sz="2000" b="0" i="0" u="none" strike="noStrike" kern="1200" cap="none" spc="0" normalizeH="0" baseline="0" noProof="0" smtClean="0">
                <a:ln>
                  <a:noFill/>
                </a:ln>
                <a:solidFill>
                  <a:schemeClr val="bg1"/>
                </a:solidFill>
                <a:effectLst/>
                <a:uLnTx/>
                <a:uFillTx/>
                <a:latin typeface="+mn-lt"/>
                <a:ea typeface="+mn-ea"/>
                <a:cs typeface="+mn-cs"/>
              </a:rPr>
              <a:t>	Za 400kV konfiguraciju iz prethodnog primjera izvršen</a:t>
            </a:r>
            <a:r>
              <a:rPr kumimoji="0" lang="hr-HR" sz="2000" b="0" i="0" u="none" strike="noStrike" kern="1200" cap="none" spc="0" normalizeH="0" noProof="0" smtClean="0">
                <a:ln>
                  <a:noFill/>
                </a:ln>
                <a:solidFill>
                  <a:schemeClr val="bg1"/>
                </a:solidFill>
                <a:effectLst/>
                <a:uLnTx/>
                <a:uFillTx/>
                <a:latin typeface="+mn-lt"/>
                <a:ea typeface="+mn-ea"/>
                <a:cs typeface="+mn-cs"/>
              </a:rPr>
              <a:t> je proračun za dužine provodnika od 1.6m do 5m.</a:t>
            </a: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lang="hr-HR" sz="2000" baseline="0" smtClean="0">
              <a:solidFill>
                <a:schemeClr val="bg1"/>
              </a:solidFill>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hr-HR" sz="2000" b="0" i="0" u="none" strike="noStrike" kern="1200" cap="none" spc="0" normalizeH="0" noProof="0" smtClean="0">
              <a:ln>
                <a:noFill/>
              </a:ln>
              <a:solidFill>
                <a:schemeClr val="bg1"/>
              </a:solidFill>
              <a:effectLst/>
              <a:uLnTx/>
              <a:uFillTx/>
              <a:latin typeface="+mn-lt"/>
              <a:ea typeface="+mn-ea"/>
              <a:cs typeface="+mn-cs"/>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lang="hr-HR" sz="2000" baseline="0" smtClean="0">
              <a:solidFill>
                <a:schemeClr val="bg1"/>
              </a:solidFill>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hr-HR" sz="2000" b="0" i="0" u="none" strike="noStrike" kern="1200" cap="none" spc="0" normalizeH="0" noProof="0" smtClean="0">
              <a:ln>
                <a:noFill/>
              </a:ln>
              <a:solidFill>
                <a:schemeClr val="bg1"/>
              </a:solidFill>
              <a:effectLst/>
              <a:uLnTx/>
              <a:uFillTx/>
              <a:latin typeface="+mn-lt"/>
              <a:ea typeface="+mn-ea"/>
              <a:cs typeface="+mn-cs"/>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lang="hr-HR" sz="2000" baseline="0" smtClean="0">
              <a:solidFill>
                <a:schemeClr val="bg1"/>
              </a:solidFill>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hr-HR" sz="2000" b="0" i="0" u="none" strike="noStrike" kern="1200" cap="none" spc="0" normalizeH="0" noProof="0" smtClean="0">
              <a:ln>
                <a:noFill/>
              </a:ln>
              <a:solidFill>
                <a:schemeClr val="bg1"/>
              </a:solidFill>
              <a:effectLst/>
              <a:uLnTx/>
              <a:uFillTx/>
              <a:latin typeface="+mn-lt"/>
              <a:ea typeface="+mn-ea"/>
              <a:cs typeface="+mn-cs"/>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lang="hr-HR" sz="2000" baseline="0" smtClean="0">
              <a:solidFill>
                <a:schemeClr val="bg1"/>
              </a:solidFill>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kumimoji="0" lang="hr-HR" sz="2000" b="0" i="0" u="none" strike="noStrike" kern="1200" cap="none" spc="0" normalizeH="0" noProof="0" smtClean="0">
              <a:ln>
                <a:noFill/>
              </a:ln>
              <a:solidFill>
                <a:schemeClr val="bg1"/>
              </a:solidFill>
              <a:effectLst/>
              <a:uLnTx/>
              <a:uFillTx/>
              <a:latin typeface="+mn-lt"/>
              <a:ea typeface="+mn-ea"/>
              <a:cs typeface="+mn-cs"/>
            </a:endParaRPr>
          </a:p>
          <a:p>
            <a:pPr marL="457200" marR="0" lvl="0" indent="-457200" algn="just" defTabSz="914400" rtl="0" eaLnBrk="1" fontAlgn="auto" latinLnBrk="0" hangingPunct="1">
              <a:lnSpc>
                <a:spcPct val="90000"/>
              </a:lnSpc>
              <a:spcBef>
                <a:spcPts val="1000"/>
              </a:spcBef>
              <a:spcAft>
                <a:spcPts val="0"/>
              </a:spcAft>
              <a:buClr>
                <a:schemeClr val="accent1"/>
              </a:buClr>
              <a:buSzPct val="100000"/>
              <a:buFont typeface="+mj-lt"/>
              <a:buNone/>
              <a:tabLst/>
              <a:defRPr/>
            </a:pPr>
            <a:endParaRPr lang="hr-HR" sz="2400" baseline="0" smtClean="0">
              <a:solidFill>
                <a:schemeClr val="bg1"/>
              </a:solidFill>
            </a:endParaRPr>
          </a:p>
          <a:p>
            <a:pPr marL="457200" lvl="0" indent="-457200" algn="just">
              <a:lnSpc>
                <a:spcPct val="90000"/>
              </a:lnSpc>
              <a:spcBef>
                <a:spcPts val="1000"/>
              </a:spcBef>
              <a:buClr>
                <a:schemeClr val="accent1"/>
              </a:buClr>
              <a:buSzPct val="100000"/>
            </a:pPr>
            <a:r>
              <a:rPr lang="sr-Latn-RS" sz="2000" smtClean="0">
                <a:solidFill>
                  <a:schemeClr val="bg1"/>
                </a:solidFill>
              </a:rPr>
              <a:t>	</a:t>
            </a:r>
            <a:r>
              <a:rPr lang="en-US" sz="2000" smtClean="0">
                <a:solidFill>
                  <a:schemeClr val="bg1"/>
                </a:solidFill>
              </a:rPr>
              <a:t>Povećanjem dužine provodnika sa 3.4</a:t>
            </a:r>
            <a:r>
              <a:rPr lang="en-US" sz="2000" i="1" smtClean="0">
                <a:solidFill>
                  <a:schemeClr val="bg1"/>
                </a:solidFill>
              </a:rPr>
              <a:t>m</a:t>
            </a:r>
            <a:r>
              <a:rPr lang="en-US" sz="2000" smtClean="0">
                <a:solidFill>
                  <a:schemeClr val="bg1"/>
                </a:solidFill>
              </a:rPr>
              <a:t> na 3.8</a:t>
            </a:r>
            <a:r>
              <a:rPr lang="en-US" sz="2000" i="1" smtClean="0">
                <a:solidFill>
                  <a:schemeClr val="bg1"/>
                </a:solidFill>
              </a:rPr>
              <a:t>m</a:t>
            </a:r>
            <a:r>
              <a:rPr lang="en-US" sz="2000" smtClean="0">
                <a:solidFill>
                  <a:schemeClr val="bg1"/>
                </a:solidFill>
              </a:rPr>
              <a:t> smanjuje se sila na nosač provodnika sa 1700</a:t>
            </a:r>
            <a:r>
              <a:rPr lang="en-US" sz="2000" i="1" smtClean="0">
                <a:solidFill>
                  <a:schemeClr val="bg1"/>
                </a:solidFill>
              </a:rPr>
              <a:t>N</a:t>
            </a:r>
            <a:r>
              <a:rPr lang="en-US" sz="2000" smtClean="0">
                <a:solidFill>
                  <a:schemeClr val="bg1"/>
                </a:solidFill>
              </a:rPr>
              <a:t> na 1300</a:t>
            </a:r>
            <a:r>
              <a:rPr lang="en-US" sz="2000" i="1" smtClean="0">
                <a:solidFill>
                  <a:schemeClr val="bg1"/>
                </a:solidFill>
              </a:rPr>
              <a:t>N</a:t>
            </a:r>
            <a:r>
              <a:rPr lang="en-US" sz="2000" smtClean="0">
                <a:solidFill>
                  <a:schemeClr val="bg1"/>
                </a:solidFill>
              </a:rPr>
              <a:t>, dok se ukupno naprezanje provodnika povećalo sa 7.88 </a:t>
            </a:r>
            <a:r>
              <a:rPr lang="en-US" sz="2000" i="1" smtClean="0">
                <a:solidFill>
                  <a:schemeClr val="bg1"/>
                </a:solidFill>
              </a:rPr>
              <a:t>N/mm</a:t>
            </a:r>
            <a:r>
              <a:rPr lang="en-US" sz="2000" i="1" baseline="30000" smtClean="0">
                <a:solidFill>
                  <a:schemeClr val="bg1"/>
                </a:solidFill>
              </a:rPr>
              <a:t>2</a:t>
            </a:r>
            <a:r>
              <a:rPr lang="en-US" sz="2000" smtClean="0">
                <a:solidFill>
                  <a:schemeClr val="bg1"/>
                </a:solidFill>
              </a:rPr>
              <a:t> na 9.86 </a:t>
            </a:r>
            <a:r>
              <a:rPr lang="en-US" sz="2000" i="1" smtClean="0">
                <a:solidFill>
                  <a:schemeClr val="bg1"/>
                </a:solidFill>
              </a:rPr>
              <a:t>N/mm</a:t>
            </a:r>
            <a:r>
              <a:rPr lang="en-US" sz="2000" i="1" baseline="30000" smtClean="0">
                <a:solidFill>
                  <a:schemeClr val="bg1"/>
                </a:solidFill>
              </a:rPr>
              <a:t>2</a:t>
            </a:r>
            <a:r>
              <a:rPr lang="en-US" sz="2000" smtClean="0">
                <a:solidFill>
                  <a:schemeClr val="bg1"/>
                </a:solidFill>
              </a:rPr>
              <a:t>. To naprezanje je svakako manje od dozvoljenog naprezanja koje u ovom slučaju iznosi 211.73</a:t>
            </a:r>
            <a:r>
              <a:rPr lang="en-US" sz="2000" i="1" smtClean="0">
                <a:solidFill>
                  <a:schemeClr val="bg1"/>
                </a:solidFill>
              </a:rPr>
              <a:t> N/mm</a:t>
            </a:r>
            <a:r>
              <a:rPr lang="en-US" sz="2000" i="1" baseline="30000" smtClean="0">
                <a:solidFill>
                  <a:schemeClr val="bg1"/>
                </a:solidFill>
              </a:rPr>
              <a:t>2</a:t>
            </a:r>
            <a:r>
              <a:rPr lang="en-US" sz="2000" smtClean="0">
                <a:solidFill>
                  <a:schemeClr val="bg1"/>
                </a:solidFill>
              </a:rPr>
              <a:t>.</a:t>
            </a:r>
            <a:endParaRPr kumimoji="0" lang="sr-Latn-RS" sz="2000" b="0" i="0" u="none" strike="noStrike" kern="1200" cap="none" spc="0" normalizeH="0" baseline="0" noProof="0" smtClean="0">
              <a:ln>
                <a:noFill/>
              </a:ln>
              <a:solidFill>
                <a:schemeClr val="bg1"/>
              </a:solidFill>
              <a:effectLst/>
              <a:uLnTx/>
              <a:uFillTx/>
              <a:latin typeface="+mn-lt"/>
              <a:ea typeface="+mn-ea"/>
              <a:cs typeface="+mn-cs"/>
            </a:endParaRPr>
          </a:p>
        </p:txBody>
      </p:sp>
      <p:pic>
        <p:nvPicPr>
          <p:cNvPr id="24583" name="Picture 7"/>
          <p:cNvPicPr>
            <a:picLocks noChangeAspect="1" noChangeArrowheads="1"/>
          </p:cNvPicPr>
          <p:nvPr/>
        </p:nvPicPr>
        <p:blipFill>
          <a:blip r:embed="rId6"/>
          <a:srcRect/>
          <a:stretch>
            <a:fillRect/>
          </a:stretch>
        </p:blipFill>
        <p:spPr bwMode="auto">
          <a:xfrm>
            <a:off x="0" y="2205029"/>
            <a:ext cx="9144000" cy="3020114"/>
          </a:xfrm>
          <a:prstGeom prst="rect">
            <a:avLst/>
          </a:prstGeom>
          <a:noFill/>
          <a:ln w="9525">
            <a:noFill/>
            <a:miter lim="800000"/>
            <a:headEnd/>
            <a:tailEnd/>
          </a:ln>
          <a:effectLst/>
        </p:spPr>
      </p:pic>
      <p:sp>
        <p:nvSpPr>
          <p:cNvPr id="11" name="Rectangle 10"/>
          <p:cNvSpPr/>
          <p:nvPr/>
        </p:nvSpPr>
        <p:spPr>
          <a:xfrm>
            <a:off x="0" y="5146793"/>
            <a:ext cx="9114309" cy="369332"/>
          </a:xfrm>
          <a:prstGeom prst="rect">
            <a:avLst/>
          </a:prstGeom>
        </p:spPr>
        <p:txBody>
          <a:bodyPr wrap="square">
            <a:spAutoFit/>
          </a:bodyPr>
          <a:lstStyle/>
          <a:p>
            <a:pPr marL="342900" indent="-342900">
              <a:lnSpc>
                <a:spcPct val="100000"/>
              </a:lnSpc>
            </a:pPr>
            <a:r>
              <a:rPr lang="sr-Latn-RS" smtClean="0">
                <a:solidFill>
                  <a:schemeClr val="bg1"/>
                </a:solidFill>
              </a:rPr>
              <a:t>Sopstvene frekv. provodnika        Naprezanja provodnika          Sila na nosač provodnika</a:t>
            </a:r>
            <a:endParaRPr lang="en-US"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24581"/>
                                        </p:tgtEl>
                                      </p:cBhvr>
                                    </p:animEffect>
                                    <p:set>
                                      <p:cBhvr>
                                        <p:cTn id="10" dur="1" fill="hold">
                                          <p:stCondLst>
                                            <p:cond delay="499"/>
                                          </p:stCondLst>
                                        </p:cTn>
                                        <p:tgtEl>
                                          <p:spTgt spid="24581"/>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22531"/>
                                        </p:tgtEl>
                                      </p:cBhvr>
                                    </p:animEffect>
                                    <p:set>
                                      <p:cBhvr>
                                        <p:cTn id="13" dur="1" fill="hold">
                                          <p:stCondLst>
                                            <p:cond delay="499"/>
                                          </p:stCondLst>
                                        </p:cTn>
                                        <p:tgtEl>
                                          <p:spTgt spid="22531"/>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24580"/>
                                        </p:tgtEl>
                                      </p:cBhvr>
                                    </p:animEffect>
                                    <p:set>
                                      <p:cBhvr>
                                        <p:cTn id="16" dur="1" fill="hold">
                                          <p:stCondLst>
                                            <p:cond delay="499"/>
                                          </p:stCondLst>
                                        </p:cTn>
                                        <p:tgtEl>
                                          <p:spTgt spid="2458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65514" y="1454302"/>
            <a:ext cx="8978486" cy="4351338"/>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ts val="0"/>
              </a:spcBef>
              <a:spcAft>
                <a:spcPts val="0"/>
              </a:spcAft>
              <a:buClr>
                <a:schemeClr val="accent1"/>
              </a:buClr>
              <a:buSzPct val="100000"/>
              <a:buFont typeface="+mj-lt"/>
              <a:buNone/>
              <a:tabLst/>
              <a:defRPr/>
            </a:pPr>
            <a:r>
              <a:rPr kumimoji="0" lang="en-US" sz="1800" b="0" i="0" u="none" strike="noStrike" kern="1200" cap="none" spc="0" normalizeH="0" baseline="0" noProof="0" smtClean="0">
                <a:ln>
                  <a:noFill/>
                </a:ln>
                <a:solidFill>
                  <a:schemeClr val="bg1"/>
                </a:solidFill>
                <a:effectLst/>
                <a:uLnTx/>
                <a:uFillTx/>
                <a:latin typeface="+mn-lt"/>
                <a:ea typeface="+mn-ea"/>
                <a:cs typeface="+mn-cs"/>
              </a:rPr>
              <a:t>	Na osnovu izveden</a:t>
            </a:r>
            <a:r>
              <a:rPr kumimoji="0" lang="sr-Latn-RS" sz="1800" b="0" i="0" u="none" strike="noStrike" kern="1200" cap="none" spc="0" normalizeH="0" baseline="0" noProof="0" smtClean="0">
                <a:ln>
                  <a:noFill/>
                </a:ln>
                <a:solidFill>
                  <a:schemeClr val="bg1"/>
                </a:solidFill>
                <a:effectLst/>
                <a:uLnTx/>
                <a:uFillTx/>
                <a:latin typeface="+mn-lt"/>
                <a:ea typeface="+mn-ea"/>
                <a:cs typeface="+mn-cs"/>
              </a:rPr>
              <a:t>ih</a:t>
            </a:r>
            <a:r>
              <a:rPr kumimoji="0" lang="en-US" sz="1800" b="0" i="0" u="none" strike="noStrike" kern="1200" cap="none" spc="0" normalizeH="0" baseline="0" noProof="0" smtClean="0">
                <a:ln>
                  <a:noFill/>
                </a:ln>
                <a:solidFill>
                  <a:schemeClr val="bg1"/>
                </a:solidFill>
                <a:effectLst/>
                <a:uLnTx/>
                <a:uFillTx/>
                <a:latin typeface="+mn-lt"/>
                <a:ea typeface="+mn-ea"/>
                <a:cs typeface="+mn-cs"/>
              </a:rPr>
              <a:t> jedna</a:t>
            </a:r>
            <a:r>
              <a:rPr kumimoji="0" lang="sr-Latn-RS" sz="1800" b="0" i="0" u="none" strike="noStrike" kern="1200" cap="none" spc="0" normalizeH="0" baseline="0" noProof="0" smtClean="0">
                <a:ln>
                  <a:noFill/>
                </a:ln>
                <a:solidFill>
                  <a:schemeClr val="bg1"/>
                </a:solidFill>
                <a:effectLst/>
                <a:uLnTx/>
                <a:uFillTx/>
                <a:latin typeface="+mn-lt"/>
                <a:ea typeface="+mn-ea"/>
                <a:cs typeface="+mn-cs"/>
              </a:rPr>
              <a:t>čina proporcionalnosti zaključuje se sljedeće:</a:t>
            </a:r>
          </a:p>
          <a:p>
            <a:pPr marL="457200" marR="0" lvl="0" indent="-457200" algn="just" defTabSz="914400" rtl="0" eaLnBrk="1" fontAlgn="auto" latinLnBrk="0" hangingPunct="1">
              <a:lnSpc>
                <a:spcPct val="100000"/>
              </a:lnSpc>
              <a:spcBef>
                <a:spcPts val="0"/>
              </a:spcBef>
              <a:spcAft>
                <a:spcPts val="0"/>
              </a:spcAft>
              <a:buClr>
                <a:schemeClr val="accent1"/>
              </a:buClr>
              <a:buSzPct val="100000"/>
              <a:buFont typeface="+mj-lt"/>
              <a:buNone/>
              <a:tabLst/>
              <a:defRPr/>
            </a:pPr>
            <a:r>
              <a:rPr kumimoji="0" lang="sr-Latn-RS" sz="1800" b="0" i="0" u="none" strike="noStrike" kern="1200" cap="none" spc="0" normalizeH="0" baseline="0" noProof="0" smtClean="0">
                <a:ln>
                  <a:noFill/>
                </a:ln>
                <a:solidFill>
                  <a:schemeClr val="bg1"/>
                </a:solidFill>
                <a:effectLst/>
                <a:uLnTx/>
                <a:uFillTx/>
                <a:latin typeface="+mn-lt"/>
                <a:ea typeface="+mn-ea"/>
                <a:cs typeface="+mn-cs"/>
              </a:rPr>
              <a:t>	- zatezna sila za vrijeme trajanja KS-a </a:t>
            </a:r>
            <a:r>
              <a:rPr kumimoji="0" lang="sr-Latn-RS" sz="1800" b="0" i="1" u="none" strike="noStrike" kern="1200" cap="none" spc="0" normalizeH="0" baseline="0" noProof="0" smtClean="0">
                <a:ln>
                  <a:noFill/>
                </a:ln>
                <a:solidFill>
                  <a:schemeClr val="bg1"/>
                </a:solidFill>
                <a:effectLst/>
                <a:uLnTx/>
                <a:uFillTx/>
                <a:latin typeface="+mn-lt"/>
                <a:ea typeface="+mn-ea"/>
                <a:cs typeface="+mn-cs"/>
              </a:rPr>
              <a:t>Ft </a:t>
            </a:r>
            <a:r>
              <a:rPr kumimoji="0" lang="sr-Latn-RS" sz="1800" b="0" i="0" u="none" strike="noStrike" kern="1200" cap="none" spc="0" normalizeH="0" baseline="0" noProof="0" smtClean="0">
                <a:ln>
                  <a:noFill/>
                </a:ln>
                <a:solidFill>
                  <a:schemeClr val="bg1"/>
                </a:solidFill>
                <a:effectLst/>
                <a:uLnTx/>
                <a:uFillTx/>
                <a:latin typeface="+mn-lt"/>
                <a:ea typeface="+mn-ea"/>
                <a:cs typeface="+mn-cs"/>
              </a:rPr>
              <a:t>se smanjuje s povećanjem broja odstojnika;</a:t>
            </a:r>
          </a:p>
          <a:p>
            <a:pPr marL="457200" marR="0" lvl="0" indent="-457200" algn="just" defTabSz="914400" rtl="0" eaLnBrk="1" fontAlgn="auto" latinLnBrk="0" hangingPunct="1">
              <a:lnSpc>
                <a:spcPct val="100000"/>
              </a:lnSpc>
              <a:spcBef>
                <a:spcPts val="0"/>
              </a:spcBef>
              <a:spcAft>
                <a:spcPts val="0"/>
              </a:spcAft>
              <a:buClr>
                <a:schemeClr val="accent1"/>
              </a:buClr>
              <a:buSzPct val="100000"/>
              <a:buFont typeface="+mj-lt"/>
              <a:buNone/>
              <a:tabLst/>
              <a:defRPr/>
            </a:pPr>
            <a:r>
              <a:rPr kumimoji="0" lang="sr-Latn-RS" sz="1800" b="0" i="0" u="none" strike="noStrike" kern="1200" cap="none" spc="0" normalizeH="0" baseline="0" noProof="0" smtClean="0">
                <a:ln>
                  <a:noFill/>
                </a:ln>
                <a:solidFill>
                  <a:schemeClr val="bg1"/>
                </a:solidFill>
                <a:effectLst/>
                <a:uLnTx/>
                <a:uFillTx/>
                <a:latin typeface="+mn-lt"/>
                <a:ea typeface="+mn-ea"/>
                <a:cs typeface="+mn-cs"/>
              </a:rPr>
              <a:t>	- zatezna sila nakon KS-a </a:t>
            </a:r>
            <a:r>
              <a:rPr kumimoji="0" lang="sr-Latn-RS" sz="1800" b="0" i="1" u="none" strike="noStrike" kern="1200" cap="none" spc="0" normalizeH="0" baseline="0" noProof="0" smtClean="0">
                <a:ln>
                  <a:noFill/>
                </a:ln>
                <a:solidFill>
                  <a:schemeClr val="bg1"/>
                </a:solidFill>
                <a:effectLst/>
                <a:uLnTx/>
                <a:uFillTx/>
                <a:latin typeface="+mn-lt"/>
                <a:ea typeface="+mn-ea"/>
                <a:cs typeface="+mn-cs"/>
              </a:rPr>
              <a:t>Ff</a:t>
            </a:r>
            <a:r>
              <a:rPr kumimoji="0" lang="sr-Latn-RS" sz="1800" b="0" i="0" u="none" strike="noStrike" kern="1200" cap="none" spc="0" normalizeH="0" baseline="0" noProof="0" smtClean="0">
                <a:ln>
                  <a:noFill/>
                </a:ln>
                <a:solidFill>
                  <a:schemeClr val="bg1"/>
                </a:solidFill>
                <a:effectLst/>
                <a:uLnTx/>
                <a:uFillTx/>
                <a:latin typeface="+mn-lt"/>
                <a:ea typeface="+mn-ea"/>
                <a:cs typeface="+mn-cs"/>
              </a:rPr>
              <a:t> se povećava s povećanjem broja odstojnika;</a:t>
            </a:r>
          </a:p>
          <a:p>
            <a:pPr marL="457200" marR="0" lvl="0" indent="-457200" algn="just" defTabSz="914400" rtl="0" eaLnBrk="1" fontAlgn="auto" latinLnBrk="0" hangingPunct="1">
              <a:lnSpc>
                <a:spcPct val="100000"/>
              </a:lnSpc>
              <a:spcBef>
                <a:spcPts val="0"/>
              </a:spcBef>
              <a:spcAft>
                <a:spcPts val="0"/>
              </a:spcAft>
              <a:buClr>
                <a:schemeClr val="accent1"/>
              </a:buClr>
              <a:buSzPct val="100000"/>
              <a:buFont typeface="+mj-lt"/>
              <a:buNone/>
              <a:tabLst/>
              <a:defRPr/>
            </a:pPr>
            <a:r>
              <a:rPr kumimoji="0" lang="sr-Latn-RS" sz="1800" b="0" i="0" u="none" strike="noStrike" kern="1200" cap="none" spc="0" normalizeH="0" baseline="0" noProof="0" smtClean="0">
                <a:ln>
                  <a:noFill/>
                </a:ln>
                <a:solidFill>
                  <a:schemeClr val="bg1"/>
                </a:solidFill>
                <a:effectLst/>
                <a:uLnTx/>
                <a:uFillTx/>
                <a:latin typeface="+mn-lt"/>
                <a:ea typeface="+mn-ea"/>
                <a:cs typeface="+mn-cs"/>
              </a:rPr>
              <a:t>	- zatezna sila koja djeluje između provodnika u snopu </a:t>
            </a:r>
            <a:r>
              <a:rPr kumimoji="0" lang="sr-Latn-RS" sz="1800" b="0" i="1" u="none" strike="noStrike" kern="1200" cap="none" spc="0" normalizeH="0" baseline="0" noProof="0" smtClean="0">
                <a:ln>
                  <a:noFill/>
                </a:ln>
                <a:solidFill>
                  <a:schemeClr val="bg1"/>
                </a:solidFill>
                <a:effectLst/>
                <a:uLnTx/>
                <a:uFillTx/>
                <a:latin typeface="+mn-lt"/>
                <a:ea typeface="+mn-ea"/>
                <a:cs typeface="+mn-cs"/>
              </a:rPr>
              <a:t>Fpi</a:t>
            </a:r>
            <a:r>
              <a:rPr kumimoji="0" lang="sr-Latn-RS" sz="1800" b="0" i="0" u="none" strike="noStrike" kern="1200" cap="none" spc="0" normalizeH="0" baseline="0" noProof="0" smtClean="0">
                <a:ln>
                  <a:noFill/>
                </a:ln>
                <a:solidFill>
                  <a:schemeClr val="bg1"/>
                </a:solidFill>
                <a:effectLst/>
                <a:uLnTx/>
                <a:uFillTx/>
                <a:latin typeface="+mn-lt"/>
                <a:ea typeface="+mn-ea"/>
                <a:cs typeface="+mn-cs"/>
              </a:rPr>
              <a:t> se povećava s povećanjem broja odstojnika;</a:t>
            </a:r>
          </a:p>
        </p:txBody>
      </p:sp>
      <p:sp>
        <p:nvSpPr>
          <p:cNvPr id="2" name="Title 1"/>
          <p:cNvSpPr>
            <a:spLocks noGrp="1"/>
          </p:cNvSpPr>
          <p:nvPr>
            <p:ph type="title"/>
          </p:nvPr>
        </p:nvSpPr>
        <p:spPr/>
        <p:txBody>
          <a:bodyPr>
            <a:normAutofit fontScale="90000"/>
          </a:bodyPr>
          <a:lstStyle/>
          <a:p>
            <a:r>
              <a:rPr lang="hr-HR" b="1" smtClean="0">
                <a:solidFill>
                  <a:schemeClr val="bg1"/>
                </a:solidFill>
              </a:rPr>
              <a:t>OPTIMIZACIJA KONFIGURACIJE FLEKSIBILNIH PROVODNIKA</a:t>
            </a:r>
            <a:endParaRPr lang="en-US">
              <a:solidFill>
                <a:schemeClr val="bg1"/>
              </a:solidFill>
            </a:endParaRPr>
          </a:p>
        </p:txBody>
      </p:sp>
      <p:graphicFrame>
        <p:nvGraphicFramePr>
          <p:cNvPr id="7" name="Object 2"/>
          <p:cNvGraphicFramePr>
            <a:graphicFrameLocks noChangeAspect="1"/>
          </p:cNvGraphicFramePr>
          <p:nvPr/>
        </p:nvGraphicFramePr>
        <p:xfrm>
          <a:off x="5020355" y="3150066"/>
          <a:ext cx="3717925" cy="908050"/>
        </p:xfrm>
        <a:graphic>
          <a:graphicData uri="http://schemas.openxmlformats.org/presentationml/2006/ole">
            <p:oleObj spid="_x0000_s25604" name="Equation" r:id="rId3" imgW="2273040" imgH="533160" progId="Equation.3">
              <p:embed/>
            </p:oleObj>
          </a:graphicData>
        </a:graphic>
      </p:graphicFrame>
      <p:pic>
        <p:nvPicPr>
          <p:cNvPr id="8" name="Picture 3"/>
          <p:cNvPicPr>
            <a:picLocks noChangeAspect="1" noChangeArrowheads="1"/>
          </p:cNvPicPr>
          <p:nvPr/>
        </p:nvPicPr>
        <p:blipFill>
          <a:blip r:embed="rId4"/>
          <a:srcRect/>
          <a:stretch>
            <a:fillRect/>
          </a:stretch>
        </p:blipFill>
        <p:spPr bwMode="auto">
          <a:xfrm>
            <a:off x="4992649" y="4125573"/>
            <a:ext cx="3771342" cy="2566175"/>
          </a:xfrm>
          <a:prstGeom prst="rect">
            <a:avLst/>
          </a:prstGeom>
          <a:noFill/>
          <a:ln w="9525">
            <a:noFill/>
            <a:miter lim="800000"/>
            <a:headEnd/>
            <a:tailEnd/>
          </a:ln>
          <a:effectLst/>
        </p:spPr>
      </p:pic>
      <p:graphicFrame>
        <p:nvGraphicFramePr>
          <p:cNvPr id="9" name="Object 5"/>
          <p:cNvGraphicFramePr>
            <a:graphicFrameLocks noChangeAspect="1"/>
          </p:cNvGraphicFramePr>
          <p:nvPr/>
        </p:nvGraphicFramePr>
        <p:xfrm>
          <a:off x="1084237" y="3183308"/>
          <a:ext cx="3011488" cy="908050"/>
        </p:xfrm>
        <a:graphic>
          <a:graphicData uri="http://schemas.openxmlformats.org/presentationml/2006/ole">
            <p:oleObj spid="_x0000_s25605" name="Equation" r:id="rId5" imgW="1841400" imgH="533160" progId="Equation.3">
              <p:embed/>
            </p:oleObj>
          </a:graphicData>
        </a:graphic>
      </p:graphicFrame>
      <p:pic>
        <p:nvPicPr>
          <p:cNvPr id="10" name="Picture 6"/>
          <p:cNvPicPr>
            <a:picLocks noChangeAspect="1" noChangeArrowheads="1"/>
          </p:cNvPicPr>
          <p:nvPr/>
        </p:nvPicPr>
        <p:blipFill>
          <a:blip r:embed="rId6"/>
          <a:srcRect/>
          <a:stretch>
            <a:fillRect/>
          </a:stretch>
        </p:blipFill>
        <p:spPr bwMode="auto">
          <a:xfrm>
            <a:off x="785870" y="4132610"/>
            <a:ext cx="3867150" cy="2559135"/>
          </a:xfrm>
          <a:prstGeom prst="rect">
            <a:avLst/>
          </a:prstGeom>
          <a:noFill/>
          <a:ln w="9525">
            <a:noFill/>
            <a:miter lim="800000"/>
            <a:headEnd/>
            <a:tailEnd/>
          </a:ln>
          <a:effectLst/>
        </p:spPr>
      </p:pic>
      <p:sp>
        <p:nvSpPr>
          <p:cNvPr id="3" name="Content Placeholder 2"/>
          <p:cNvSpPr>
            <a:spLocks noGrp="1"/>
          </p:cNvSpPr>
          <p:nvPr>
            <p:ph idx="1"/>
          </p:nvPr>
        </p:nvSpPr>
        <p:spPr>
          <a:xfrm>
            <a:off x="165514" y="1525552"/>
            <a:ext cx="8705354" cy="4351338"/>
          </a:xfrm>
        </p:spPr>
        <p:txBody>
          <a:bodyPr/>
          <a:lstStyle/>
          <a:p>
            <a:pPr algn="just">
              <a:buNone/>
            </a:pPr>
            <a:r>
              <a:rPr lang="sr-Latn-RS" smtClean="0">
                <a:solidFill>
                  <a:schemeClr val="bg1"/>
                </a:solidFill>
              </a:rPr>
              <a:t>	Analogno optimizaciji uređenja cijevnih provodnika, načini uticanja na smanjenje efekata KS-a na fleksibilne provodnike su promjenom dužine provodnika i/ili broja odstojnika za slučaj provodnika u snopu.</a:t>
            </a:r>
            <a:endParaRPr lang="en-US" smtClean="0">
              <a:solidFill>
                <a:schemeClr val="bg1"/>
              </a:solidFill>
            </a:endParaRPr>
          </a:p>
          <a:p>
            <a:pPr algn="just">
              <a:buNone/>
            </a:pPr>
            <a:r>
              <a:rPr lang="hr-HR" smtClean="0">
                <a:solidFill>
                  <a:schemeClr val="bg1"/>
                </a:solidFill>
              </a:rPr>
              <a:t>	Povećanje broja odstojnika utiče na:</a:t>
            </a:r>
          </a:p>
          <a:p>
            <a:pPr algn="just">
              <a:buNone/>
            </a:pPr>
            <a:r>
              <a:rPr lang="hr-HR" smtClean="0">
                <a:solidFill>
                  <a:schemeClr val="bg1"/>
                </a:solidFill>
              </a:rPr>
              <a:t>	-</a:t>
            </a:r>
            <a:r>
              <a:rPr lang="en-US" smtClean="0">
                <a:solidFill>
                  <a:schemeClr val="bg1"/>
                </a:solidFill>
              </a:rPr>
              <a:t> </a:t>
            </a:r>
            <a:r>
              <a:rPr lang="hr-HR" smtClean="0">
                <a:solidFill>
                  <a:schemeClr val="bg1"/>
                </a:solidFill>
              </a:rPr>
              <a:t>povećanje podužne mase provodnika </a:t>
            </a:r>
            <a:r>
              <a:rPr lang="hr-HR" i="1" smtClean="0">
                <a:solidFill>
                  <a:schemeClr val="bg1"/>
                </a:solidFill>
              </a:rPr>
              <a:t>m</a:t>
            </a:r>
            <a:r>
              <a:rPr lang="hr-HR" i="1" baseline="-25000" smtClean="0">
                <a:solidFill>
                  <a:schemeClr val="bg1"/>
                </a:solidFill>
              </a:rPr>
              <a:t>sc</a:t>
            </a:r>
            <a:r>
              <a:rPr lang="en-US" i="1" smtClean="0">
                <a:solidFill>
                  <a:schemeClr val="bg1"/>
                </a:solidFill>
              </a:rPr>
              <a:t>‘,</a:t>
            </a:r>
          </a:p>
          <a:p>
            <a:pPr algn="just">
              <a:buNone/>
            </a:pPr>
            <a:r>
              <a:rPr lang="en-US" i="1" smtClean="0">
                <a:solidFill>
                  <a:schemeClr val="bg1"/>
                </a:solidFill>
              </a:rPr>
              <a:t>	- </a:t>
            </a:r>
            <a:r>
              <a:rPr lang="en-US" smtClean="0">
                <a:solidFill>
                  <a:schemeClr val="bg1"/>
                </a:solidFill>
              </a:rPr>
              <a:t>pove</a:t>
            </a:r>
            <a:r>
              <a:rPr lang="sr-Latn-RS" smtClean="0">
                <a:solidFill>
                  <a:schemeClr val="bg1"/>
                </a:solidFill>
              </a:rPr>
              <a:t>ć</a:t>
            </a:r>
            <a:r>
              <a:rPr lang="en-US" smtClean="0">
                <a:solidFill>
                  <a:schemeClr val="bg1"/>
                </a:solidFill>
              </a:rPr>
              <a:t>anje </a:t>
            </a:r>
            <a:r>
              <a:rPr lang="hr-HR" smtClean="0">
                <a:solidFill>
                  <a:schemeClr val="bg1"/>
                </a:solidFill>
              </a:rPr>
              <a:t>statičkog </a:t>
            </a:r>
            <a:r>
              <a:rPr lang="hr-HR" smtClean="0">
                <a:solidFill>
                  <a:schemeClr val="bg1"/>
                </a:solidFill>
              </a:rPr>
              <a:t>ugib provodnika </a:t>
            </a:r>
            <a:r>
              <a:rPr lang="hr-HR" i="1" smtClean="0">
                <a:solidFill>
                  <a:schemeClr val="bg1"/>
                </a:solidFill>
              </a:rPr>
              <a:t>b</a:t>
            </a:r>
            <a:r>
              <a:rPr lang="hr-HR" i="1" baseline="-25000" smtClean="0">
                <a:solidFill>
                  <a:schemeClr val="bg1"/>
                </a:solidFill>
              </a:rPr>
              <a:t>c</a:t>
            </a:r>
            <a:r>
              <a:rPr lang="en-US" smtClean="0">
                <a:solidFill>
                  <a:schemeClr val="bg1"/>
                </a:solidFill>
              </a:rPr>
              <a:t>,</a:t>
            </a:r>
            <a:endParaRPr lang="en-US" smtClean="0">
              <a:solidFill>
                <a:schemeClr val="bg1"/>
              </a:solidFill>
            </a:endParaRPr>
          </a:p>
          <a:p>
            <a:pPr algn="just">
              <a:buNone/>
            </a:pPr>
            <a:r>
              <a:rPr lang="en-US" smtClean="0">
                <a:solidFill>
                  <a:schemeClr val="bg1"/>
                </a:solidFill>
              </a:rPr>
              <a:t>	</a:t>
            </a:r>
            <a:r>
              <a:rPr lang="en-US" smtClean="0">
                <a:solidFill>
                  <a:schemeClr val="bg1"/>
                </a:solidFill>
              </a:rPr>
              <a:t>-</a:t>
            </a:r>
            <a:r>
              <a:rPr lang="sr-Latn-RS" smtClean="0">
                <a:solidFill>
                  <a:schemeClr val="bg1"/>
                </a:solidFill>
              </a:rPr>
              <a:t> smanjenje</a:t>
            </a:r>
            <a:r>
              <a:rPr lang="en-US" smtClean="0">
                <a:solidFill>
                  <a:schemeClr val="bg1"/>
                </a:solidFill>
              </a:rPr>
              <a:t> </a:t>
            </a:r>
            <a:r>
              <a:rPr lang="hr-HR" smtClean="0">
                <a:solidFill>
                  <a:schemeClr val="bg1"/>
                </a:solidFill>
              </a:rPr>
              <a:t>uglova </a:t>
            </a:r>
            <a:r>
              <a:rPr lang="hr-HR" smtClean="0">
                <a:solidFill>
                  <a:schemeClr val="bg1"/>
                </a:solidFill>
              </a:rPr>
              <a:t>njihanja provodnika </a:t>
            </a:r>
            <a:r>
              <a:rPr lang="hr-HR" i="1" smtClean="0">
                <a:solidFill>
                  <a:schemeClr val="bg1"/>
                </a:solidFill>
              </a:rPr>
              <a:t>δ</a:t>
            </a:r>
            <a:r>
              <a:rPr lang="hr-HR" i="1" baseline="-25000" smtClean="0">
                <a:solidFill>
                  <a:schemeClr val="bg1"/>
                </a:solidFill>
              </a:rPr>
              <a:t>k</a:t>
            </a:r>
            <a:r>
              <a:rPr lang="hr-HR" smtClean="0">
                <a:solidFill>
                  <a:schemeClr val="bg1"/>
                </a:solidFill>
              </a:rPr>
              <a:t> i </a:t>
            </a:r>
            <a:r>
              <a:rPr lang="hr-HR" i="1" smtClean="0">
                <a:solidFill>
                  <a:schemeClr val="bg1"/>
                </a:solidFill>
              </a:rPr>
              <a:t>δ</a:t>
            </a:r>
            <a:r>
              <a:rPr lang="hr-HR" i="1" baseline="-25000" smtClean="0">
                <a:solidFill>
                  <a:schemeClr val="bg1"/>
                </a:solidFill>
              </a:rPr>
              <a:t>m</a:t>
            </a:r>
            <a:r>
              <a:rPr lang="en-US" smtClean="0">
                <a:solidFill>
                  <a:schemeClr val="bg1"/>
                </a:solidFill>
              </a:rPr>
              <a:t>,</a:t>
            </a:r>
            <a:endParaRPr lang="en-US" smtClean="0">
              <a:solidFill>
                <a:schemeClr val="bg1"/>
              </a:solidFill>
            </a:endParaRPr>
          </a:p>
          <a:p>
            <a:pPr algn="just">
              <a:buNone/>
            </a:pPr>
            <a:r>
              <a:rPr lang="en-US" smtClean="0">
                <a:solidFill>
                  <a:schemeClr val="bg1"/>
                </a:solidFill>
              </a:rPr>
              <a:t>	</a:t>
            </a:r>
            <a:r>
              <a:rPr lang="en-US" smtClean="0">
                <a:solidFill>
                  <a:schemeClr val="bg1"/>
                </a:solidFill>
              </a:rPr>
              <a:t>-</a:t>
            </a:r>
            <a:r>
              <a:rPr lang="hr-HR" smtClean="0">
                <a:solidFill>
                  <a:schemeClr val="bg1"/>
                </a:solidFill>
              </a:rPr>
              <a:t>smanjenje </a:t>
            </a:r>
            <a:r>
              <a:rPr lang="hr-HR" smtClean="0">
                <a:solidFill>
                  <a:schemeClr val="bg1"/>
                </a:solidFill>
              </a:rPr>
              <a:t>faktora </a:t>
            </a:r>
            <a:r>
              <a:rPr lang="hr-HR" i="1" smtClean="0">
                <a:solidFill>
                  <a:schemeClr val="bg1"/>
                </a:solidFill>
              </a:rPr>
              <a:t>r</a:t>
            </a:r>
            <a:r>
              <a:rPr lang="hr-HR" smtClean="0">
                <a:solidFill>
                  <a:schemeClr val="bg1"/>
                </a:solidFill>
              </a:rPr>
              <a:t>, tj. rezultujućeg ugla </a:t>
            </a:r>
            <a:r>
              <a:rPr lang="hr-HR" i="1" smtClean="0">
                <a:solidFill>
                  <a:schemeClr val="bg1"/>
                </a:solidFill>
              </a:rPr>
              <a:t>δ</a:t>
            </a:r>
            <a:r>
              <a:rPr lang="hr-HR" i="1" baseline="-25000" smtClean="0">
                <a:solidFill>
                  <a:schemeClr val="bg1"/>
                </a:solidFill>
              </a:rPr>
              <a:t>1</a:t>
            </a:r>
            <a:r>
              <a:rPr lang="hr-HR" smtClean="0">
                <a:solidFill>
                  <a:schemeClr val="bg1"/>
                </a:solidFill>
              </a:rPr>
              <a:t> djelovanja elektromagnetne i gravitacione sile</a:t>
            </a:r>
            <a:endParaRPr lang="en-US" smtClean="0">
              <a:solidFill>
                <a:schemeClr val="bg1"/>
              </a:solidFill>
            </a:endParaRPr>
          </a:p>
          <a:p>
            <a:pPr algn="just">
              <a:buNone/>
            </a:pPr>
            <a:r>
              <a:rPr lang="en-US" smtClean="0">
                <a:solidFill>
                  <a:schemeClr val="bg1"/>
                </a:solidFill>
              </a:rPr>
              <a:t>	- </a:t>
            </a:r>
            <a:r>
              <a:rPr lang="hr-HR" smtClean="0">
                <a:solidFill>
                  <a:schemeClr val="bg1"/>
                </a:solidFill>
              </a:rPr>
              <a:t>smanjenje </a:t>
            </a:r>
            <a:r>
              <a:rPr lang="hr-HR" smtClean="0">
                <a:solidFill>
                  <a:schemeClr val="bg1"/>
                </a:solidFill>
              </a:rPr>
              <a:t>perioda oscilovanja </a:t>
            </a:r>
            <a:r>
              <a:rPr lang="hr-HR" i="1" smtClean="0">
                <a:solidFill>
                  <a:schemeClr val="bg1"/>
                </a:solidFill>
              </a:rPr>
              <a:t>T</a:t>
            </a:r>
            <a:r>
              <a:rPr lang="hr-HR" i="1" baseline="-25000" smtClean="0">
                <a:solidFill>
                  <a:schemeClr val="bg1"/>
                </a:solidFill>
              </a:rPr>
              <a:t>res</a:t>
            </a:r>
            <a:r>
              <a:rPr lang="en-US" smtClean="0">
                <a:solidFill>
                  <a:schemeClr val="bg1"/>
                </a:solidFill>
              </a:rPr>
              <a:t>,</a:t>
            </a:r>
            <a:endParaRPr lang="hr-HR" i="1" baseline="-25000" smtClean="0">
              <a:solidFill>
                <a:schemeClr val="bg1"/>
              </a:solidFill>
            </a:endParaRPr>
          </a:p>
          <a:p>
            <a:pPr algn="just">
              <a:buNone/>
            </a:pPr>
            <a:r>
              <a:rPr lang="hr-HR" i="1" baseline="-25000" smtClean="0">
                <a:solidFill>
                  <a:schemeClr val="bg1"/>
                </a:solidFill>
              </a:rPr>
              <a:t>	</a:t>
            </a:r>
            <a:r>
              <a:rPr lang="en-US" smtClean="0">
                <a:solidFill>
                  <a:schemeClr val="bg1"/>
                </a:solidFill>
              </a:rPr>
              <a:t>- </a:t>
            </a:r>
            <a:r>
              <a:rPr lang="hr-HR" smtClean="0">
                <a:solidFill>
                  <a:schemeClr val="bg1"/>
                </a:solidFill>
              </a:rPr>
              <a:t>povećanje minimalnog rastojanja između provodnika za vrijeme </a:t>
            </a:r>
            <a:r>
              <a:rPr lang="hr-HR" smtClean="0">
                <a:solidFill>
                  <a:schemeClr val="bg1"/>
                </a:solidFill>
              </a:rPr>
              <a:t>KS-a.</a:t>
            </a:r>
            <a:endParaRPr lang="hr-HR" i="1" baseline="-250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smtClean="0">
                <a:solidFill>
                  <a:schemeClr val="bg1"/>
                </a:solidFill>
              </a:rPr>
              <a:t>OPTIMIZACIJA KONFIGURACIJE FLEKSIBILNIH PROVODNIKA</a:t>
            </a:r>
            <a:endParaRPr lang="en-US">
              <a:solidFill>
                <a:schemeClr val="bg1"/>
              </a:solidFill>
            </a:endParaRPr>
          </a:p>
        </p:txBody>
      </p:sp>
      <p:sp>
        <p:nvSpPr>
          <p:cNvPr id="6" name="Rectangle 5"/>
          <p:cNvSpPr/>
          <p:nvPr/>
        </p:nvSpPr>
        <p:spPr>
          <a:xfrm>
            <a:off x="4714504" y="2060938"/>
            <a:ext cx="4429496" cy="1200329"/>
          </a:xfrm>
          <a:prstGeom prst="rect">
            <a:avLst/>
          </a:prstGeom>
        </p:spPr>
        <p:txBody>
          <a:bodyPr wrap="square">
            <a:spAutoFit/>
          </a:bodyPr>
          <a:lstStyle/>
          <a:p>
            <a:pPr marL="342900" indent="-342900"/>
            <a:r>
              <a:rPr lang="hr-HR" smtClean="0">
                <a:solidFill>
                  <a:schemeClr val="bg1"/>
                </a:solidFill>
              </a:rPr>
              <a:t>	- Srednje rastojanje između faza: 5 </a:t>
            </a:r>
            <a:r>
              <a:rPr lang="hr-HR" i="1" smtClean="0">
                <a:solidFill>
                  <a:schemeClr val="bg1"/>
                </a:solidFill>
              </a:rPr>
              <a:t>m</a:t>
            </a:r>
            <a:r>
              <a:rPr lang="hr-HR" smtClean="0">
                <a:solidFill>
                  <a:schemeClr val="bg1"/>
                </a:solidFill>
              </a:rPr>
              <a:t>,</a:t>
            </a:r>
          </a:p>
          <a:p>
            <a:pPr marL="342900" indent="-342900"/>
            <a:r>
              <a:rPr lang="hr-HR" smtClean="0">
                <a:solidFill>
                  <a:schemeClr val="bg1"/>
                </a:solidFill>
              </a:rPr>
              <a:t>	- Struja kratkog spoja: 63 </a:t>
            </a:r>
            <a:r>
              <a:rPr lang="hr-HR" i="1" smtClean="0">
                <a:solidFill>
                  <a:schemeClr val="bg1"/>
                </a:solidFill>
              </a:rPr>
              <a:t>kA</a:t>
            </a:r>
            <a:r>
              <a:rPr lang="hr-HR" smtClean="0">
                <a:solidFill>
                  <a:schemeClr val="bg1"/>
                </a:solidFill>
              </a:rPr>
              <a:t>, k=1.81,</a:t>
            </a:r>
            <a:endParaRPr lang="en-US" smtClean="0">
              <a:solidFill>
                <a:schemeClr val="bg1"/>
              </a:solidFill>
            </a:endParaRPr>
          </a:p>
          <a:p>
            <a:pPr marL="342900" indent="-342900"/>
            <a:r>
              <a:rPr lang="hr-HR" smtClean="0">
                <a:solidFill>
                  <a:schemeClr val="bg1"/>
                </a:solidFill>
              </a:rPr>
              <a:t>	- Dužina izolatorskog lanca: 3.8 </a:t>
            </a:r>
            <a:r>
              <a:rPr lang="hr-HR" i="1" smtClean="0">
                <a:solidFill>
                  <a:schemeClr val="bg1"/>
                </a:solidFill>
              </a:rPr>
              <a:t>m</a:t>
            </a:r>
            <a:r>
              <a:rPr lang="hr-HR" smtClean="0">
                <a:solidFill>
                  <a:schemeClr val="bg1"/>
                </a:solidFill>
              </a:rPr>
              <a:t>,</a:t>
            </a:r>
          </a:p>
          <a:p>
            <a:pPr marL="342900" indent="-342900"/>
            <a:r>
              <a:rPr lang="hr-HR" smtClean="0">
                <a:solidFill>
                  <a:schemeClr val="bg1"/>
                </a:solidFill>
              </a:rPr>
              <a:t>	- Trajanje struje kratkog spoja: 0.5 </a:t>
            </a:r>
            <a:r>
              <a:rPr lang="hr-HR" i="1" smtClean="0">
                <a:solidFill>
                  <a:schemeClr val="bg1"/>
                </a:solidFill>
              </a:rPr>
              <a:t>s</a:t>
            </a:r>
            <a:r>
              <a:rPr lang="hr-HR" smtClean="0">
                <a:solidFill>
                  <a:schemeClr val="bg1"/>
                </a:solidFill>
              </a:rPr>
              <a:t>.</a:t>
            </a:r>
            <a:endParaRPr lang="en-US">
              <a:solidFill>
                <a:schemeClr val="bg1"/>
              </a:solidFill>
            </a:endParaRPr>
          </a:p>
        </p:txBody>
      </p:sp>
      <p:sp>
        <p:nvSpPr>
          <p:cNvPr id="7" name="Rectangle 6"/>
          <p:cNvSpPr/>
          <p:nvPr/>
        </p:nvSpPr>
        <p:spPr>
          <a:xfrm>
            <a:off x="89066" y="1408077"/>
            <a:ext cx="9114309" cy="1877437"/>
          </a:xfrm>
          <a:prstGeom prst="rect">
            <a:avLst/>
          </a:prstGeom>
        </p:spPr>
        <p:txBody>
          <a:bodyPr wrap="square">
            <a:spAutoFit/>
          </a:bodyPr>
          <a:lstStyle/>
          <a:p>
            <a:pPr marL="342900" indent="-342900">
              <a:lnSpc>
                <a:spcPct val="100000"/>
              </a:lnSpc>
            </a:pPr>
            <a:r>
              <a:rPr lang="sr-Latn-RS" smtClean="0">
                <a:solidFill>
                  <a:schemeClr val="bg1"/>
                </a:solidFill>
              </a:rPr>
              <a:t>Primjer: Uređenje </a:t>
            </a:r>
            <a:r>
              <a:rPr lang="hr-HR" smtClean="0">
                <a:solidFill>
                  <a:schemeClr val="bg1"/>
                </a:solidFill>
              </a:rPr>
              <a:t>400kV sabirnica sa po dva potprovodnika ACSR 1045/45(d=43</a:t>
            </a:r>
            <a:r>
              <a:rPr lang="hr-HR" i="1" smtClean="0">
                <a:solidFill>
                  <a:schemeClr val="bg1"/>
                </a:solidFill>
              </a:rPr>
              <a:t>mm, 	m</a:t>
            </a:r>
            <a:r>
              <a:rPr lang="en-US" i="1" smtClean="0">
                <a:solidFill>
                  <a:schemeClr val="bg1"/>
                </a:solidFill>
              </a:rPr>
              <a:t>'=</a:t>
            </a:r>
            <a:r>
              <a:rPr lang="hr-HR" smtClean="0">
                <a:solidFill>
                  <a:schemeClr val="bg1"/>
                </a:solidFill>
              </a:rPr>
              <a:t>3.25 </a:t>
            </a:r>
            <a:r>
              <a:rPr lang="hr-HR" i="1" smtClean="0">
                <a:solidFill>
                  <a:schemeClr val="bg1"/>
                </a:solidFill>
              </a:rPr>
              <a:t>kg/m</a:t>
            </a:r>
            <a:r>
              <a:rPr lang="hr-HR" smtClean="0">
                <a:solidFill>
                  <a:schemeClr val="bg1"/>
                </a:solidFill>
              </a:rPr>
              <a:t>) u snopu na rastojanju </a:t>
            </a:r>
            <a:r>
              <a:rPr lang="hr-HR" smtClean="0">
                <a:solidFill>
                  <a:schemeClr val="bg1"/>
                </a:solidFill>
              </a:rPr>
              <a:t>0.4</a:t>
            </a:r>
            <a:r>
              <a:rPr lang="hr-HR" i="1" smtClean="0">
                <a:solidFill>
                  <a:schemeClr val="bg1"/>
                </a:solidFill>
              </a:rPr>
              <a:t>m</a:t>
            </a:r>
            <a:r>
              <a:rPr lang="hr-HR" i="1" smtClean="0">
                <a:solidFill>
                  <a:schemeClr val="bg1"/>
                </a:solidFill>
              </a:rPr>
              <a:t>.</a:t>
            </a:r>
            <a:r>
              <a:rPr lang="hr-HR" smtClean="0">
                <a:solidFill>
                  <a:schemeClr val="bg1"/>
                </a:solidFill>
              </a:rPr>
              <a:t>  </a:t>
            </a:r>
            <a:r>
              <a:rPr lang="hr-HR" smtClean="0">
                <a:solidFill>
                  <a:schemeClr val="bg1"/>
                </a:solidFill>
              </a:rPr>
              <a:t>Ulazni parametri proračuna su:</a:t>
            </a:r>
          </a:p>
          <a:p>
            <a:pPr marL="342900" indent="-342900">
              <a:lnSpc>
                <a:spcPct val="100000"/>
              </a:lnSpc>
            </a:pPr>
            <a:endParaRPr lang="en-US" sz="800" smtClean="0">
              <a:solidFill>
                <a:schemeClr val="bg1"/>
              </a:solidFill>
            </a:endParaRPr>
          </a:p>
          <a:p>
            <a:pPr marL="342900" indent="-342900"/>
            <a:r>
              <a:rPr lang="hr-HR" smtClean="0">
                <a:solidFill>
                  <a:schemeClr val="bg1"/>
                </a:solidFill>
              </a:rPr>
              <a:t>- Statička sila naprezanja na –20°C: 20 </a:t>
            </a:r>
            <a:r>
              <a:rPr lang="hr-HR" i="1" smtClean="0">
                <a:solidFill>
                  <a:schemeClr val="bg1"/>
                </a:solidFill>
              </a:rPr>
              <a:t>kN</a:t>
            </a:r>
            <a:r>
              <a:rPr lang="hr-HR" smtClean="0">
                <a:solidFill>
                  <a:schemeClr val="bg1"/>
                </a:solidFill>
              </a:rPr>
              <a:t>,</a:t>
            </a:r>
            <a:endParaRPr lang="hr-HR" i="1" smtClean="0">
              <a:solidFill>
                <a:schemeClr val="bg1"/>
              </a:solidFill>
            </a:endParaRPr>
          </a:p>
          <a:p>
            <a:pPr marL="342900" indent="-342900"/>
            <a:r>
              <a:rPr lang="hr-HR" i="1" smtClean="0">
                <a:solidFill>
                  <a:schemeClr val="bg1"/>
                </a:solidFill>
              </a:rPr>
              <a:t>- </a:t>
            </a:r>
            <a:r>
              <a:rPr lang="hr-HR" smtClean="0">
                <a:solidFill>
                  <a:schemeClr val="bg1"/>
                </a:solidFill>
              </a:rPr>
              <a:t>Konstanta savijanja oba nosača: 500 </a:t>
            </a:r>
            <a:r>
              <a:rPr lang="hr-HR" i="1" smtClean="0">
                <a:solidFill>
                  <a:schemeClr val="bg1"/>
                </a:solidFill>
              </a:rPr>
              <a:t>N/mm</a:t>
            </a:r>
            <a:r>
              <a:rPr lang="hr-HR" smtClean="0">
                <a:solidFill>
                  <a:schemeClr val="bg1"/>
                </a:solidFill>
              </a:rPr>
              <a:t>,</a:t>
            </a:r>
            <a:endParaRPr lang="en-US" smtClean="0">
              <a:solidFill>
                <a:schemeClr val="bg1"/>
              </a:solidFill>
            </a:endParaRPr>
          </a:p>
          <a:p>
            <a:pPr marL="342900" indent="-342900"/>
            <a:r>
              <a:rPr lang="hr-HR" smtClean="0">
                <a:solidFill>
                  <a:schemeClr val="bg1"/>
                </a:solidFill>
              </a:rPr>
              <a:t>- Youngov modul elastičnosti: 70000 </a:t>
            </a:r>
            <a:r>
              <a:rPr lang="hr-HR" i="1" smtClean="0">
                <a:solidFill>
                  <a:schemeClr val="bg1"/>
                </a:solidFill>
              </a:rPr>
              <a:t>N/mm</a:t>
            </a:r>
            <a:r>
              <a:rPr lang="hr-HR" i="1" baseline="30000" smtClean="0">
                <a:solidFill>
                  <a:schemeClr val="bg1"/>
                </a:solidFill>
              </a:rPr>
              <a:t>2</a:t>
            </a:r>
            <a:r>
              <a:rPr lang="hr-HR" smtClean="0">
                <a:solidFill>
                  <a:schemeClr val="bg1"/>
                </a:solidFill>
              </a:rPr>
              <a:t>, </a:t>
            </a:r>
          </a:p>
          <a:p>
            <a:pPr marL="342900" indent="-342900"/>
            <a:r>
              <a:rPr lang="hr-HR" smtClean="0">
                <a:solidFill>
                  <a:schemeClr val="bg1"/>
                </a:solidFill>
              </a:rPr>
              <a:t>- Masa </a:t>
            </a:r>
            <a:r>
              <a:rPr lang="hr-HR" smtClean="0">
                <a:solidFill>
                  <a:schemeClr val="bg1"/>
                </a:solidFill>
              </a:rPr>
              <a:t>poveznog elementa: 36 </a:t>
            </a:r>
            <a:r>
              <a:rPr lang="hr-HR" i="1" smtClean="0">
                <a:solidFill>
                  <a:schemeClr val="bg1"/>
                </a:solidFill>
              </a:rPr>
              <a:t>kg</a:t>
            </a:r>
            <a:r>
              <a:rPr lang="hr-HR" smtClean="0">
                <a:solidFill>
                  <a:schemeClr val="bg1"/>
                </a:solidFill>
              </a:rPr>
              <a:t>,</a:t>
            </a:r>
          </a:p>
        </p:txBody>
      </p:sp>
      <p:pic>
        <p:nvPicPr>
          <p:cNvPr id="8" name="Picture 7" descr="C:\Users\MILAN\Desktop\Sile 50[m].PNG"/>
          <p:cNvPicPr/>
          <p:nvPr/>
        </p:nvPicPr>
        <p:blipFill>
          <a:blip r:embed="rId2">
            <a:lum bright="-10000" contrast="20000"/>
          </a:blip>
          <a:srcRect t="831"/>
          <a:stretch>
            <a:fillRect/>
          </a:stretch>
        </p:blipFill>
        <p:spPr bwMode="auto">
          <a:xfrm>
            <a:off x="6121470" y="4187248"/>
            <a:ext cx="2926080" cy="2377440"/>
          </a:xfrm>
          <a:prstGeom prst="rect">
            <a:avLst/>
          </a:prstGeom>
          <a:noFill/>
          <a:ln w="9525">
            <a:noFill/>
            <a:miter lim="800000"/>
            <a:headEnd/>
            <a:tailEnd/>
          </a:ln>
        </p:spPr>
      </p:pic>
      <p:pic>
        <p:nvPicPr>
          <p:cNvPr id="9" name="Picture 8" descr="C:\Users\MILAN\Desktop\Ugao 50[m].PNG"/>
          <p:cNvPicPr/>
          <p:nvPr/>
        </p:nvPicPr>
        <p:blipFill>
          <a:blip r:embed="rId3">
            <a:lum bright="-10000" contrast="20000"/>
          </a:blip>
          <a:stretch>
            <a:fillRect/>
          </a:stretch>
        </p:blipFill>
        <p:spPr bwMode="auto">
          <a:xfrm>
            <a:off x="99033" y="4196729"/>
            <a:ext cx="2926080" cy="2377440"/>
          </a:xfrm>
          <a:prstGeom prst="rect">
            <a:avLst/>
          </a:prstGeom>
          <a:noFill/>
          <a:ln w="9525">
            <a:noFill/>
            <a:miter lim="800000"/>
            <a:headEnd/>
            <a:tailEnd/>
          </a:ln>
        </p:spPr>
      </p:pic>
      <p:pic>
        <p:nvPicPr>
          <p:cNvPr id="10" name="Picture 9" descr="C:\Users\MILAN\Desktop\Rastojanje 50[m].PNG"/>
          <p:cNvPicPr/>
          <p:nvPr/>
        </p:nvPicPr>
        <p:blipFill>
          <a:blip r:embed="rId4">
            <a:lum bright="-10000" contrast="20000"/>
          </a:blip>
          <a:stretch>
            <a:fillRect/>
          </a:stretch>
        </p:blipFill>
        <p:spPr bwMode="auto">
          <a:xfrm>
            <a:off x="3103597" y="4199121"/>
            <a:ext cx="2926080" cy="2377440"/>
          </a:xfrm>
          <a:prstGeom prst="rect">
            <a:avLst/>
          </a:prstGeom>
          <a:noFill/>
          <a:ln w="9525">
            <a:noFill/>
            <a:miter lim="800000"/>
            <a:headEnd/>
            <a:tailEnd/>
          </a:ln>
        </p:spPr>
      </p:pic>
      <p:sp>
        <p:nvSpPr>
          <p:cNvPr id="11" name="Rectangle 10"/>
          <p:cNvSpPr/>
          <p:nvPr/>
        </p:nvSpPr>
        <p:spPr>
          <a:xfrm>
            <a:off x="0" y="6488668"/>
            <a:ext cx="9114309" cy="369332"/>
          </a:xfrm>
          <a:prstGeom prst="rect">
            <a:avLst/>
          </a:prstGeom>
        </p:spPr>
        <p:txBody>
          <a:bodyPr wrap="square">
            <a:spAutoFit/>
          </a:bodyPr>
          <a:lstStyle/>
          <a:p>
            <a:pPr marL="342900" indent="-342900">
              <a:lnSpc>
                <a:spcPct val="100000"/>
              </a:lnSpc>
            </a:pPr>
            <a:r>
              <a:rPr lang="sr-Latn-RS" smtClean="0">
                <a:solidFill>
                  <a:schemeClr val="bg1"/>
                </a:solidFill>
              </a:rPr>
              <a:t>  Uglovi njihanja provodnika          Minimalna rastojanja                      Zatezne sile</a:t>
            </a:r>
            <a:endParaRPr lang="en-US" smtClean="0">
              <a:solidFill>
                <a:schemeClr val="bg1"/>
              </a:solidFill>
            </a:endParaRPr>
          </a:p>
        </p:txBody>
      </p:sp>
      <p:sp>
        <p:nvSpPr>
          <p:cNvPr id="12" name="Rectangle 11"/>
          <p:cNvSpPr/>
          <p:nvPr/>
        </p:nvSpPr>
        <p:spPr>
          <a:xfrm>
            <a:off x="0" y="3319863"/>
            <a:ext cx="9144000" cy="877163"/>
          </a:xfrm>
          <a:prstGeom prst="rect">
            <a:avLst/>
          </a:prstGeom>
        </p:spPr>
        <p:txBody>
          <a:bodyPr wrap="square">
            <a:spAutoFit/>
          </a:bodyPr>
          <a:lstStyle/>
          <a:p>
            <a:pPr algn="just"/>
            <a:r>
              <a:rPr lang="hr-HR" sz="1700" smtClean="0">
                <a:solidFill>
                  <a:schemeClr val="bg1"/>
                </a:solidFill>
              </a:rPr>
              <a:t>Proračun je izvršen za dužine raspona od 40m i 50m. Dokazuje se da povećanje dužine raspona ima negativan efekat na sve mehaničke promjenljive, osim na silu Fpi koja se smanjuje za slučaj da se provodnici u snopu ne sudaraju efektno.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5" y="630048"/>
            <a:ext cx="7886700" cy="745828"/>
          </a:xfrm>
        </p:spPr>
        <p:txBody>
          <a:bodyPr/>
          <a:lstStyle/>
          <a:p>
            <a:r>
              <a:rPr lang="hr-HR" b="1" smtClean="0">
                <a:solidFill>
                  <a:schemeClr val="bg1"/>
                </a:solidFill>
              </a:rPr>
              <a:t>ZAKLJUČAK</a:t>
            </a:r>
            <a:endParaRPr lang="en-US">
              <a:solidFill>
                <a:schemeClr val="bg1"/>
              </a:solidFill>
            </a:endParaRPr>
          </a:p>
        </p:txBody>
      </p:sp>
      <p:sp>
        <p:nvSpPr>
          <p:cNvPr id="3" name="Content Placeholder 2"/>
          <p:cNvSpPr>
            <a:spLocks noGrp="1"/>
          </p:cNvSpPr>
          <p:nvPr>
            <p:ph idx="1"/>
          </p:nvPr>
        </p:nvSpPr>
        <p:spPr>
          <a:xfrm>
            <a:off x="450525" y="1394926"/>
            <a:ext cx="8515350" cy="5290882"/>
          </a:xfrm>
        </p:spPr>
        <p:txBody>
          <a:bodyPr>
            <a:normAutofit/>
          </a:bodyPr>
          <a:lstStyle/>
          <a:p>
            <a:pPr marL="0" indent="0" algn="just">
              <a:spcBef>
                <a:spcPts val="0"/>
              </a:spcBef>
              <a:buNone/>
            </a:pPr>
            <a:r>
              <a:rPr lang="hr-HR" smtClean="0">
                <a:solidFill>
                  <a:schemeClr val="bg1"/>
                </a:solidFill>
              </a:rPr>
              <a:t>Povećanje dužine provodnika i/ili broja odstojnika zasigurno će prouzrokovati povećanje sila i naprezanja u svim klimatskim uslovima, kao i za vrijeme trajanja seizmičkih potresa. Međutim, u većini slučajeva mehaničke sile i naprezanja za vrijeme kratkog spoja su veća u odnosu na sve klimatske uslove i seizmičke potrese. </a:t>
            </a:r>
          </a:p>
          <a:p>
            <a:pPr marL="0" indent="0" algn="just">
              <a:spcBef>
                <a:spcPts val="600"/>
              </a:spcBef>
              <a:buNone/>
            </a:pPr>
            <a:r>
              <a:rPr lang="hr-HR" smtClean="0">
                <a:solidFill>
                  <a:schemeClr val="bg1"/>
                </a:solidFill>
              </a:rPr>
              <a:t>Povećanje dužine cijevnog provodnika dovodi do sigurnog povećanja njegovog naprezanja, dok znak promjene vrijednosti sila koje djeluju na nosače zavisiće od sopstvene frekvencije posmatrane konfiguracije. Povećanje broja odstojnika dovodi do smanjenja ukupnog naprezanja cijevnog provodnika. Kvalitetna optimizacija podrazumijeva kombinovanje promjene dužine provodnika sa promjenom broja odstojnika.</a:t>
            </a:r>
          </a:p>
          <a:p>
            <a:pPr marL="0" indent="0" algn="just">
              <a:spcBef>
                <a:spcPts val="600"/>
              </a:spcBef>
              <a:buNone/>
            </a:pPr>
            <a:r>
              <a:rPr lang="hr-HR" smtClean="0">
                <a:solidFill>
                  <a:schemeClr val="bg1"/>
                </a:solidFill>
              </a:rPr>
              <a:t>Za fleksibilne provodnika optimizacija se može vršiti samo promjenom broja odstojnika.</a:t>
            </a:r>
          </a:p>
          <a:p>
            <a:pPr marL="0" indent="0" algn="just">
              <a:spcBef>
                <a:spcPts val="600"/>
              </a:spcBef>
              <a:buNone/>
            </a:pPr>
            <a:r>
              <a:rPr lang="hr-HR" smtClean="0">
                <a:solidFill>
                  <a:schemeClr val="bg1"/>
                </a:solidFill>
              </a:rPr>
              <a:t>Smanjenje naprezanja provodnika i mehaničkih sila ima višestruk značaj:</a:t>
            </a:r>
          </a:p>
          <a:p>
            <a:pPr marL="0" indent="0" algn="just">
              <a:spcBef>
                <a:spcPts val="600"/>
              </a:spcBef>
              <a:buNone/>
            </a:pPr>
            <a:r>
              <a:rPr lang="hr-HR" smtClean="0">
                <a:solidFill>
                  <a:schemeClr val="bg1"/>
                </a:solidFill>
              </a:rPr>
              <a:t>- ekonomija projektovanja,</a:t>
            </a:r>
          </a:p>
          <a:p>
            <a:pPr marL="0" indent="0" algn="just">
              <a:spcBef>
                <a:spcPts val="600"/>
              </a:spcBef>
              <a:buNone/>
            </a:pPr>
            <a:r>
              <a:rPr lang="hr-HR" smtClean="0">
                <a:solidFill>
                  <a:schemeClr val="bg1"/>
                </a:solidFill>
              </a:rPr>
              <a:t>- produženje zamornog vijeka,</a:t>
            </a:r>
          </a:p>
          <a:p>
            <a:pPr marL="0" indent="0" algn="just">
              <a:spcBef>
                <a:spcPts val="600"/>
              </a:spcBef>
              <a:buNone/>
            </a:pPr>
            <a:r>
              <a:rPr lang="hr-HR" smtClean="0">
                <a:solidFill>
                  <a:schemeClr val="bg1"/>
                </a:solidFill>
              </a:rPr>
              <a:t>- bolja eksploataciona statistika i sl.</a:t>
            </a:r>
          </a:p>
          <a:p>
            <a:pPr marL="0" indent="0" algn="just">
              <a:spcBef>
                <a:spcPts val="600"/>
              </a:spcBef>
              <a:buNone/>
            </a:pPr>
            <a:endParaRPr lang="en-US">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TotalTime>
  <Words>647</Words>
  <Application>Microsoft Office PowerPoint</Application>
  <PresentationFormat>On-screen Show (4:3)</PresentationFormat>
  <Paragraphs>111</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Thème Office</vt:lpstr>
      <vt:lpstr>Equation</vt:lpstr>
      <vt:lpstr>OPTIMIZACIJA KONFIGURACIJA POPREČNIH VEZA I SABIRNICA U VISOKONAPONSKIM POSTROJENJIMA</vt:lpstr>
      <vt:lpstr>UVOD</vt:lpstr>
      <vt:lpstr>PRORAČUN EFEKATA STRUJE KRATKOG SPOJA NA PROVODNIKE</vt:lpstr>
      <vt:lpstr>OPTIMIZACIJA KONFIGURACIJE PROVODNIKA CIJEVNOG POPREČNOG PRESJEKA</vt:lpstr>
      <vt:lpstr>OPTIMIZACIJA KONFIGURACIJE PROVODNIKA CIJEVNOG POPREČNOG PRESJEKA</vt:lpstr>
      <vt:lpstr>OPTIMIZACIJA KONFIGURACIJE PROVODNIKA CIJEVNOG POPREČNOG PRESJEKA</vt:lpstr>
      <vt:lpstr>OPTIMIZACIJA KONFIGURACIJE FLEKSIBILNIH PROVODNIKA</vt:lpstr>
      <vt:lpstr>OPTIMIZACIJA KONFIGURACIJE FLEKSIBILNIH PROVODNIKA</vt:lpstr>
      <vt:lpstr>ZAKLJUČAK</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MILAN</cp:lastModifiedBy>
  <cp:revision>79</cp:revision>
  <dcterms:created xsi:type="dcterms:W3CDTF">2018-08-21T10:05:07Z</dcterms:created>
  <dcterms:modified xsi:type="dcterms:W3CDTF">2019-05-07T21:50:25Z</dcterms:modified>
</cp:coreProperties>
</file>