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0" r:id="rId5"/>
    <p:sldId id="261"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660" autoAdjust="0"/>
  </p:normalViewPr>
  <p:slideViewPr>
    <p:cSldViewPr snapToGrid="0">
      <p:cViewPr>
        <p:scale>
          <a:sx n="75" d="100"/>
          <a:sy n="75" d="100"/>
        </p:scale>
        <p:origin x="-4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7/05/2019</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7/05/2019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7/05/2019</a:t>
            </a:fld>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p:txBody>
          <a:bodyPr>
            <a:normAutofit fontScale="90000"/>
          </a:bodyPr>
          <a:lstStyle/>
          <a:p>
            <a:r>
              <a:rPr lang="en-US" b="1" dirty="0"/>
              <a:t>UPOREDNA ANALIZA KARAKTERISTIKA ACSR i HTLS UŽADI DALEKOVODA</a:t>
            </a:r>
            <a:endParaRPr lang="en-NZ" dirty="0"/>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a:xfrm>
            <a:off x="-778009" y="4483059"/>
            <a:ext cx="6879132" cy="1625747"/>
          </a:xfrm>
        </p:spPr>
        <p:txBody>
          <a:bodyPr/>
          <a:lstStyle/>
          <a:p>
            <a:pPr lvl="0"/>
            <a:r>
              <a:rPr lang="en-NZ" dirty="0" err="1" smtClean="0"/>
              <a:t>Autori</a:t>
            </a:r>
            <a:r>
              <a:rPr lang="en-NZ" dirty="0" smtClean="0"/>
              <a:t>:</a:t>
            </a:r>
            <a:r>
              <a:rPr lang="sr-Latn-RS" dirty="0">
                <a:effectLst>
                  <a:outerShdw blurRad="38100" dist="38100" dir="2700000" algn="tl">
                    <a:srgbClr val="000000">
                      <a:alpha val="43137"/>
                    </a:srgbClr>
                  </a:outerShdw>
                </a:effectLst>
                <a:latin typeface="Calibri" pitchFamily="34" charset="0"/>
                <a:cs typeface="Calibri" pitchFamily="34" charset="0"/>
              </a:rPr>
              <a:t>	 Prof. Dr Jadranka </a:t>
            </a:r>
            <a:r>
              <a:rPr lang="sr-Latn-RS" dirty="0" smtClean="0">
                <a:effectLst>
                  <a:outerShdw blurRad="38100" dist="38100" dir="2700000" algn="tl">
                    <a:srgbClr val="000000">
                      <a:alpha val="43137"/>
                    </a:srgbClr>
                  </a:outerShdw>
                </a:effectLst>
                <a:latin typeface="Calibri" pitchFamily="34" charset="0"/>
                <a:cs typeface="Calibri" pitchFamily="34" charset="0"/>
              </a:rPr>
              <a:t>Radović</a:t>
            </a:r>
            <a:endParaRPr lang="en-US" dirty="0" smtClean="0">
              <a:effectLst>
                <a:outerShdw blurRad="38100" dist="38100" dir="2700000" algn="tl">
                  <a:srgbClr val="000000">
                    <a:alpha val="43137"/>
                  </a:srgbClr>
                </a:outerShdw>
              </a:effectLst>
              <a:latin typeface="Calibri" pitchFamily="34" charset="0"/>
              <a:cs typeface="Calibri" pitchFamily="34" charset="0"/>
            </a:endParaRPr>
          </a:p>
          <a:p>
            <a:r>
              <a:rPr lang="sr-Latn-RS" dirty="0">
                <a:effectLst>
                  <a:outerShdw blurRad="38100" dist="38100" dir="2700000" algn="tl">
                    <a:srgbClr val="000000">
                      <a:alpha val="43137"/>
                    </a:srgbClr>
                  </a:outerShdw>
                </a:effectLst>
                <a:latin typeface="Calibri" pitchFamily="34" charset="0"/>
                <a:cs typeface="Calibri" pitchFamily="34" charset="0"/>
              </a:rPr>
              <a:t> </a:t>
            </a:r>
            <a:r>
              <a:rPr lang="sr-Latn-RS" dirty="0" smtClean="0">
                <a:effectLst>
                  <a:outerShdw blurRad="38100" dist="38100" dir="2700000" algn="tl">
                    <a:srgbClr val="000000">
                      <a:alpha val="43137"/>
                    </a:srgbClr>
                  </a:outerShdw>
                </a:effectLst>
                <a:latin typeface="Calibri" pitchFamily="34" charset="0"/>
                <a:cs typeface="Calibri" pitchFamily="34" charset="0"/>
              </a:rPr>
              <a:t>            Milan </a:t>
            </a:r>
            <a:r>
              <a:rPr lang="sr-Latn-RS" dirty="0">
                <a:effectLst>
                  <a:outerShdw blurRad="38100" dist="38100" dir="2700000" algn="tl">
                    <a:srgbClr val="000000">
                      <a:alpha val="43137"/>
                    </a:srgbClr>
                  </a:outerShdw>
                </a:effectLst>
                <a:latin typeface="Calibri" pitchFamily="34" charset="0"/>
                <a:cs typeface="Calibri" pitchFamily="34" charset="0"/>
              </a:rPr>
              <a:t>Kočović, Spec. </a:t>
            </a:r>
            <a:r>
              <a:rPr lang="en-US" dirty="0">
                <a:effectLst>
                  <a:outerShdw blurRad="38100" dist="38100" dir="2700000" algn="tl">
                    <a:srgbClr val="000000">
                      <a:alpha val="43137"/>
                    </a:srgbClr>
                  </a:outerShdw>
                </a:effectLst>
                <a:latin typeface="Calibri" pitchFamily="34" charset="0"/>
                <a:cs typeface="Calibri" pitchFamily="34" charset="0"/>
              </a:rPr>
              <a:t>S</a:t>
            </a:r>
            <a:r>
              <a:rPr lang="sr-Latn-RS" dirty="0">
                <a:effectLst>
                  <a:outerShdw blurRad="38100" dist="38100" dir="2700000" algn="tl">
                    <a:srgbClr val="000000">
                      <a:alpha val="43137"/>
                    </a:srgbClr>
                  </a:outerShdw>
                </a:effectLst>
                <a:latin typeface="Calibri" pitchFamily="34" charset="0"/>
                <a:cs typeface="Calibri" pitchFamily="34" charset="0"/>
              </a:rPr>
              <a:t>ci</a:t>
            </a:r>
            <a:r>
              <a:rPr lang="sr-Latn-RS" dirty="0" smtClean="0">
                <a:effectLst>
                  <a:outerShdw blurRad="38100" dist="38100" dir="2700000" algn="tl">
                    <a:srgbClr val="000000">
                      <a:alpha val="43137"/>
                    </a:srgbClr>
                  </a:outerShdw>
                </a:effectLst>
                <a:latin typeface="Calibri" pitchFamily="34" charset="0"/>
                <a:cs typeface="Calibri" pitchFamily="34" charset="0"/>
              </a:rPr>
              <a:t>.</a:t>
            </a:r>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lvl="0"/>
            <a:r>
              <a:rPr lang="sr-Latn-RS" dirty="0" smtClean="0">
                <a:effectLst>
                  <a:outerShdw blurRad="38100" dist="38100" dir="2700000" algn="tl">
                    <a:srgbClr val="000000">
                      <a:alpha val="43137"/>
                    </a:srgbClr>
                  </a:outerShdw>
                </a:effectLst>
                <a:latin typeface="Calibri" pitchFamily="34" charset="0"/>
                <a:cs typeface="Calibri" pitchFamily="34" charset="0"/>
              </a:rPr>
              <a:t>         Mi</a:t>
            </a:r>
            <a:r>
              <a:rPr lang="sr-Latn-ME" dirty="0" smtClean="0">
                <a:effectLst>
                  <a:outerShdw blurRad="38100" dist="38100" dir="2700000" algn="tl">
                    <a:srgbClr val="000000">
                      <a:alpha val="43137"/>
                    </a:srgbClr>
                  </a:outerShdw>
                </a:effectLst>
                <a:latin typeface="Calibri" pitchFamily="34" charset="0"/>
                <a:cs typeface="Calibri" pitchFamily="34" charset="0"/>
              </a:rPr>
              <a:t>ćo Kontić</a:t>
            </a:r>
            <a:r>
              <a:rPr lang="sr-Latn-RS" dirty="0" smtClean="0">
                <a:effectLst>
                  <a:outerShdw blurRad="38100" dist="38100" dir="2700000" algn="tl">
                    <a:srgbClr val="000000">
                      <a:alpha val="43137"/>
                    </a:srgbClr>
                  </a:outerShdw>
                </a:effectLst>
                <a:latin typeface="Calibri" pitchFamily="34" charset="0"/>
                <a:cs typeface="Calibri" pitchFamily="34" charset="0"/>
              </a:rPr>
              <a:t>, </a:t>
            </a:r>
            <a:r>
              <a:rPr lang="sr-Latn-RS" dirty="0">
                <a:effectLst>
                  <a:outerShdw blurRad="38100" dist="38100" dir="2700000" algn="tl">
                    <a:srgbClr val="000000">
                      <a:alpha val="43137"/>
                    </a:srgbClr>
                  </a:outerShdw>
                </a:effectLst>
                <a:latin typeface="Calibri" pitchFamily="34" charset="0"/>
                <a:cs typeface="Calibri" pitchFamily="34" charset="0"/>
              </a:rPr>
              <a:t>Spec. </a:t>
            </a:r>
            <a:r>
              <a:rPr lang="en-US" dirty="0">
                <a:effectLst>
                  <a:outerShdw blurRad="38100" dist="38100" dir="2700000" algn="tl">
                    <a:srgbClr val="000000">
                      <a:alpha val="43137"/>
                    </a:srgbClr>
                  </a:outerShdw>
                </a:effectLst>
                <a:latin typeface="Calibri" pitchFamily="34" charset="0"/>
                <a:cs typeface="Calibri" pitchFamily="34" charset="0"/>
              </a:rPr>
              <a:t>S</a:t>
            </a:r>
            <a:r>
              <a:rPr lang="sr-Latn-RS" dirty="0">
                <a:effectLst>
                  <a:outerShdw blurRad="38100" dist="38100" dir="2700000" algn="tl">
                    <a:srgbClr val="000000">
                      <a:alpha val="43137"/>
                    </a:srgbClr>
                  </a:outerShdw>
                </a:effectLst>
                <a:latin typeface="Calibri" pitchFamily="34" charset="0"/>
                <a:cs typeface="Calibri" pitchFamily="34" charset="0"/>
              </a:rPr>
              <a:t>ci.</a:t>
            </a:r>
          </a:p>
          <a:p>
            <a:endParaRPr lang="en-US" dirty="0" smtClean="0">
              <a:effectLst>
                <a:outerShdw blurRad="38100" dist="38100" dir="2700000" algn="tl">
                  <a:srgbClr val="000000">
                    <a:alpha val="43137"/>
                  </a:srgbClr>
                </a:outerShdw>
              </a:effectLst>
              <a:latin typeface="Calibri" pitchFamily="34" charset="0"/>
              <a:cs typeface="Calibri" pitchFamily="34" charset="0"/>
            </a:endParaRPr>
          </a:p>
          <a:p>
            <a:endParaRPr lang="sr-Latn-RS" dirty="0">
              <a:effectLst>
                <a:outerShdw blurRad="38100" dist="38100" dir="2700000" algn="tl">
                  <a:srgbClr val="000000">
                    <a:alpha val="43137"/>
                  </a:srgbClr>
                </a:outerShdw>
              </a:effectLst>
              <a:latin typeface="Calibri" pitchFamily="34" charset="0"/>
              <a:cs typeface="Calibri" pitchFamily="34" charset="0"/>
            </a:endParaRPr>
          </a:p>
          <a:p>
            <a:pPr lvl="0"/>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lvl="0"/>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lvl="0"/>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lvl="0"/>
            <a:endParaRPr lang="en-US" dirty="0">
              <a:effectLst>
                <a:outerShdw blurRad="38100" dist="38100" dir="2700000" algn="tl">
                  <a:srgbClr val="000000">
                    <a:alpha val="43137"/>
                  </a:srgbClr>
                </a:outerShdw>
              </a:effectLst>
              <a:latin typeface="Calibri" pitchFamily="34" charset="0"/>
              <a:cs typeface="Calibri" pitchFamily="34" charset="0"/>
            </a:endParaRPr>
          </a:p>
          <a:p>
            <a:endParaRPr lang="en-NZ" dirty="0"/>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1524000"/>
            <a:ext cx="8153400" cy="1943100"/>
          </a:xfrm>
        </p:spPr>
        <p:txBody>
          <a:bodyPr>
            <a:noAutofit/>
          </a:bodyPr>
          <a:lstStyle/>
          <a:p>
            <a:pPr algn="just"/>
            <a:r>
              <a:rPr lang="en-US" sz="1800" dirty="0" err="1"/>
              <a:t>Zamjena</a:t>
            </a:r>
            <a:r>
              <a:rPr lang="en-US" sz="1800" dirty="0"/>
              <a:t> ACSR </a:t>
            </a:r>
            <a:r>
              <a:rPr lang="en-US" sz="1800" dirty="0" err="1"/>
              <a:t>provodnika</a:t>
            </a:r>
            <a:r>
              <a:rPr lang="en-US" sz="1800" dirty="0"/>
              <a:t> </a:t>
            </a:r>
            <a:r>
              <a:rPr lang="en-US" sz="1800" dirty="0" err="1"/>
              <a:t>adekvatnim</a:t>
            </a:r>
            <a:r>
              <a:rPr lang="en-US" sz="1800" dirty="0"/>
              <a:t> HTLS </a:t>
            </a:r>
            <a:r>
              <a:rPr lang="en-US" sz="1800" dirty="0" err="1"/>
              <a:t>provodnikom</a:t>
            </a:r>
            <a:r>
              <a:rPr lang="en-US" sz="1800" dirty="0"/>
              <a:t> </a:t>
            </a:r>
            <a:r>
              <a:rPr lang="en-US" sz="1800" dirty="0" err="1"/>
              <a:t>omogućiće</a:t>
            </a:r>
            <a:r>
              <a:rPr lang="en-US" sz="1800" dirty="0"/>
              <a:t> </a:t>
            </a:r>
            <a:r>
              <a:rPr lang="en-US" sz="1800" dirty="0" err="1"/>
              <a:t>povećanje</a:t>
            </a:r>
            <a:r>
              <a:rPr lang="en-US" sz="1800" dirty="0"/>
              <a:t> </a:t>
            </a:r>
            <a:r>
              <a:rPr lang="en-US" sz="1800" dirty="0" err="1"/>
              <a:t>prenosne</a:t>
            </a:r>
            <a:r>
              <a:rPr lang="en-US" sz="1800" dirty="0"/>
              <a:t> </a:t>
            </a:r>
            <a:r>
              <a:rPr lang="en-US" sz="1800" dirty="0" err="1"/>
              <a:t>moći</a:t>
            </a:r>
            <a:r>
              <a:rPr lang="en-US" sz="1800" dirty="0"/>
              <a:t> </a:t>
            </a:r>
            <a:r>
              <a:rPr lang="en-US" sz="1800" dirty="0" err="1"/>
              <a:t>posmatranog</a:t>
            </a:r>
            <a:r>
              <a:rPr lang="en-US" sz="1800" dirty="0"/>
              <a:t> </a:t>
            </a:r>
            <a:r>
              <a:rPr lang="en-US" sz="1800" dirty="0" err="1"/>
              <a:t>dalekovoda</a:t>
            </a:r>
            <a:r>
              <a:rPr lang="en-US" sz="1800" dirty="0"/>
              <a:t> </a:t>
            </a:r>
            <a:r>
              <a:rPr lang="en-US" sz="1800" dirty="0" err="1"/>
              <a:t>za</a:t>
            </a:r>
            <a:r>
              <a:rPr lang="en-US" sz="1800" dirty="0"/>
              <a:t> 30% do 40%. </a:t>
            </a:r>
            <a:endParaRPr lang="sr-Latn-ME" sz="1800" dirty="0"/>
          </a:p>
          <a:p>
            <a:pPr algn="just"/>
            <a:r>
              <a:rPr lang="en-US" sz="1800" dirty="0" err="1"/>
              <a:t>Ukoliko</a:t>
            </a:r>
            <a:r>
              <a:rPr lang="en-US" sz="1800" dirty="0"/>
              <a:t> bi se </a:t>
            </a:r>
            <a:r>
              <a:rPr lang="en-US" sz="1800" dirty="0" err="1"/>
              <a:t>dozvolile</a:t>
            </a:r>
            <a:r>
              <a:rPr lang="en-US" sz="1800" dirty="0"/>
              <a:t> </a:t>
            </a:r>
            <a:r>
              <a:rPr lang="en-US" sz="1800" dirty="0" err="1"/>
              <a:t>veće</a:t>
            </a:r>
            <a:r>
              <a:rPr lang="en-US" sz="1800" dirty="0"/>
              <a:t> </a:t>
            </a:r>
            <a:r>
              <a:rPr lang="en-US" sz="1800" dirty="0" err="1"/>
              <a:t>vrijednosti</a:t>
            </a:r>
            <a:r>
              <a:rPr lang="en-US" sz="1800" dirty="0"/>
              <a:t> </a:t>
            </a:r>
            <a:r>
              <a:rPr lang="en-US" sz="1800" dirty="0" err="1"/>
              <a:t>ugiba</a:t>
            </a:r>
            <a:r>
              <a:rPr lang="en-US" sz="1800" dirty="0"/>
              <a:t>, to bi </a:t>
            </a:r>
            <a:r>
              <a:rPr lang="en-US" sz="1800" dirty="0" err="1"/>
              <a:t>povećanje</a:t>
            </a:r>
            <a:r>
              <a:rPr lang="en-US" sz="1800" dirty="0"/>
              <a:t> </a:t>
            </a:r>
            <a:r>
              <a:rPr lang="en-US" sz="1800" dirty="0" err="1"/>
              <a:t>prenosne</a:t>
            </a:r>
            <a:r>
              <a:rPr lang="en-US" sz="1800" dirty="0"/>
              <a:t> </a:t>
            </a:r>
            <a:r>
              <a:rPr lang="en-US" sz="1800" dirty="0" err="1"/>
              <a:t>moći</a:t>
            </a:r>
            <a:r>
              <a:rPr lang="en-US" sz="1800" dirty="0"/>
              <a:t> </a:t>
            </a:r>
            <a:r>
              <a:rPr lang="en-US" sz="1800" dirty="0" err="1"/>
              <a:t>dalekovoda</a:t>
            </a:r>
            <a:r>
              <a:rPr lang="en-US" sz="1800" dirty="0"/>
              <a:t> </a:t>
            </a:r>
            <a:r>
              <a:rPr lang="en-US" sz="1800" dirty="0" err="1"/>
              <a:t>bilo</a:t>
            </a:r>
            <a:r>
              <a:rPr lang="en-US" sz="1800" dirty="0"/>
              <a:t> </a:t>
            </a:r>
            <a:r>
              <a:rPr lang="en-US" sz="1800" dirty="0" err="1"/>
              <a:t>znatno</a:t>
            </a:r>
            <a:r>
              <a:rPr lang="en-US" sz="1800" dirty="0"/>
              <a:t> </a:t>
            </a:r>
            <a:r>
              <a:rPr lang="en-US" sz="1800" dirty="0" err="1"/>
              <a:t>veće</a:t>
            </a:r>
            <a:r>
              <a:rPr lang="en-US" sz="1800" dirty="0"/>
              <a:t> </a:t>
            </a:r>
            <a:r>
              <a:rPr lang="en-US" sz="1800" dirty="0" err="1"/>
              <a:t>čak</a:t>
            </a:r>
            <a:r>
              <a:rPr lang="en-US" sz="1800" dirty="0"/>
              <a:t> i </a:t>
            </a:r>
            <a:r>
              <a:rPr lang="en-US" sz="1800" dirty="0" err="1"/>
              <a:t>preko</a:t>
            </a:r>
            <a:r>
              <a:rPr lang="en-US" sz="1800" dirty="0"/>
              <a:t> 100</a:t>
            </a:r>
            <a:r>
              <a:rPr lang="en-US" sz="1800" dirty="0" smtClean="0"/>
              <a:t>%.</a:t>
            </a:r>
            <a:endParaRPr lang="sr-Latn-ME" sz="1800" dirty="0" smtClean="0"/>
          </a:p>
          <a:p>
            <a:pPr algn="just"/>
            <a:r>
              <a:rPr lang="en-US" sz="1800" dirty="0" err="1"/>
              <a:t>Zaključno</a:t>
            </a:r>
            <a:r>
              <a:rPr lang="en-US" sz="1800" dirty="0"/>
              <a:t>, </a:t>
            </a:r>
            <a:r>
              <a:rPr lang="en-US" sz="1800" dirty="0" err="1"/>
              <a:t>izbor</a:t>
            </a:r>
            <a:r>
              <a:rPr lang="en-US" sz="1800" dirty="0"/>
              <a:t> HTLS </a:t>
            </a:r>
            <a:r>
              <a:rPr lang="en-US" sz="1800" dirty="0" err="1"/>
              <a:t>provodnika</a:t>
            </a:r>
            <a:r>
              <a:rPr lang="en-US" sz="1800" dirty="0"/>
              <a:t> </a:t>
            </a:r>
            <a:r>
              <a:rPr lang="en-US" sz="1800" dirty="0" err="1"/>
              <a:t>za</a:t>
            </a:r>
            <a:r>
              <a:rPr lang="en-US" sz="1800" dirty="0"/>
              <a:t> </a:t>
            </a:r>
            <a:r>
              <a:rPr lang="en-US" sz="1800" dirty="0" err="1"/>
              <a:t>remont</a:t>
            </a:r>
            <a:r>
              <a:rPr lang="en-US" sz="1800" dirty="0"/>
              <a:t> </a:t>
            </a:r>
            <a:r>
              <a:rPr lang="en-US" sz="1800" dirty="0" err="1"/>
              <a:t>postojećeg</a:t>
            </a:r>
            <a:r>
              <a:rPr lang="en-US" sz="1800" dirty="0"/>
              <a:t> </a:t>
            </a:r>
            <a:r>
              <a:rPr lang="en-US" sz="1800" dirty="0" err="1"/>
              <a:t>dalekovoda</a:t>
            </a:r>
            <a:r>
              <a:rPr lang="en-US" sz="1800" dirty="0"/>
              <a:t> </a:t>
            </a:r>
            <a:r>
              <a:rPr lang="en-US" sz="1800" dirty="0" err="1"/>
              <a:t>sa</a:t>
            </a:r>
            <a:r>
              <a:rPr lang="en-US" sz="1800" dirty="0"/>
              <a:t> ACSR </a:t>
            </a:r>
            <a:r>
              <a:rPr lang="en-US" sz="1800" dirty="0" err="1"/>
              <a:t>provodnicim</a:t>
            </a:r>
            <a:r>
              <a:rPr lang="en-US" sz="1800" dirty="0"/>
              <a:t> </a:t>
            </a:r>
            <a:r>
              <a:rPr lang="en-US" sz="1800" dirty="0" err="1"/>
              <a:t>zavisiće</a:t>
            </a:r>
            <a:r>
              <a:rPr lang="en-US" sz="1800" dirty="0"/>
              <a:t> od </a:t>
            </a:r>
            <a:r>
              <a:rPr lang="en-US" sz="1800" dirty="0" err="1"/>
              <a:t>niza</a:t>
            </a:r>
            <a:r>
              <a:rPr lang="en-US" sz="1800" dirty="0"/>
              <a:t> </a:t>
            </a:r>
            <a:r>
              <a:rPr lang="en-US" sz="1800" dirty="0" err="1"/>
              <a:t>tehno-ekonomskih</a:t>
            </a:r>
            <a:r>
              <a:rPr lang="en-US" sz="1800" dirty="0"/>
              <a:t> </a:t>
            </a:r>
            <a:r>
              <a:rPr lang="en-US" sz="1800" dirty="0" err="1" smtClean="0"/>
              <a:t>faktora</a:t>
            </a:r>
            <a:r>
              <a:rPr lang="sr-Latn-ME" sz="1800" dirty="0" smtClean="0"/>
              <a:t>.</a:t>
            </a:r>
            <a:endParaRPr lang="en-US" sz="1800" dirty="0"/>
          </a:p>
          <a:p>
            <a:pPr algn="l"/>
            <a:endParaRPr lang="en-US" sz="1800" dirty="0"/>
          </a:p>
        </p:txBody>
      </p:sp>
      <p:sp>
        <p:nvSpPr>
          <p:cNvPr id="4" name="Title 1"/>
          <p:cNvSpPr>
            <a:spLocks noGrp="1"/>
          </p:cNvSpPr>
          <p:nvPr>
            <p:ph type="ctrTitle"/>
          </p:nvPr>
        </p:nvSpPr>
        <p:spPr>
          <a:xfrm>
            <a:off x="368300" y="253733"/>
            <a:ext cx="6578600" cy="852221"/>
          </a:xfrm>
        </p:spPr>
        <p:txBody>
          <a:bodyPr>
            <a:normAutofit/>
          </a:bodyPr>
          <a:lstStyle/>
          <a:p>
            <a:pPr algn="l"/>
            <a:r>
              <a:rPr lang="sr-Latn-ME" sz="2800" dirty="0" smtClean="0"/>
              <a:t>ZAKLJUČAK</a:t>
            </a:r>
            <a:endParaRPr lang="en-US" sz="2800" dirty="0"/>
          </a:p>
        </p:txBody>
      </p:sp>
      <p:sp>
        <p:nvSpPr>
          <p:cNvPr id="2" name="Rectangle 1"/>
          <p:cNvSpPr/>
          <p:nvPr/>
        </p:nvSpPr>
        <p:spPr>
          <a:xfrm>
            <a:off x="355600" y="3527842"/>
            <a:ext cx="8153400" cy="2308324"/>
          </a:xfrm>
          <a:prstGeom prst="rect">
            <a:avLst/>
          </a:prstGeom>
        </p:spPr>
        <p:txBody>
          <a:bodyPr wrap="square">
            <a:spAutoFit/>
          </a:bodyPr>
          <a:lstStyle/>
          <a:p>
            <a:pPr algn="just"/>
            <a:r>
              <a:rPr lang="vi-VN" dirty="0">
                <a:solidFill>
                  <a:schemeClr val="bg1"/>
                </a:solidFill>
              </a:rPr>
              <a:t>Pitanje</a:t>
            </a:r>
            <a:r>
              <a:rPr lang="sr-Latn-ME" dirty="0">
                <a:solidFill>
                  <a:schemeClr val="bg1"/>
                </a:solidFill>
              </a:rPr>
              <a:t> recezenta</a:t>
            </a:r>
            <a:r>
              <a:rPr lang="vi-VN" dirty="0">
                <a:solidFill>
                  <a:schemeClr val="bg1"/>
                </a:solidFill>
              </a:rPr>
              <a:t>: Vrijednosti modula elastičnosti i termičkog koeficijenta istezanja HTLS provodnika sa kojima je urađen proračun ugiba i uporedna analiza, odgovaraju vrijednostima ispod „prelomne” temperature (Termal knee point). Za slučaj povećanja strujnog opterećenja HTLS provodnika, odnosno povećanja temperature provodnika, pri kojim vrijednostima bi se javile „prelomne” temperature za pojedine provodnike i koje vrijednosti modula elastičnosti i termičkog koeficijenta istezanja bi se koristile za proračun ugiba iznad tih vrijednosti temperatura?</a:t>
            </a:r>
            <a:endParaRPr lang="sr-Latn-ME" dirty="0">
              <a:solidFill>
                <a:schemeClr val="bg1"/>
              </a:solidFill>
            </a:endParaRPr>
          </a:p>
        </p:txBody>
      </p:sp>
      <p:sp>
        <p:nvSpPr>
          <p:cNvPr id="5" name="Title 1"/>
          <p:cNvSpPr txBox="1">
            <a:spLocks/>
          </p:cNvSpPr>
          <p:nvPr/>
        </p:nvSpPr>
        <p:spPr>
          <a:xfrm>
            <a:off x="2311400" y="2972854"/>
            <a:ext cx="5346700" cy="8522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l"/>
            <a:r>
              <a:rPr lang="sr-Latn-ME" sz="4000" dirty="0" smtClean="0"/>
              <a:t>HVALA NA PAŽNJI!</a:t>
            </a:r>
            <a:endParaRPr lang="en-US" sz="4000" dirty="0"/>
          </a:p>
        </p:txBody>
      </p:sp>
    </p:spTree>
    <p:extLst>
      <p:ext uri="{BB962C8B-B14F-4D97-AF65-F5344CB8AC3E}">
        <p14:creationId xmlns:p14="http://schemas.microsoft.com/office/powerpoint/2010/main" val="23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2" grpId="0"/>
      <p:bldP spid="2"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1524000"/>
            <a:ext cx="8285310" cy="4864100"/>
          </a:xfrm>
        </p:spPr>
        <p:txBody>
          <a:bodyPr>
            <a:noAutofit/>
          </a:bodyPr>
          <a:lstStyle/>
          <a:p>
            <a:pPr algn="l"/>
            <a:r>
              <a:rPr lang="en-US" dirty="0" err="1"/>
              <a:t>Dva</a:t>
            </a:r>
            <a:r>
              <a:rPr lang="en-US" dirty="0"/>
              <a:t> </a:t>
            </a:r>
            <a:r>
              <a:rPr lang="en-US" dirty="0" err="1"/>
              <a:t>su</a:t>
            </a:r>
            <a:r>
              <a:rPr lang="en-US" dirty="0"/>
              <a:t> </a:t>
            </a:r>
            <a:r>
              <a:rPr lang="en-US" dirty="0" err="1"/>
              <a:t>moguća</a:t>
            </a:r>
            <a:r>
              <a:rPr lang="en-US" dirty="0"/>
              <a:t> </a:t>
            </a:r>
            <a:r>
              <a:rPr lang="en-US" dirty="0" err="1"/>
              <a:t>pravca</a:t>
            </a:r>
            <a:r>
              <a:rPr lang="en-US" dirty="0"/>
              <a:t> u </a:t>
            </a:r>
            <a:r>
              <a:rPr lang="en-US" dirty="0" err="1"/>
              <a:t>rješavanju</a:t>
            </a:r>
            <a:r>
              <a:rPr lang="en-US" dirty="0"/>
              <a:t> </a:t>
            </a:r>
            <a:r>
              <a:rPr lang="sr-Latn-ME" dirty="0"/>
              <a:t>nedostatka prenosnih kapaciteta: </a:t>
            </a:r>
          </a:p>
          <a:p>
            <a:pPr algn="l"/>
            <a:endParaRPr lang="sr-Latn-ME" dirty="0" smtClean="0"/>
          </a:p>
          <a:p>
            <a:pPr marL="342900" indent="-342900" algn="l">
              <a:buFont typeface="Arial" pitchFamily="34" charset="0"/>
              <a:buChar char="•"/>
            </a:pPr>
            <a:r>
              <a:rPr lang="en-US" sz="2200" dirty="0" err="1" smtClean="0"/>
              <a:t>izgradnja</a:t>
            </a:r>
            <a:r>
              <a:rPr lang="en-US" sz="2200" dirty="0" smtClean="0"/>
              <a:t> </a:t>
            </a:r>
            <a:r>
              <a:rPr lang="en-US" sz="2200" dirty="0" err="1"/>
              <a:t>novih</a:t>
            </a:r>
            <a:r>
              <a:rPr lang="en-US" sz="2200" dirty="0"/>
              <a:t> </a:t>
            </a:r>
            <a:r>
              <a:rPr lang="sr-Latn-ME" sz="2200" dirty="0" smtClean="0"/>
              <a:t>dalekovoda</a:t>
            </a:r>
          </a:p>
          <a:p>
            <a:pPr marL="342900" indent="-342900" algn="l">
              <a:buFont typeface="Arial" pitchFamily="34" charset="0"/>
              <a:buChar char="•"/>
            </a:pPr>
            <a:r>
              <a:rPr lang="en-US" sz="2200" dirty="0" err="1" smtClean="0"/>
              <a:t>povećanje</a:t>
            </a:r>
            <a:r>
              <a:rPr lang="en-US" sz="2200" dirty="0" smtClean="0"/>
              <a:t> </a:t>
            </a:r>
            <a:r>
              <a:rPr lang="en-US" sz="2200" dirty="0" err="1"/>
              <a:t>prenosnih</a:t>
            </a:r>
            <a:r>
              <a:rPr lang="en-US" sz="2200" dirty="0"/>
              <a:t> </a:t>
            </a:r>
            <a:r>
              <a:rPr lang="en-US" sz="2200" dirty="0" err="1"/>
              <a:t>kapaciteta</a:t>
            </a:r>
            <a:r>
              <a:rPr lang="en-US" sz="2200" dirty="0"/>
              <a:t> </a:t>
            </a:r>
            <a:r>
              <a:rPr lang="en-US" sz="2200" dirty="0" err="1"/>
              <a:t>postojećih</a:t>
            </a:r>
            <a:r>
              <a:rPr lang="en-US" sz="2200" dirty="0"/>
              <a:t> </a:t>
            </a:r>
            <a:r>
              <a:rPr lang="en-US" sz="2200" dirty="0" err="1"/>
              <a:t>prenosnih</a:t>
            </a:r>
            <a:r>
              <a:rPr lang="en-US" sz="2200" dirty="0"/>
              <a:t> </a:t>
            </a:r>
            <a:r>
              <a:rPr lang="en-US" sz="2200" dirty="0" err="1" smtClean="0"/>
              <a:t>vodova</a:t>
            </a:r>
            <a:endParaRPr lang="sr-Latn-ME" sz="2200" dirty="0" smtClean="0"/>
          </a:p>
          <a:p>
            <a:pPr marL="342900" indent="-342900" algn="l">
              <a:buFontTx/>
              <a:buChar char="-"/>
            </a:pPr>
            <a:endParaRPr lang="sr-Latn-ME" sz="2200" dirty="0"/>
          </a:p>
          <a:p>
            <a:pPr algn="l"/>
            <a:r>
              <a:rPr lang="sr-Latn-ME" dirty="0" smtClean="0"/>
              <a:t>Problemi kod izgradnje novih dalekovoda:</a:t>
            </a:r>
          </a:p>
          <a:p>
            <a:pPr marL="342900" indent="-342900" algn="l">
              <a:buFont typeface="Arial" pitchFamily="34" charset="0"/>
              <a:buChar char="•"/>
            </a:pPr>
            <a:r>
              <a:rPr lang="sr-Latn-ME" sz="2200" dirty="0" smtClean="0"/>
              <a:t>-dug period izgradnje</a:t>
            </a:r>
          </a:p>
          <a:p>
            <a:pPr marL="342900" indent="-342900" algn="l">
              <a:buFont typeface="Arial" pitchFamily="34" charset="0"/>
              <a:buChar char="•"/>
            </a:pPr>
            <a:r>
              <a:rPr lang="sr-Latn-ME" sz="2200" dirty="0" smtClean="0"/>
              <a:t>-</a:t>
            </a:r>
            <a:r>
              <a:rPr lang="en-US" sz="2200" dirty="0" err="1" smtClean="0"/>
              <a:t>očuvanj</a:t>
            </a:r>
            <a:r>
              <a:rPr lang="sr-Latn-ME" sz="2200" dirty="0" smtClean="0"/>
              <a:t>e</a:t>
            </a:r>
            <a:r>
              <a:rPr lang="en-US" sz="2200" dirty="0" smtClean="0"/>
              <a:t> </a:t>
            </a:r>
            <a:r>
              <a:rPr lang="en-US" sz="2200" dirty="0"/>
              <a:t>i </a:t>
            </a:r>
            <a:r>
              <a:rPr lang="en-US" sz="2200" dirty="0" err="1" smtClean="0"/>
              <a:t>zaštit</a:t>
            </a:r>
            <a:r>
              <a:rPr lang="sr-Latn-ME" sz="2200" dirty="0" smtClean="0"/>
              <a:t>a</a:t>
            </a:r>
            <a:r>
              <a:rPr lang="en-US" sz="2200" dirty="0" smtClean="0"/>
              <a:t> </a:t>
            </a:r>
            <a:r>
              <a:rPr lang="en-US" sz="2200" dirty="0" err="1"/>
              <a:t>životne</a:t>
            </a:r>
            <a:r>
              <a:rPr lang="en-US" sz="2200" dirty="0"/>
              <a:t> </a:t>
            </a:r>
            <a:r>
              <a:rPr lang="en-US" sz="2200" dirty="0" err="1" smtClean="0"/>
              <a:t>sredine</a:t>
            </a:r>
            <a:endParaRPr lang="sr-Latn-ME" sz="2200" dirty="0" smtClean="0"/>
          </a:p>
          <a:p>
            <a:pPr marL="342900" indent="-342900" algn="l">
              <a:buFont typeface="Arial" pitchFamily="34" charset="0"/>
              <a:buChar char="•"/>
            </a:pPr>
            <a:r>
              <a:rPr lang="sr-Latn-ME" sz="2200" dirty="0" smtClean="0"/>
              <a:t>-eksproprijacija zemljišta</a:t>
            </a:r>
          </a:p>
          <a:p>
            <a:pPr marL="342900" indent="-342900" algn="l">
              <a:buFont typeface="Arial" pitchFamily="34" charset="0"/>
              <a:buChar char="•"/>
            </a:pPr>
            <a:r>
              <a:rPr lang="sr-Latn-ME" sz="2200" dirty="0" smtClean="0"/>
              <a:t>-nedostatak zemljišta</a:t>
            </a:r>
          </a:p>
          <a:p>
            <a:pPr algn="l"/>
            <a:endParaRPr lang="en-US" dirty="0"/>
          </a:p>
        </p:txBody>
      </p:sp>
      <p:sp>
        <p:nvSpPr>
          <p:cNvPr id="4" name="Title 1"/>
          <p:cNvSpPr>
            <a:spLocks noGrp="1"/>
          </p:cNvSpPr>
          <p:nvPr>
            <p:ph type="ctrTitle"/>
          </p:nvPr>
        </p:nvSpPr>
        <p:spPr>
          <a:xfrm>
            <a:off x="406400" y="253733"/>
            <a:ext cx="6578600" cy="852221"/>
          </a:xfrm>
        </p:spPr>
        <p:txBody>
          <a:bodyPr>
            <a:normAutofit/>
          </a:bodyPr>
          <a:lstStyle/>
          <a:p>
            <a:pPr algn="l"/>
            <a:r>
              <a:rPr lang="sr-Latn-ME" sz="2800" dirty="0" smtClean="0"/>
              <a:t>TIPOVI HTLS PROVODNIKA</a:t>
            </a:r>
            <a:endParaRPr lang="en-US" sz="2800" dirty="0"/>
          </a:p>
        </p:txBody>
      </p:sp>
    </p:spTree>
    <p:extLst>
      <p:ext uri="{BB962C8B-B14F-4D97-AF65-F5344CB8AC3E}">
        <p14:creationId xmlns:p14="http://schemas.microsoft.com/office/powerpoint/2010/main" val="129334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55600" y="469112"/>
            <a:ext cx="8285310" cy="5601488"/>
          </a:xfrm>
        </p:spPr>
        <p:txBody>
          <a:bodyPr>
            <a:noAutofit/>
          </a:bodyPr>
          <a:lstStyle/>
          <a:p>
            <a:pPr algn="l"/>
            <a:endParaRPr lang="sr-Latn-ME" dirty="0" smtClean="0"/>
          </a:p>
          <a:p>
            <a:pPr algn="l"/>
            <a:endParaRPr lang="en-US" dirty="0"/>
          </a:p>
        </p:txBody>
      </p:sp>
      <p:sp>
        <p:nvSpPr>
          <p:cNvPr id="5" name="Subtitle 2"/>
          <p:cNvSpPr txBox="1">
            <a:spLocks/>
          </p:cNvSpPr>
          <p:nvPr/>
        </p:nvSpPr>
        <p:spPr>
          <a:xfrm>
            <a:off x="355600" y="456412"/>
            <a:ext cx="8285310" cy="56014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6" name="Subtitle 2"/>
          <p:cNvSpPr txBox="1">
            <a:spLocks/>
          </p:cNvSpPr>
          <p:nvPr/>
        </p:nvSpPr>
        <p:spPr>
          <a:xfrm>
            <a:off x="508000" y="608812"/>
            <a:ext cx="8285310" cy="56014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Latn-ME" dirty="0" smtClean="0"/>
              <a:t> </a:t>
            </a:r>
          </a:p>
          <a:p>
            <a:pPr algn="l"/>
            <a:endParaRPr lang="sr-Latn-ME" dirty="0" smtClean="0"/>
          </a:p>
          <a:p>
            <a:pPr algn="l"/>
            <a:endParaRPr lang="en-US" dirty="0"/>
          </a:p>
        </p:txBody>
      </p:sp>
      <p:sp>
        <p:nvSpPr>
          <p:cNvPr id="7" name="Subtitle 2"/>
          <p:cNvSpPr txBox="1">
            <a:spLocks/>
          </p:cNvSpPr>
          <p:nvPr/>
        </p:nvSpPr>
        <p:spPr>
          <a:xfrm>
            <a:off x="355600" y="277824"/>
            <a:ext cx="8285310" cy="56014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Kao </a:t>
            </a:r>
            <a:r>
              <a:rPr lang="en-US" sz="2000" dirty="0" err="1"/>
              <a:t>rezultat</a:t>
            </a:r>
            <a:r>
              <a:rPr lang="en-US" sz="2000" dirty="0"/>
              <a:t> </a:t>
            </a:r>
            <a:r>
              <a:rPr lang="en-US" sz="2000" dirty="0" err="1"/>
              <a:t>ovih</a:t>
            </a:r>
            <a:r>
              <a:rPr lang="en-US" sz="2000" dirty="0"/>
              <a:t> </a:t>
            </a:r>
            <a:r>
              <a:rPr lang="en-US" sz="2000" dirty="0" err="1"/>
              <a:t>potreba</a:t>
            </a:r>
            <a:r>
              <a:rPr lang="en-US" sz="2000" dirty="0"/>
              <a:t>, u XXI </a:t>
            </a:r>
            <a:r>
              <a:rPr lang="en-US" sz="2000" dirty="0" err="1"/>
              <a:t>vijeku</a:t>
            </a:r>
            <a:r>
              <a:rPr lang="en-US" sz="2000" dirty="0"/>
              <a:t> </a:t>
            </a:r>
            <a:r>
              <a:rPr lang="en-US" sz="2000" dirty="0" err="1"/>
              <a:t>razvijaju</a:t>
            </a:r>
            <a:r>
              <a:rPr lang="en-US" sz="2000" dirty="0"/>
              <a:t> se </a:t>
            </a:r>
            <a:r>
              <a:rPr lang="en-US" sz="2000" dirty="0" err="1"/>
              <a:t>novi</a:t>
            </a:r>
            <a:r>
              <a:rPr lang="en-US" sz="2000" dirty="0"/>
              <a:t> </a:t>
            </a:r>
            <a:r>
              <a:rPr lang="en-US" sz="2000" dirty="0" err="1"/>
              <a:t>provodnici</a:t>
            </a:r>
            <a:r>
              <a:rPr lang="en-US" sz="2000" dirty="0"/>
              <a:t> </a:t>
            </a:r>
            <a:r>
              <a:rPr lang="en-US" sz="2000" dirty="0" err="1"/>
              <a:t>koji</a:t>
            </a:r>
            <a:r>
              <a:rPr lang="en-US" sz="2000" dirty="0"/>
              <a:t> </a:t>
            </a:r>
            <a:r>
              <a:rPr lang="en-US" sz="2000" dirty="0" err="1"/>
              <a:t>imaju</a:t>
            </a:r>
            <a:r>
              <a:rPr lang="en-US" sz="2000" dirty="0"/>
              <a:t> </a:t>
            </a:r>
            <a:r>
              <a:rPr lang="en-US" sz="2000" dirty="0" err="1"/>
              <a:t>sposobnost</a:t>
            </a:r>
            <a:r>
              <a:rPr lang="en-US" sz="2000" dirty="0"/>
              <a:t> da </a:t>
            </a:r>
            <a:r>
              <a:rPr lang="en-US" sz="2000" dirty="0" err="1"/>
              <a:t>provode</a:t>
            </a:r>
            <a:r>
              <a:rPr lang="en-US" sz="2000" dirty="0"/>
              <a:t> </a:t>
            </a:r>
            <a:r>
              <a:rPr lang="en-US" sz="2000" dirty="0" err="1"/>
              <a:t>znatno</a:t>
            </a:r>
            <a:r>
              <a:rPr lang="en-US" sz="2000" dirty="0"/>
              <a:t> </a:t>
            </a:r>
            <a:r>
              <a:rPr lang="en-US" sz="2000" dirty="0" err="1"/>
              <a:t>veće</a:t>
            </a:r>
            <a:r>
              <a:rPr lang="en-US" sz="2000" dirty="0"/>
              <a:t> </a:t>
            </a:r>
            <a:r>
              <a:rPr lang="en-US" sz="2000" dirty="0" err="1"/>
              <a:t>vrijednosti</a:t>
            </a:r>
            <a:r>
              <a:rPr lang="en-US" sz="2000" dirty="0"/>
              <a:t> </a:t>
            </a:r>
            <a:r>
              <a:rPr lang="en-US" sz="2000" dirty="0" err="1"/>
              <a:t>struja</a:t>
            </a:r>
            <a:r>
              <a:rPr lang="en-US" sz="2000" dirty="0"/>
              <a:t> </a:t>
            </a:r>
            <a:r>
              <a:rPr lang="en-US" sz="2000" dirty="0" err="1"/>
              <a:t>pri</a:t>
            </a:r>
            <a:r>
              <a:rPr lang="en-US" sz="2000" dirty="0"/>
              <a:t> </a:t>
            </a:r>
            <a:r>
              <a:rPr lang="en-US" sz="2000" dirty="0" err="1"/>
              <a:t>značajno</a:t>
            </a:r>
            <a:r>
              <a:rPr lang="en-US" sz="2000" dirty="0"/>
              <a:t> </a:t>
            </a:r>
            <a:r>
              <a:rPr lang="en-US" sz="2000" dirty="0" err="1"/>
              <a:t>većim</a:t>
            </a:r>
            <a:r>
              <a:rPr lang="en-US" sz="2000" dirty="0"/>
              <a:t> </a:t>
            </a:r>
            <a:r>
              <a:rPr lang="en-US" sz="2000" dirty="0" err="1"/>
              <a:t>temperaturama</a:t>
            </a:r>
            <a:r>
              <a:rPr lang="en-US" sz="2000" dirty="0"/>
              <a:t>, a da </a:t>
            </a:r>
            <a:r>
              <a:rPr lang="en-US" sz="2000" dirty="0" err="1"/>
              <a:t>pri</a:t>
            </a:r>
            <a:r>
              <a:rPr lang="en-US" sz="2000" dirty="0"/>
              <a:t> tome </a:t>
            </a:r>
            <a:r>
              <a:rPr lang="en-US" sz="2000" dirty="0" err="1"/>
              <a:t>ugibi</a:t>
            </a:r>
            <a:r>
              <a:rPr lang="en-US" sz="2000" dirty="0"/>
              <a:t> </a:t>
            </a:r>
            <a:r>
              <a:rPr lang="en-US" sz="2000" dirty="0" err="1"/>
              <a:t>dalekovoda</a:t>
            </a:r>
            <a:r>
              <a:rPr lang="en-US" sz="2000" dirty="0"/>
              <a:t> </a:t>
            </a:r>
            <a:r>
              <a:rPr lang="en-US" sz="2000" dirty="0" err="1"/>
              <a:t>sporo</a:t>
            </a:r>
            <a:r>
              <a:rPr lang="en-US" sz="2000" dirty="0"/>
              <a:t> </a:t>
            </a:r>
            <a:r>
              <a:rPr lang="en-US" sz="2000" dirty="0" err="1"/>
              <a:t>rastu</a:t>
            </a:r>
            <a:r>
              <a:rPr lang="en-US" sz="2000" dirty="0" smtClean="0"/>
              <a:t>.</a:t>
            </a:r>
            <a:endParaRPr lang="sr-Latn-ME" sz="2000" dirty="0" smtClean="0"/>
          </a:p>
          <a:p>
            <a:pPr algn="l"/>
            <a:endParaRPr lang="sr-Latn-ME" sz="2000" dirty="0"/>
          </a:p>
          <a:p>
            <a:pPr algn="l"/>
            <a:r>
              <a:rPr lang="en-US" sz="2000" dirty="0" err="1" smtClean="0"/>
              <a:t>Postoji</a:t>
            </a:r>
            <a:r>
              <a:rPr lang="en-US" sz="2000" dirty="0" smtClean="0"/>
              <a:t> </a:t>
            </a:r>
            <a:r>
              <a:rPr lang="en-US" sz="2000" dirty="0" err="1"/>
              <a:t>više</a:t>
            </a:r>
            <a:r>
              <a:rPr lang="en-US" sz="2000" dirty="0"/>
              <a:t> </a:t>
            </a:r>
            <a:r>
              <a:rPr lang="en-US" sz="2000" dirty="0" err="1"/>
              <a:t>izvedbi</a:t>
            </a:r>
            <a:r>
              <a:rPr lang="en-US" sz="2000" dirty="0"/>
              <a:t> </a:t>
            </a:r>
            <a:r>
              <a:rPr lang="en-US" sz="2000" dirty="0" err="1"/>
              <a:t>ovakvih</a:t>
            </a:r>
            <a:r>
              <a:rPr lang="en-US" sz="2000" dirty="0"/>
              <a:t> </a:t>
            </a:r>
            <a:r>
              <a:rPr lang="en-US" sz="2000" dirty="0" err="1"/>
              <a:t>provodnika</a:t>
            </a:r>
            <a:r>
              <a:rPr lang="en-US" sz="2000" dirty="0"/>
              <a:t>, a </a:t>
            </a:r>
            <a:r>
              <a:rPr lang="en-US" sz="2000" dirty="0" err="1"/>
              <a:t>svi</a:t>
            </a:r>
            <a:r>
              <a:rPr lang="en-US" sz="2000" dirty="0"/>
              <a:t> </a:t>
            </a:r>
            <a:r>
              <a:rPr lang="en-US" sz="2000" dirty="0" err="1"/>
              <a:t>oni</a:t>
            </a:r>
            <a:r>
              <a:rPr lang="en-US" sz="2000" dirty="0"/>
              <a:t> </a:t>
            </a:r>
            <a:r>
              <a:rPr lang="en-US" sz="2000" dirty="0" err="1"/>
              <a:t>spadaju</a:t>
            </a:r>
            <a:r>
              <a:rPr lang="en-US" sz="2000" dirty="0"/>
              <a:t> u </a:t>
            </a:r>
            <a:r>
              <a:rPr lang="en-US" sz="2000" dirty="0" err="1"/>
              <a:t>grupu</a:t>
            </a:r>
            <a:r>
              <a:rPr lang="en-US" sz="2000" dirty="0"/>
              <a:t> </a:t>
            </a:r>
            <a:r>
              <a:rPr lang="en-US" sz="2000" dirty="0" err="1"/>
              <a:t>koja</a:t>
            </a:r>
            <a:r>
              <a:rPr lang="en-US" sz="2000" dirty="0"/>
              <a:t> se </a:t>
            </a:r>
            <a:r>
              <a:rPr lang="en-US" sz="2000" dirty="0" err="1"/>
              <a:t>naziva</a:t>
            </a:r>
            <a:r>
              <a:rPr lang="en-US" sz="2000" dirty="0"/>
              <a:t> HTLS (</a:t>
            </a:r>
            <a:r>
              <a:rPr lang="en-US" sz="2000" i="1" dirty="0" err="1"/>
              <a:t>eng.</a:t>
            </a:r>
            <a:r>
              <a:rPr lang="en-US" sz="2000" i="1" dirty="0"/>
              <a:t> High Temperature Low Sag</a:t>
            </a:r>
            <a:r>
              <a:rPr lang="en-US" sz="2000" dirty="0"/>
              <a:t>) </a:t>
            </a:r>
            <a:r>
              <a:rPr lang="en-US" sz="2000" dirty="0" err="1"/>
              <a:t>provodnici</a:t>
            </a:r>
            <a:r>
              <a:rPr lang="en-US" sz="2000" dirty="0" smtClean="0"/>
              <a:t>.</a:t>
            </a:r>
            <a:endParaRPr lang="sr-Latn-ME" sz="2000" dirty="0" smtClean="0"/>
          </a:p>
          <a:p>
            <a:pPr algn="l"/>
            <a:endParaRPr lang="sr-Latn-ME" sz="2000" dirty="0"/>
          </a:p>
          <a:p>
            <a:pPr algn="l"/>
            <a:r>
              <a:rPr lang="en-US" sz="2000" dirty="0"/>
              <a:t>Ono </a:t>
            </a:r>
            <a:r>
              <a:rPr lang="en-US" sz="2000" dirty="0" err="1"/>
              <a:t>što</a:t>
            </a:r>
            <a:r>
              <a:rPr lang="en-US" sz="2000" dirty="0"/>
              <a:t> </a:t>
            </a:r>
            <a:r>
              <a:rPr lang="en-US" sz="2000" dirty="0" err="1"/>
              <a:t>čini</a:t>
            </a:r>
            <a:r>
              <a:rPr lang="en-US" sz="2000" dirty="0"/>
              <a:t> </a:t>
            </a:r>
            <a:r>
              <a:rPr lang="en-US" sz="2000" dirty="0" err="1"/>
              <a:t>ove</a:t>
            </a:r>
            <a:r>
              <a:rPr lang="en-US" sz="2000" dirty="0"/>
              <a:t> </a:t>
            </a:r>
            <a:r>
              <a:rPr lang="en-US" sz="2000" dirty="0" err="1"/>
              <a:t>provodnike</a:t>
            </a:r>
            <a:r>
              <a:rPr lang="en-US" sz="2000" dirty="0"/>
              <a:t> </a:t>
            </a:r>
            <a:r>
              <a:rPr lang="en-US" sz="2000" dirty="0" err="1"/>
              <a:t>tako</a:t>
            </a:r>
            <a:r>
              <a:rPr lang="en-US" sz="2000" dirty="0"/>
              <a:t> </a:t>
            </a:r>
            <a:r>
              <a:rPr lang="en-US" sz="2000" dirty="0" err="1"/>
              <a:t>atraktivnim</a:t>
            </a:r>
            <a:r>
              <a:rPr lang="en-US" sz="2000" dirty="0"/>
              <a:t> </a:t>
            </a:r>
            <a:r>
              <a:rPr lang="en-US" sz="2000" dirty="0" err="1"/>
              <a:t>jeste</a:t>
            </a:r>
            <a:r>
              <a:rPr lang="en-US" sz="2000" dirty="0"/>
              <a:t> </a:t>
            </a:r>
            <a:r>
              <a:rPr lang="en-US" sz="2000" dirty="0" err="1"/>
              <a:t>činjenica</a:t>
            </a:r>
            <a:r>
              <a:rPr lang="en-US" sz="2000" dirty="0"/>
              <a:t> da se </a:t>
            </a:r>
            <a:r>
              <a:rPr lang="en-US" sz="2000" dirty="0" err="1"/>
              <a:t>pomoću</a:t>
            </a:r>
            <a:r>
              <a:rPr lang="en-US" sz="2000" dirty="0"/>
              <a:t> HTLS </a:t>
            </a:r>
            <a:r>
              <a:rPr lang="en-US" sz="2000" dirty="0" err="1"/>
              <a:t>provodnika</a:t>
            </a:r>
            <a:r>
              <a:rPr lang="en-US" sz="2000" dirty="0"/>
              <a:t> </a:t>
            </a:r>
            <a:r>
              <a:rPr lang="en-US" sz="2000" dirty="0" err="1"/>
              <a:t>mogu</a:t>
            </a:r>
            <a:r>
              <a:rPr lang="en-US" sz="2000" dirty="0"/>
              <a:t> </a:t>
            </a:r>
            <a:r>
              <a:rPr lang="en-US" sz="2000" dirty="0" err="1"/>
              <a:t>rekonstruisati</a:t>
            </a:r>
            <a:r>
              <a:rPr lang="en-US" sz="2000" dirty="0"/>
              <a:t> </a:t>
            </a:r>
            <a:r>
              <a:rPr lang="en-US" sz="2000" dirty="0" err="1"/>
              <a:t>već</a:t>
            </a:r>
            <a:r>
              <a:rPr lang="en-US" sz="2000" dirty="0"/>
              <a:t> </a:t>
            </a:r>
            <a:r>
              <a:rPr lang="en-US" sz="2000" dirty="0" err="1"/>
              <a:t>postojeći</a:t>
            </a:r>
            <a:r>
              <a:rPr lang="en-US" sz="2000" dirty="0"/>
              <a:t> </a:t>
            </a:r>
            <a:r>
              <a:rPr lang="en-US" sz="2000" dirty="0" err="1"/>
              <a:t>dalekovodi</a:t>
            </a:r>
            <a:r>
              <a:rPr lang="en-US" sz="2000" dirty="0"/>
              <a:t> </a:t>
            </a:r>
            <a:r>
              <a:rPr lang="en-US" sz="2000" dirty="0" err="1"/>
              <a:t>sa</a:t>
            </a:r>
            <a:r>
              <a:rPr lang="en-US" sz="2000" dirty="0"/>
              <a:t> </a:t>
            </a:r>
            <a:r>
              <a:rPr lang="en-US" sz="2000" dirty="0" smtClean="0"/>
              <a:t>ACSR</a:t>
            </a:r>
            <a:r>
              <a:rPr lang="sr-Latn-ME" sz="2000" dirty="0" smtClean="0"/>
              <a:t> (eng. </a:t>
            </a:r>
            <a:r>
              <a:rPr lang="en-US" sz="2000" dirty="0" err="1" smtClean="0"/>
              <a:t>Aluminium</a:t>
            </a:r>
            <a:r>
              <a:rPr lang="en-US" sz="2000" dirty="0" smtClean="0"/>
              <a:t> </a:t>
            </a:r>
            <a:r>
              <a:rPr lang="en-US" sz="2000" dirty="0"/>
              <a:t>conductor </a:t>
            </a:r>
            <a:r>
              <a:rPr lang="en-US" sz="2000" dirty="0" smtClean="0"/>
              <a:t>steel</a:t>
            </a:r>
            <a:r>
              <a:rPr lang="sr-Latn-ME" sz="2000" dirty="0" smtClean="0"/>
              <a:t> </a:t>
            </a:r>
            <a:r>
              <a:rPr lang="en-US" sz="2000" dirty="0" smtClean="0"/>
              <a:t>reinforced</a:t>
            </a:r>
            <a:r>
              <a:rPr lang="sr-Latn-ME" sz="2000" dirty="0"/>
              <a:t>)</a:t>
            </a:r>
            <a:r>
              <a:rPr lang="en-US" sz="2000" dirty="0" smtClean="0"/>
              <a:t> </a:t>
            </a:r>
            <a:r>
              <a:rPr lang="en-US" sz="2000" dirty="0" err="1"/>
              <a:t>provodnicima</a:t>
            </a:r>
            <a:r>
              <a:rPr lang="en-US" sz="2000" dirty="0" smtClean="0"/>
              <a:t>.</a:t>
            </a:r>
            <a:endParaRPr lang="sr-Latn-ME" sz="2000" dirty="0" smtClean="0"/>
          </a:p>
          <a:p>
            <a:pPr algn="l"/>
            <a:r>
              <a:rPr lang="sr-Latn-ME" sz="2000" dirty="0"/>
              <a:t>D</a:t>
            </a:r>
            <a:r>
              <a:rPr lang="en-US" sz="2000" dirty="0"/>
              <a:t>a bi se </a:t>
            </a:r>
            <a:r>
              <a:rPr lang="sr-Latn-ME" sz="2000" dirty="0"/>
              <a:t>iz</a:t>
            </a:r>
            <a:r>
              <a:rPr lang="en-US" sz="2000" dirty="0" err="1"/>
              <a:t>vršila</a:t>
            </a:r>
            <a:r>
              <a:rPr lang="en-US" sz="2000" dirty="0"/>
              <a:t> </a:t>
            </a:r>
            <a:r>
              <a:rPr lang="en-US" sz="2000" dirty="0" err="1"/>
              <a:t>zamjena</a:t>
            </a:r>
            <a:r>
              <a:rPr lang="en-US" sz="2000" dirty="0"/>
              <a:t> ACSR </a:t>
            </a:r>
            <a:r>
              <a:rPr lang="en-US" sz="2000" dirty="0" err="1"/>
              <a:t>provodnika</a:t>
            </a:r>
            <a:r>
              <a:rPr lang="en-US" sz="2000" dirty="0"/>
              <a:t> </a:t>
            </a:r>
            <a:r>
              <a:rPr lang="en-US" sz="2000" dirty="0" err="1"/>
              <a:t>sa</a:t>
            </a:r>
            <a:r>
              <a:rPr lang="en-US" sz="2000" dirty="0"/>
              <a:t> HTLS </a:t>
            </a:r>
            <a:r>
              <a:rPr lang="en-US" sz="2000" dirty="0" err="1"/>
              <a:t>provodnikom</a:t>
            </a:r>
            <a:r>
              <a:rPr lang="en-US" sz="2000" dirty="0"/>
              <a:t>, </a:t>
            </a:r>
            <a:r>
              <a:rPr lang="en-US" sz="2000" dirty="0" err="1"/>
              <a:t>odabrani</a:t>
            </a:r>
            <a:r>
              <a:rPr lang="en-US" sz="2000" dirty="0"/>
              <a:t> HTLS </a:t>
            </a:r>
            <a:r>
              <a:rPr lang="en-US" sz="2000" dirty="0" err="1"/>
              <a:t>provodnik</a:t>
            </a:r>
            <a:r>
              <a:rPr lang="en-US" sz="2000" dirty="0"/>
              <a:t> </a:t>
            </a:r>
            <a:r>
              <a:rPr lang="en-US" sz="2000" dirty="0" err="1"/>
              <a:t>mora</a:t>
            </a:r>
            <a:r>
              <a:rPr lang="en-US" sz="2000" dirty="0"/>
              <a:t> </a:t>
            </a:r>
            <a:r>
              <a:rPr lang="sr-Latn-ME" sz="2000" dirty="0"/>
              <a:t>imati odgovarajuće karakteristike</a:t>
            </a:r>
            <a:r>
              <a:rPr lang="en-US" sz="2000" dirty="0" smtClean="0"/>
              <a:t>:</a:t>
            </a:r>
            <a:endParaRPr lang="sr-Latn-ME" sz="2000" dirty="0"/>
          </a:p>
          <a:p>
            <a:pPr algn="l"/>
            <a:r>
              <a:rPr lang="en-US" sz="2200" dirty="0" err="1"/>
              <a:t>Mehaničke</a:t>
            </a:r>
            <a:r>
              <a:rPr lang="en-US" sz="2200" dirty="0"/>
              <a:t> </a:t>
            </a:r>
            <a:r>
              <a:rPr lang="en-US" sz="2200" dirty="0" err="1"/>
              <a:t>karakteristike</a:t>
            </a:r>
            <a:endParaRPr lang="en-US" sz="2200" dirty="0"/>
          </a:p>
          <a:p>
            <a:pPr algn="l"/>
            <a:r>
              <a:rPr lang="en-US" sz="2200" dirty="0" err="1"/>
              <a:t>Hemijske</a:t>
            </a:r>
            <a:r>
              <a:rPr lang="en-US" sz="2200" dirty="0"/>
              <a:t> </a:t>
            </a:r>
            <a:r>
              <a:rPr lang="en-US" sz="2200" dirty="0" err="1"/>
              <a:t>karakteristike</a:t>
            </a:r>
            <a:endParaRPr lang="sr-Latn-ME" sz="2200" dirty="0"/>
          </a:p>
          <a:p>
            <a:pPr algn="l"/>
            <a:r>
              <a:rPr lang="en-US" sz="2200" dirty="0" err="1"/>
              <a:t>Električna</a:t>
            </a:r>
            <a:r>
              <a:rPr lang="en-US" sz="2200" dirty="0"/>
              <a:t> </a:t>
            </a:r>
            <a:r>
              <a:rPr lang="en-US" sz="2200" dirty="0" err="1"/>
              <a:t>otpornost</a:t>
            </a:r>
            <a:r>
              <a:rPr lang="en-US" sz="2200" dirty="0"/>
              <a:t> </a:t>
            </a:r>
            <a:r>
              <a:rPr lang="en-US" sz="2200" dirty="0" err="1" smtClean="0"/>
              <a:t>provodnika</a:t>
            </a:r>
            <a:endParaRPr lang="sr-Latn-ME" sz="2200" dirty="0"/>
          </a:p>
          <a:p>
            <a:pPr algn="l"/>
            <a:r>
              <a:rPr lang="en-US" sz="2200" dirty="0" err="1"/>
              <a:t>Postavljanje</a:t>
            </a:r>
            <a:r>
              <a:rPr lang="en-US" sz="2200" dirty="0"/>
              <a:t> HTLS </a:t>
            </a:r>
            <a:r>
              <a:rPr lang="en-US" sz="2200" dirty="0" err="1"/>
              <a:t>provodnika</a:t>
            </a:r>
            <a:r>
              <a:rPr lang="en-US" sz="2200" dirty="0"/>
              <a:t> </a:t>
            </a:r>
            <a:r>
              <a:rPr lang="en-US" sz="2200" dirty="0" err="1"/>
              <a:t>mora</a:t>
            </a:r>
            <a:r>
              <a:rPr lang="en-US" sz="2200" dirty="0"/>
              <a:t> </a:t>
            </a:r>
            <a:r>
              <a:rPr lang="en-US" sz="2200" dirty="0" err="1"/>
              <a:t>biti</a:t>
            </a:r>
            <a:r>
              <a:rPr lang="en-US" sz="2200" dirty="0"/>
              <a:t> </a:t>
            </a:r>
            <a:r>
              <a:rPr lang="en-US" sz="2200" dirty="0" err="1"/>
              <a:t>jednostavno</a:t>
            </a:r>
            <a:r>
              <a:rPr lang="en-US" sz="2200" dirty="0"/>
              <a:t> </a:t>
            </a:r>
            <a:r>
              <a:rPr lang="en-US" sz="2200" dirty="0" err="1"/>
              <a:t>kao</a:t>
            </a:r>
            <a:r>
              <a:rPr lang="en-US" sz="2200" dirty="0"/>
              <a:t> i </a:t>
            </a:r>
            <a:r>
              <a:rPr lang="en-US" sz="2200" dirty="0" err="1"/>
              <a:t>kod</a:t>
            </a:r>
            <a:r>
              <a:rPr lang="en-US" sz="2200" dirty="0"/>
              <a:t> ACSR </a:t>
            </a:r>
            <a:r>
              <a:rPr lang="en-US" sz="2200" dirty="0" err="1"/>
              <a:t>provodnika</a:t>
            </a:r>
            <a:r>
              <a:rPr lang="en-US" sz="2200" dirty="0"/>
              <a:t>, </a:t>
            </a:r>
            <a:r>
              <a:rPr lang="en-US" sz="2200" dirty="0" err="1"/>
              <a:t>tj</a:t>
            </a:r>
            <a:r>
              <a:rPr lang="en-US" sz="2200" dirty="0"/>
              <a:t>. </a:t>
            </a:r>
            <a:r>
              <a:rPr lang="en-US" sz="2200" dirty="0" err="1"/>
              <a:t>uz</a:t>
            </a:r>
            <a:r>
              <a:rPr lang="en-US" sz="2200" dirty="0"/>
              <a:t> </a:t>
            </a:r>
            <a:r>
              <a:rPr lang="en-US" sz="2200" dirty="0" err="1"/>
              <a:t>pomoć</a:t>
            </a:r>
            <a:r>
              <a:rPr lang="en-US" sz="2200" dirty="0"/>
              <a:t> </a:t>
            </a:r>
            <a:r>
              <a:rPr lang="en-US" sz="2200" dirty="0" err="1"/>
              <a:t>već</a:t>
            </a:r>
            <a:r>
              <a:rPr lang="en-US" sz="2200" dirty="0"/>
              <a:t> </a:t>
            </a:r>
            <a:r>
              <a:rPr lang="en-US" sz="2200" dirty="0" err="1"/>
              <a:t>dobro</a:t>
            </a:r>
            <a:r>
              <a:rPr lang="en-US" sz="2200" dirty="0"/>
              <a:t> </a:t>
            </a:r>
            <a:r>
              <a:rPr lang="en-US" sz="2200" dirty="0" err="1"/>
              <a:t>poznatih</a:t>
            </a:r>
            <a:r>
              <a:rPr lang="en-US" sz="2200" dirty="0"/>
              <a:t> </a:t>
            </a:r>
            <a:r>
              <a:rPr lang="en-US" sz="2200" dirty="0" err="1"/>
              <a:t>metoda</a:t>
            </a:r>
            <a:r>
              <a:rPr lang="en-US" sz="2200" dirty="0"/>
              <a:t>.</a:t>
            </a:r>
          </a:p>
          <a:p>
            <a:pPr algn="l"/>
            <a:endParaRPr lang="sr-Latn-ME" sz="2000" dirty="0" smtClean="0"/>
          </a:p>
        </p:txBody>
      </p:sp>
    </p:spTree>
    <p:extLst>
      <p:ext uri="{BB962C8B-B14F-4D97-AF65-F5344CB8AC3E}">
        <p14:creationId xmlns:p14="http://schemas.microsoft.com/office/powerpoint/2010/main" val="2823724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578" y="253733"/>
            <a:ext cx="6399422" cy="852221"/>
          </a:xfrm>
        </p:spPr>
        <p:txBody>
          <a:bodyPr>
            <a:normAutofit/>
          </a:bodyPr>
          <a:lstStyle/>
          <a:p>
            <a:pPr algn="l"/>
            <a:r>
              <a:rPr lang="sr-Latn-ME" sz="2800" dirty="0" smtClean="0"/>
              <a:t>TIPOVI HTLS PROVODNIKA</a:t>
            </a:r>
            <a:endParaRPr lang="en-US" sz="2800" dirty="0"/>
          </a:p>
        </p:txBody>
      </p:sp>
      <p:sp>
        <p:nvSpPr>
          <p:cNvPr id="4" name="Rectangle 3"/>
          <p:cNvSpPr/>
          <p:nvPr/>
        </p:nvSpPr>
        <p:spPr>
          <a:xfrm>
            <a:off x="585578" y="1389102"/>
            <a:ext cx="4915128" cy="400110"/>
          </a:xfrm>
          <a:prstGeom prst="rect">
            <a:avLst/>
          </a:prstGeom>
        </p:spPr>
        <p:txBody>
          <a:bodyPr wrap="none">
            <a:spAutoFit/>
          </a:bodyPr>
          <a:lstStyle/>
          <a:p>
            <a:r>
              <a:rPr lang="en-US" sz="2000" b="1" dirty="0" err="1">
                <a:solidFill>
                  <a:schemeClr val="bg1"/>
                </a:solidFill>
                <a:latin typeface="+mj-lt"/>
              </a:rPr>
              <a:t>Aluminium</a:t>
            </a:r>
            <a:r>
              <a:rPr lang="en-US" sz="2000" b="1" dirty="0">
                <a:solidFill>
                  <a:schemeClr val="bg1"/>
                </a:solidFill>
                <a:latin typeface="+mj-lt"/>
              </a:rPr>
              <a:t> Conductor Steel Supported</a:t>
            </a:r>
            <a:endParaRPr lang="en-US" sz="2000" b="1" dirty="0">
              <a:solidFill>
                <a:schemeClr val="bg1"/>
              </a:solidFill>
              <a:latin typeface="+mj-lt"/>
            </a:endParaRPr>
          </a:p>
        </p:txBody>
      </p:sp>
      <p:pic>
        <p:nvPicPr>
          <p:cNvPr id="9" name="Picture 8" descr="acss-tw.png (881Ã791)"/>
          <p:cNvPicPr/>
          <p:nvPr/>
        </p:nvPicPr>
        <p:blipFill>
          <a:blip r:embed="rId2" cstate="print">
            <a:lum bright="10000" contrast="10000"/>
            <a:extLst>
              <a:ext uri="{BEBA8EAE-BF5A-486C-A8C5-ECC9F3942E4B}">
                <a14:imgProps xmlns:a14="http://schemas.microsoft.com/office/drawing/2010/main">
                  <a14:imgLayer r:embed="rId3">
                    <a14:imgEffect>
                      <a14:backgroundRemoval t="0" b="95971" l="6768" r="100000"/>
                    </a14:imgEffect>
                  </a14:imgLayer>
                </a14:imgProps>
              </a:ext>
              <a:ext uri="{28A0092B-C50C-407E-A947-70E740481C1C}">
                <a14:useLocalDpi xmlns:a14="http://schemas.microsoft.com/office/drawing/2010/main" val="0"/>
              </a:ext>
            </a:extLst>
          </a:blip>
          <a:srcRect l="7611" b="13361"/>
          <a:stretch>
            <a:fillRect/>
          </a:stretch>
        </p:blipFill>
        <p:spPr bwMode="auto">
          <a:xfrm rot="5400000">
            <a:off x="6901735" y="3522272"/>
            <a:ext cx="3492499" cy="3166261"/>
          </a:xfrm>
          <a:prstGeom prst="rect">
            <a:avLst/>
          </a:prstGeom>
          <a:noFill/>
          <a:ln>
            <a:noFill/>
          </a:ln>
        </p:spPr>
      </p:pic>
      <p:pic>
        <p:nvPicPr>
          <p:cNvPr id="12" name="Picture 11" descr="C:\Users\MILAN\Desktop\bac-11.jpg"/>
          <p:cNvPicPr/>
          <p:nvPr/>
        </p:nvPicPr>
        <p:blipFill>
          <a:blip r:embed="rId4">
            <a:extLst>
              <a:ext uri="{BEBA8EAE-BF5A-486C-A8C5-ECC9F3942E4B}">
                <a14:imgProps xmlns:a14="http://schemas.microsoft.com/office/drawing/2010/main">
                  <a14:imgLayer r:embed="rId5">
                    <a14:imgEffect>
                      <a14:backgroundRemoval t="12763" b="94830" l="4805" r="98701"/>
                    </a14:imgEffect>
                  </a14:imgLayer>
                </a14:imgProps>
              </a:ext>
            </a:extLst>
          </a:blip>
          <a:srcRect l="7141" t="14820" r="7761" b="14265"/>
          <a:stretch>
            <a:fillRect/>
          </a:stretch>
        </p:blipFill>
        <p:spPr bwMode="auto">
          <a:xfrm rot="5400000" flipV="1">
            <a:off x="5270504" y="3619500"/>
            <a:ext cx="3263902" cy="3213098"/>
          </a:xfrm>
          <a:prstGeom prst="rect">
            <a:avLst/>
          </a:prstGeom>
          <a:noFill/>
          <a:ln w="9525">
            <a:noFill/>
            <a:miter lim="800000"/>
            <a:headEnd/>
            <a:tailEnd/>
          </a:ln>
        </p:spPr>
      </p:pic>
      <p:sp>
        <p:nvSpPr>
          <p:cNvPr id="13" name="Rectangle 12"/>
          <p:cNvSpPr/>
          <p:nvPr/>
        </p:nvSpPr>
        <p:spPr>
          <a:xfrm>
            <a:off x="335231" y="2077581"/>
            <a:ext cx="7281144" cy="3970318"/>
          </a:xfrm>
          <a:prstGeom prst="rect">
            <a:avLst/>
          </a:prstGeom>
        </p:spPr>
        <p:txBody>
          <a:bodyPr wrap="square">
            <a:spAutoFit/>
          </a:bodyPr>
          <a:lstStyle/>
          <a:p>
            <a:pPr marL="285750" indent="-285750">
              <a:buFont typeface="Arial" pitchFamily="34" charset="0"/>
              <a:buChar char="•"/>
            </a:pPr>
            <a:r>
              <a:rPr lang="en-US" dirty="0" err="1">
                <a:solidFill>
                  <a:schemeClr val="bg1"/>
                </a:solidFill>
              </a:rPr>
              <a:t>Plašt</a:t>
            </a:r>
            <a:r>
              <a:rPr lang="en-US" dirty="0">
                <a:solidFill>
                  <a:schemeClr val="bg1"/>
                </a:solidFill>
              </a:rPr>
              <a:t> </a:t>
            </a:r>
            <a:r>
              <a:rPr lang="en-US" dirty="0" err="1">
                <a:solidFill>
                  <a:schemeClr val="bg1"/>
                </a:solidFill>
              </a:rPr>
              <a:t>užeta</a:t>
            </a:r>
            <a:r>
              <a:rPr lang="en-US" dirty="0">
                <a:solidFill>
                  <a:schemeClr val="bg1"/>
                </a:solidFill>
              </a:rPr>
              <a:t> je </a:t>
            </a:r>
            <a:r>
              <a:rPr lang="en-US" dirty="0" err="1">
                <a:solidFill>
                  <a:schemeClr val="bg1"/>
                </a:solidFill>
              </a:rPr>
              <a:t>izgrađen</a:t>
            </a:r>
            <a:r>
              <a:rPr lang="en-US" dirty="0">
                <a:solidFill>
                  <a:schemeClr val="bg1"/>
                </a:solidFill>
              </a:rPr>
              <a:t> od </a:t>
            </a:r>
            <a:r>
              <a:rPr lang="en-US" dirty="0" err="1">
                <a:solidFill>
                  <a:schemeClr val="bg1"/>
                </a:solidFill>
              </a:rPr>
              <a:t>žarenih</a:t>
            </a:r>
            <a:r>
              <a:rPr lang="en-US" dirty="0">
                <a:solidFill>
                  <a:schemeClr val="bg1"/>
                </a:solidFill>
              </a:rPr>
              <a:t> </a:t>
            </a:r>
            <a:r>
              <a:rPr lang="en-US" dirty="0" err="1">
                <a:solidFill>
                  <a:schemeClr val="bg1"/>
                </a:solidFill>
              </a:rPr>
              <a:t>žica</a:t>
            </a:r>
            <a:r>
              <a:rPr lang="en-US" dirty="0">
                <a:solidFill>
                  <a:schemeClr val="bg1"/>
                </a:solidFill>
              </a:rPr>
              <a:t> </a:t>
            </a:r>
            <a:r>
              <a:rPr lang="en-US" dirty="0" err="1">
                <a:solidFill>
                  <a:schemeClr val="bg1"/>
                </a:solidFill>
              </a:rPr>
              <a:t>aluminijuma</a:t>
            </a:r>
            <a:r>
              <a:rPr lang="en-US" dirty="0">
                <a:solidFill>
                  <a:schemeClr val="bg1"/>
                </a:solidFill>
              </a:rPr>
              <a:t> (</a:t>
            </a:r>
            <a:r>
              <a:rPr lang="en-US" dirty="0" smtClean="0">
                <a:solidFill>
                  <a:schemeClr val="bg1"/>
                </a:solidFill>
              </a:rPr>
              <a:t>1350-O)</a:t>
            </a:r>
            <a:endParaRPr lang="sr-Latn-ME" dirty="0" smtClean="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err="1" smtClean="0">
                <a:solidFill>
                  <a:schemeClr val="bg1"/>
                </a:solidFill>
              </a:rPr>
              <a:t>Slična</a:t>
            </a:r>
            <a:r>
              <a:rPr lang="en-US" dirty="0" smtClean="0">
                <a:solidFill>
                  <a:schemeClr val="bg1"/>
                </a:solidFill>
              </a:rPr>
              <a:t> </a:t>
            </a:r>
            <a:r>
              <a:rPr lang="en-US" dirty="0" err="1" smtClean="0">
                <a:solidFill>
                  <a:schemeClr val="bg1"/>
                </a:solidFill>
              </a:rPr>
              <a:t>konstrukcija</a:t>
            </a:r>
            <a:r>
              <a:rPr lang="en-US" dirty="0" smtClean="0">
                <a:solidFill>
                  <a:schemeClr val="bg1"/>
                </a:solidFill>
              </a:rPr>
              <a:t> </a:t>
            </a:r>
            <a:r>
              <a:rPr lang="en-US" dirty="0" err="1">
                <a:solidFill>
                  <a:schemeClr val="bg1"/>
                </a:solidFill>
              </a:rPr>
              <a:t>kao</a:t>
            </a:r>
            <a:r>
              <a:rPr lang="en-US" dirty="0">
                <a:solidFill>
                  <a:schemeClr val="bg1"/>
                </a:solidFill>
              </a:rPr>
              <a:t> </a:t>
            </a:r>
            <a:r>
              <a:rPr lang="en-US" dirty="0" smtClean="0">
                <a:solidFill>
                  <a:schemeClr val="bg1"/>
                </a:solidFill>
              </a:rPr>
              <a:t>ACSR </a:t>
            </a:r>
            <a:r>
              <a:rPr lang="en-US" dirty="0" err="1" smtClean="0">
                <a:solidFill>
                  <a:schemeClr val="bg1"/>
                </a:solidFill>
              </a:rPr>
              <a:t>uže</a:t>
            </a:r>
            <a:endParaRPr lang="sr-Latn-ME" dirty="0" smtClean="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err="1" smtClean="0">
                <a:solidFill>
                  <a:schemeClr val="bg1"/>
                </a:solidFill>
              </a:rPr>
              <a:t>Koeficijent</a:t>
            </a:r>
            <a:r>
              <a:rPr lang="en-US" dirty="0" smtClean="0">
                <a:solidFill>
                  <a:schemeClr val="bg1"/>
                </a:solidFill>
              </a:rPr>
              <a:t> </a:t>
            </a:r>
            <a:r>
              <a:rPr lang="en-US" dirty="0" err="1">
                <a:solidFill>
                  <a:schemeClr val="bg1"/>
                </a:solidFill>
              </a:rPr>
              <a:t>termičkog</a:t>
            </a:r>
            <a:r>
              <a:rPr lang="en-US" dirty="0">
                <a:solidFill>
                  <a:schemeClr val="bg1"/>
                </a:solidFill>
              </a:rPr>
              <a:t> </a:t>
            </a:r>
            <a:r>
              <a:rPr lang="en-US" dirty="0" err="1">
                <a:solidFill>
                  <a:schemeClr val="bg1"/>
                </a:solidFill>
              </a:rPr>
              <a:t>izduženja</a:t>
            </a:r>
            <a:r>
              <a:rPr lang="en-US" dirty="0">
                <a:solidFill>
                  <a:schemeClr val="bg1"/>
                </a:solidFill>
              </a:rPr>
              <a:t> je </a:t>
            </a:r>
            <a:r>
              <a:rPr lang="en-US" dirty="0" err="1">
                <a:solidFill>
                  <a:schemeClr val="bg1"/>
                </a:solidFill>
              </a:rPr>
              <a:t>relativno</a:t>
            </a:r>
            <a:r>
              <a:rPr lang="en-US" dirty="0">
                <a:solidFill>
                  <a:schemeClr val="bg1"/>
                </a:solidFill>
              </a:rPr>
              <a:t> </a:t>
            </a:r>
            <a:r>
              <a:rPr lang="en-US" dirty="0" err="1">
                <a:solidFill>
                  <a:schemeClr val="bg1"/>
                </a:solidFill>
              </a:rPr>
              <a:t>nizak</a:t>
            </a:r>
            <a:r>
              <a:rPr lang="en-US" dirty="0">
                <a:solidFill>
                  <a:schemeClr val="bg1"/>
                </a:solidFill>
              </a:rPr>
              <a:t> </a:t>
            </a:r>
            <a:r>
              <a:rPr lang="en-US" dirty="0" err="1">
                <a:solidFill>
                  <a:schemeClr val="bg1"/>
                </a:solidFill>
              </a:rPr>
              <a:t>za</a:t>
            </a:r>
            <a:r>
              <a:rPr lang="en-US" dirty="0">
                <a:solidFill>
                  <a:schemeClr val="bg1"/>
                </a:solidFill>
              </a:rPr>
              <a:t> </a:t>
            </a:r>
            <a:r>
              <a:rPr lang="en-US" dirty="0" err="1">
                <a:solidFill>
                  <a:schemeClr val="bg1"/>
                </a:solidFill>
              </a:rPr>
              <a:t>širok</a:t>
            </a:r>
            <a:r>
              <a:rPr lang="en-US" dirty="0">
                <a:solidFill>
                  <a:schemeClr val="bg1"/>
                </a:solidFill>
              </a:rPr>
              <a:t> </a:t>
            </a:r>
            <a:r>
              <a:rPr lang="en-US" dirty="0" err="1">
                <a:solidFill>
                  <a:schemeClr val="bg1"/>
                </a:solidFill>
              </a:rPr>
              <a:t>opseg</a:t>
            </a:r>
            <a:r>
              <a:rPr lang="en-US" dirty="0">
                <a:solidFill>
                  <a:schemeClr val="bg1"/>
                </a:solidFill>
              </a:rPr>
              <a:t> </a:t>
            </a:r>
            <a:r>
              <a:rPr lang="en-US" dirty="0" err="1">
                <a:solidFill>
                  <a:schemeClr val="bg1"/>
                </a:solidFill>
              </a:rPr>
              <a:t>temperatura</a:t>
            </a:r>
            <a:r>
              <a:rPr lang="en-US" dirty="0">
                <a:solidFill>
                  <a:schemeClr val="bg1"/>
                </a:solidFill>
              </a:rPr>
              <a:t>, </a:t>
            </a:r>
            <a:r>
              <a:rPr lang="en-US" dirty="0" err="1">
                <a:solidFill>
                  <a:schemeClr val="bg1"/>
                </a:solidFill>
              </a:rPr>
              <a:t>koje</a:t>
            </a:r>
            <a:r>
              <a:rPr lang="en-US" dirty="0">
                <a:solidFill>
                  <a:schemeClr val="bg1"/>
                </a:solidFill>
              </a:rPr>
              <a:t> </a:t>
            </a:r>
            <a:r>
              <a:rPr lang="en-US" dirty="0" err="1">
                <a:solidFill>
                  <a:schemeClr val="bg1"/>
                </a:solidFill>
              </a:rPr>
              <a:t>mogu</a:t>
            </a:r>
            <a:r>
              <a:rPr lang="en-US" dirty="0">
                <a:solidFill>
                  <a:schemeClr val="bg1"/>
                </a:solidFill>
              </a:rPr>
              <a:t> </a:t>
            </a:r>
            <a:r>
              <a:rPr lang="en-US" dirty="0" err="1">
                <a:solidFill>
                  <a:schemeClr val="bg1"/>
                </a:solidFill>
              </a:rPr>
              <a:t>ići</a:t>
            </a:r>
            <a:r>
              <a:rPr lang="en-US" dirty="0">
                <a:solidFill>
                  <a:schemeClr val="bg1"/>
                </a:solidFill>
              </a:rPr>
              <a:t> i do 300℃ </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en-US" dirty="0">
                <a:solidFill>
                  <a:schemeClr val="bg1"/>
                </a:solidFill>
              </a:rPr>
              <a:t>2 </a:t>
            </a:r>
            <a:r>
              <a:rPr lang="en-US" dirty="0" err="1">
                <a:solidFill>
                  <a:schemeClr val="bg1"/>
                </a:solidFill>
              </a:rPr>
              <a:t>tipa</a:t>
            </a:r>
            <a:r>
              <a:rPr lang="en-US" dirty="0">
                <a:solidFill>
                  <a:schemeClr val="bg1"/>
                </a:solidFill>
              </a:rPr>
              <a:t> </a:t>
            </a:r>
            <a:r>
              <a:rPr lang="en-US" dirty="0" err="1" smtClean="0">
                <a:solidFill>
                  <a:schemeClr val="bg1"/>
                </a:solidFill>
              </a:rPr>
              <a:t>konstrukcije</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sr-Latn-ME" dirty="0" err="1" smtClean="0">
                <a:solidFill>
                  <a:schemeClr val="bg1"/>
                </a:solidFill>
              </a:rPr>
              <a:t>S</a:t>
            </a:r>
            <a:r>
              <a:rPr lang="en-US" dirty="0" err="1" smtClean="0">
                <a:solidFill>
                  <a:schemeClr val="bg1"/>
                </a:solidFill>
              </a:rPr>
              <a:t>pojnice</a:t>
            </a:r>
            <a:r>
              <a:rPr lang="en-US" dirty="0" smtClean="0">
                <a:solidFill>
                  <a:schemeClr val="bg1"/>
                </a:solidFill>
              </a:rPr>
              <a:t> </a:t>
            </a:r>
            <a:r>
              <a:rPr lang="en-US" dirty="0" err="1">
                <a:solidFill>
                  <a:schemeClr val="bg1"/>
                </a:solidFill>
              </a:rPr>
              <a:t>otporne</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visoke</a:t>
            </a:r>
            <a:r>
              <a:rPr lang="en-US" dirty="0">
                <a:solidFill>
                  <a:schemeClr val="bg1"/>
                </a:solidFill>
              </a:rPr>
              <a:t> temperature</a:t>
            </a:r>
            <a:endParaRPr lang="sr-Latn-ME" dirty="0">
              <a:solidFill>
                <a:schemeClr val="bg1"/>
              </a:solidFill>
            </a:endParaRPr>
          </a:p>
          <a:p>
            <a:endParaRPr lang="en-US" dirty="0">
              <a:solidFill>
                <a:schemeClr val="bg1"/>
              </a:solidFill>
            </a:endParaRPr>
          </a:p>
          <a:p>
            <a:pPr marL="285750" indent="-285750">
              <a:buFont typeface="Arial" pitchFamily="34" charset="0"/>
              <a:buChar char="•"/>
            </a:pPr>
            <a:r>
              <a:rPr lang="sr-Latn-ME" dirty="0" err="1">
                <a:solidFill>
                  <a:schemeClr val="bg1"/>
                </a:solidFill>
              </a:rPr>
              <a:t>Č</a:t>
            </a:r>
            <a:r>
              <a:rPr lang="en-US" dirty="0" err="1" smtClean="0">
                <a:solidFill>
                  <a:schemeClr val="bg1"/>
                </a:solidFill>
              </a:rPr>
              <a:t>elično</a:t>
            </a:r>
            <a:r>
              <a:rPr lang="en-US" dirty="0" smtClean="0">
                <a:solidFill>
                  <a:schemeClr val="bg1"/>
                </a:solidFill>
              </a:rPr>
              <a:t> </a:t>
            </a:r>
            <a:r>
              <a:rPr lang="en-US" dirty="0" err="1">
                <a:solidFill>
                  <a:schemeClr val="bg1"/>
                </a:solidFill>
              </a:rPr>
              <a:t>jezgro</a:t>
            </a:r>
            <a:r>
              <a:rPr lang="en-US" dirty="0">
                <a:solidFill>
                  <a:schemeClr val="bg1"/>
                </a:solidFill>
              </a:rPr>
              <a:t> </a:t>
            </a:r>
            <a:r>
              <a:rPr lang="en-US" dirty="0" err="1">
                <a:solidFill>
                  <a:schemeClr val="bg1"/>
                </a:solidFill>
              </a:rPr>
              <a:t>premazano</a:t>
            </a:r>
            <a:r>
              <a:rPr lang="en-US" dirty="0">
                <a:solidFill>
                  <a:schemeClr val="bg1"/>
                </a:solidFill>
              </a:rPr>
              <a:t> Zn-5Al </a:t>
            </a:r>
            <a:r>
              <a:rPr lang="en-US" dirty="0" err="1">
                <a:solidFill>
                  <a:schemeClr val="bg1"/>
                </a:solidFill>
              </a:rPr>
              <a:t>Galfan</a:t>
            </a:r>
            <a:r>
              <a:rPr lang="en-US" dirty="0">
                <a:solidFill>
                  <a:schemeClr val="bg1"/>
                </a:solidFill>
              </a:rPr>
              <a:t> </a:t>
            </a:r>
            <a:r>
              <a:rPr lang="en-US" dirty="0" err="1" smtClean="0">
                <a:solidFill>
                  <a:schemeClr val="bg1"/>
                </a:solidFill>
              </a:rPr>
              <a:t>legurom</a:t>
            </a:r>
            <a:endParaRPr lang="sr-Latn-ME" dirty="0" smtClean="0">
              <a:solidFill>
                <a:schemeClr val="bg1"/>
              </a:solidFill>
            </a:endParaRPr>
          </a:p>
          <a:p>
            <a:endParaRPr lang="en-US" dirty="0">
              <a:solidFill>
                <a:schemeClr val="bg1"/>
              </a:solidFill>
            </a:endParaRPr>
          </a:p>
          <a:p>
            <a:pPr marL="285750" indent="-285750">
              <a:buFont typeface="Arial" pitchFamily="34" charset="0"/>
              <a:buChar char="•"/>
            </a:pPr>
            <a:r>
              <a:rPr lang="en-US" dirty="0">
                <a:solidFill>
                  <a:schemeClr val="bg1"/>
                </a:solidFill>
              </a:rPr>
              <a:t>50% </a:t>
            </a:r>
            <a:r>
              <a:rPr lang="en-US" dirty="0" err="1">
                <a:solidFill>
                  <a:schemeClr val="bg1"/>
                </a:solidFill>
              </a:rPr>
              <a:t>posto</a:t>
            </a:r>
            <a:r>
              <a:rPr lang="en-US" dirty="0">
                <a:solidFill>
                  <a:schemeClr val="bg1"/>
                </a:solidFill>
              </a:rPr>
              <a:t> </a:t>
            </a:r>
            <a:r>
              <a:rPr lang="en-US" dirty="0" err="1">
                <a:solidFill>
                  <a:schemeClr val="bg1"/>
                </a:solidFill>
              </a:rPr>
              <a:t>veća</a:t>
            </a:r>
            <a:r>
              <a:rPr lang="en-US" dirty="0">
                <a:solidFill>
                  <a:schemeClr val="bg1"/>
                </a:solidFill>
              </a:rPr>
              <a:t> u </a:t>
            </a:r>
            <a:r>
              <a:rPr lang="en-US" dirty="0" err="1">
                <a:solidFill>
                  <a:schemeClr val="bg1"/>
                </a:solidFill>
              </a:rPr>
              <a:t>odnosu</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standardne</a:t>
            </a:r>
            <a:r>
              <a:rPr lang="en-US" dirty="0">
                <a:solidFill>
                  <a:schemeClr val="bg1"/>
                </a:solidFill>
              </a:rPr>
              <a:t> Al/Fe </a:t>
            </a:r>
            <a:r>
              <a:rPr lang="en-US" dirty="0" err="1">
                <a:solidFill>
                  <a:schemeClr val="bg1"/>
                </a:solidFill>
              </a:rPr>
              <a:t>provodnike</a:t>
            </a:r>
            <a:endParaRPr lang="en-US" dirty="0" smtClean="0">
              <a:solidFill>
                <a:schemeClr val="bg1"/>
              </a:solidFill>
            </a:endParaRPr>
          </a:p>
        </p:txBody>
      </p:sp>
    </p:spTree>
    <p:extLst>
      <p:ext uri="{BB962C8B-B14F-4D97-AF65-F5344CB8AC3E}">
        <p14:creationId xmlns:p14="http://schemas.microsoft.com/office/powerpoint/2010/main" val="93750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30" y="1506081"/>
            <a:ext cx="8681770" cy="5632311"/>
          </a:xfrm>
          <a:prstGeom prst="rect">
            <a:avLst/>
          </a:prstGeom>
        </p:spPr>
        <p:txBody>
          <a:bodyPr wrap="square">
            <a:spAutoFit/>
          </a:bodyPr>
          <a:lstStyle/>
          <a:p>
            <a:pPr marL="285750" indent="-285750">
              <a:buFont typeface="Arial" pitchFamily="34" charset="0"/>
              <a:buChar char="•"/>
            </a:pPr>
            <a:r>
              <a:rPr lang="sr-Latn-ME" dirty="0" err="1">
                <a:solidFill>
                  <a:schemeClr val="bg1"/>
                </a:solidFill>
              </a:rPr>
              <a:t>H</a:t>
            </a:r>
            <a:r>
              <a:rPr lang="en-US" dirty="0" err="1" smtClean="0">
                <a:solidFill>
                  <a:schemeClr val="bg1"/>
                </a:solidFill>
              </a:rPr>
              <a:t>ibridno</a:t>
            </a:r>
            <a:r>
              <a:rPr lang="en-US" dirty="0" smtClean="0">
                <a:solidFill>
                  <a:schemeClr val="bg1"/>
                </a:solidFill>
              </a:rPr>
              <a:t> </a:t>
            </a:r>
            <a:r>
              <a:rPr lang="en-US" dirty="0" err="1">
                <a:solidFill>
                  <a:schemeClr val="bg1"/>
                </a:solidFill>
              </a:rPr>
              <a:t>kompozitno</a:t>
            </a:r>
            <a:r>
              <a:rPr lang="en-US" dirty="0">
                <a:solidFill>
                  <a:schemeClr val="bg1"/>
                </a:solidFill>
              </a:rPr>
              <a:t> </a:t>
            </a:r>
            <a:r>
              <a:rPr lang="en-US" dirty="0" err="1">
                <a:solidFill>
                  <a:schemeClr val="bg1"/>
                </a:solidFill>
              </a:rPr>
              <a:t>jezgro</a:t>
            </a:r>
            <a:r>
              <a:rPr lang="en-US" dirty="0">
                <a:solidFill>
                  <a:schemeClr val="bg1"/>
                </a:solidFill>
              </a:rPr>
              <a:t> </a:t>
            </a:r>
            <a:r>
              <a:rPr lang="en-US" dirty="0" err="1">
                <a:solidFill>
                  <a:schemeClr val="bg1"/>
                </a:solidFill>
              </a:rPr>
              <a:t>sačinjeno</a:t>
            </a:r>
            <a:r>
              <a:rPr lang="en-US" dirty="0">
                <a:solidFill>
                  <a:schemeClr val="bg1"/>
                </a:solidFill>
              </a:rPr>
              <a:t> od </a:t>
            </a:r>
            <a:r>
              <a:rPr lang="en-US" dirty="0" err="1">
                <a:solidFill>
                  <a:schemeClr val="bg1"/>
                </a:solidFill>
              </a:rPr>
              <a:t>ugljeničnih</a:t>
            </a:r>
            <a:r>
              <a:rPr lang="en-US" dirty="0">
                <a:solidFill>
                  <a:schemeClr val="bg1"/>
                </a:solidFill>
              </a:rPr>
              <a:t> i </a:t>
            </a:r>
            <a:r>
              <a:rPr lang="en-US" dirty="0" err="1">
                <a:solidFill>
                  <a:schemeClr val="bg1"/>
                </a:solidFill>
              </a:rPr>
              <a:t>staklenih</a:t>
            </a:r>
            <a:r>
              <a:rPr lang="en-US" dirty="0">
                <a:solidFill>
                  <a:schemeClr val="bg1"/>
                </a:solidFill>
              </a:rPr>
              <a:t> </a:t>
            </a:r>
            <a:r>
              <a:rPr lang="en-US" dirty="0" err="1" smtClean="0">
                <a:solidFill>
                  <a:schemeClr val="bg1"/>
                </a:solidFill>
              </a:rPr>
              <a:t>vlakana</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en-US" dirty="0" err="1">
                <a:solidFill>
                  <a:schemeClr val="bg1"/>
                </a:solidFill>
              </a:rPr>
              <a:t>Centralno</a:t>
            </a:r>
            <a:r>
              <a:rPr lang="en-US" dirty="0">
                <a:solidFill>
                  <a:schemeClr val="bg1"/>
                </a:solidFill>
              </a:rPr>
              <a:t> </a:t>
            </a:r>
            <a:r>
              <a:rPr lang="sr-Latn-ME" dirty="0" smtClean="0">
                <a:solidFill>
                  <a:schemeClr val="bg1"/>
                </a:solidFill>
              </a:rPr>
              <a:t>jezgro</a:t>
            </a:r>
            <a:r>
              <a:rPr lang="en-US" dirty="0" smtClean="0">
                <a:solidFill>
                  <a:schemeClr val="bg1"/>
                </a:solidFill>
              </a:rPr>
              <a:t> </a:t>
            </a:r>
            <a:r>
              <a:rPr lang="en-US" dirty="0">
                <a:solidFill>
                  <a:schemeClr val="bg1"/>
                </a:solidFill>
              </a:rPr>
              <a:t>je </a:t>
            </a:r>
            <a:r>
              <a:rPr lang="en-US" dirty="0" err="1">
                <a:solidFill>
                  <a:schemeClr val="bg1"/>
                </a:solidFill>
              </a:rPr>
              <a:t>obloženo</a:t>
            </a:r>
            <a:r>
              <a:rPr lang="en-US" dirty="0">
                <a:solidFill>
                  <a:schemeClr val="bg1"/>
                </a:solidFill>
              </a:rPr>
              <a:t> </a:t>
            </a:r>
            <a:r>
              <a:rPr lang="en-US" dirty="0" err="1">
                <a:solidFill>
                  <a:schemeClr val="bg1"/>
                </a:solidFill>
              </a:rPr>
              <a:t>slojem</a:t>
            </a:r>
            <a:r>
              <a:rPr lang="en-US" dirty="0">
                <a:solidFill>
                  <a:schemeClr val="bg1"/>
                </a:solidFill>
              </a:rPr>
              <a:t> </a:t>
            </a:r>
            <a:r>
              <a:rPr lang="en-US" dirty="0" err="1">
                <a:solidFill>
                  <a:schemeClr val="bg1"/>
                </a:solidFill>
              </a:rPr>
              <a:t>staklenih</a:t>
            </a:r>
            <a:r>
              <a:rPr lang="en-US" dirty="0">
                <a:solidFill>
                  <a:schemeClr val="bg1"/>
                </a:solidFill>
              </a:rPr>
              <a:t> </a:t>
            </a:r>
            <a:r>
              <a:rPr lang="en-US" dirty="0" err="1">
                <a:solidFill>
                  <a:schemeClr val="bg1"/>
                </a:solidFill>
              </a:rPr>
              <a:t>vlakana</a:t>
            </a:r>
            <a:r>
              <a:rPr lang="en-US" dirty="0">
                <a:solidFill>
                  <a:schemeClr val="bg1"/>
                </a:solidFill>
              </a:rPr>
              <a:t> </a:t>
            </a:r>
            <a:r>
              <a:rPr lang="en-US" dirty="0" err="1">
                <a:solidFill>
                  <a:schemeClr val="bg1"/>
                </a:solidFill>
              </a:rPr>
              <a:t>kako</a:t>
            </a:r>
            <a:r>
              <a:rPr lang="en-US" dirty="0">
                <a:solidFill>
                  <a:schemeClr val="bg1"/>
                </a:solidFill>
              </a:rPr>
              <a:t> bi se </a:t>
            </a:r>
            <a:r>
              <a:rPr lang="en-US" dirty="0" err="1">
                <a:solidFill>
                  <a:schemeClr val="bg1"/>
                </a:solidFill>
              </a:rPr>
              <a:t>poboljšala</a:t>
            </a:r>
            <a:r>
              <a:rPr lang="en-US" dirty="0">
                <a:solidFill>
                  <a:schemeClr val="bg1"/>
                </a:solidFill>
              </a:rPr>
              <a:t> </a:t>
            </a:r>
            <a:r>
              <a:rPr lang="en-US" dirty="0" err="1">
                <a:solidFill>
                  <a:schemeClr val="bg1"/>
                </a:solidFill>
              </a:rPr>
              <a:t>fleksibilnost</a:t>
            </a:r>
            <a:r>
              <a:rPr lang="en-US" dirty="0">
                <a:solidFill>
                  <a:schemeClr val="bg1"/>
                </a:solidFill>
              </a:rPr>
              <a:t> i </a:t>
            </a:r>
            <a:r>
              <a:rPr lang="en-US" dirty="0" err="1" smtClean="0">
                <a:solidFill>
                  <a:schemeClr val="bg1"/>
                </a:solidFill>
              </a:rPr>
              <a:t>čvrstoća</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en-US" dirty="0" err="1" smtClean="0">
                <a:solidFill>
                  <a:schemeClr val="bg1"/>
                </a:solidFill>
              </a:rPr>
              <a:t>Plašt</a:t>
            </a:r>
            <a:r>
              <a:rPr lang="en-US" dirty="0" smtClean="0">
                <a:solidFill>
                  <a:schemeClr val="bg1"/>
                </a:solidFill>
              </a:rPr>
              <a:t> </a:t>
            </a:r>
            <a:r>
              <a:rPr lang="en-US" dirty="0" err="1">
                <a:solidFill>
                  <a:schemeClr val="bg1"/>
                </a:solidFill>
              </a:rPr>
              <a:t>provodnika</a:t>
            </a:r>
            <a:r>
              <a:rPr lang="en-US" dirty="0">
                <a:solidFill>
                  <a:schemeClr val="bg1"/>
                </a:solidFill>
              </a:rPr>
              <a:t> </a:t>
            </a:r>
            <a:r>
              <a:rPr lang="en-US" dirty="0" err="1" smtClean="0">
                <a:solidFill>
                  <a:schemeClr val="bg1"/>
                </a:solidFill>
              </a:rPr>
              <a:t>sačinjen</a:t>
            </a:r>
            <a:r>
              <a:rPr lang="en-US" dirty="0" smtClean="0">
                <a:solidFill>
                  <a:schemeClr val="bg1"/>
                </a:solidFill>
              </a:rPr>
              <a:t> </a:t>
            </a:r>
            <a:r>
              <a:rPr lang="en-US" dirty="0">
                <a:solidFill>
                  <a:schemeClr val="bg1"/>
                </a:solidFill>
              </a:rPr>
              <a:t>od </a:t>
            </a:r>
            <a:r>
              <a:rPr lang="en-US" dirty="0" err="1">
                <a:solidFill>
                  <a:schemeClr val="bg1"/>
                </a:solidFill>
              </a:rPr>
              <a:t>aluminijskih</a:t>
            </a:r>
            <a:r>
              <a:rPr lang="en-US" dirty="0">
                <a:solidFill>
                  <a:schemeClr val="bg1"/>
                </a:solidFill>
              </a:rPr>
              <a:t> </a:t>
            </a:r>
            <a:r>
              <a:rPr lang="en-US" dirty="0" err="1">
                <a:solidFill>
                  <a:schemeClr val="bg1"/>
                </a:solidFill>
              </a:rPr>
              <a:t>žica</a:t>
            </a:r>
            <a:r>
              <a:rPr lang="en-US" dirty="0">
                <a:solidFill>
                  <a:schemeClr val="bg1"/>
                </a:solidFill>
              </a:rPr>
              <a:t> </a:t>
            </a:r>
            <a:r>
              <a:rPr lang="en-US" dirty="0" err="1">
                <a:solidFill>
                  <a:schemeClr val="bg1"/>
                </a:solidFill>
              </a:rPr>
              <a:t>sektorskog</a:t>
            </a:r>
            <a:r>
              <a:rPr lang="en-US" dirty="0">
                <a:solidFill>
                  <a:schemeClr val="bg1"/>
                </a:solidFill>
              </a:rPr>
              <a:t> </a:t>
            </a:r>
            <a:r>
              <a:rPr lang="en-US" dirty="0" err="1" smtClean="0">
                <a:solidFill>
                  <a:schemeClr val="bg1"/>
                </a:solidFill>
              </a:rPr>
              <a:t>oblika</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sr-Latn-ME" dirty="0" err="1">
                <a:solidFill>
                  <a:schemeClr val="bg1"/>
                </a:solidFill>
              </a:rPr>
              <a:t>T</a:t>
            </a:r>
            <a:r>
              <a:rPr lang="en-US" dirty="0" err="1" smtClean="0">
                <a:solidFill>
                  <a:schemeClr val="bg1"/>
                </a:solidFill>
              </a:rPr>
              <a:t>emperaturu</a:t>
            </a:r>
            <a:r>
              <a:rPr lang="en-US" dirty="0" smtClean="0">
                <a:solidFill>
                  <a:schemeClr val="bg1"/>
                </a:solidFill>
              </a:rPr>
              <a:t> </a:t>
            </a:r>
            <a:r>
              <a:rPr lang="en-US" dirty="0" err="1">
                <a:solidFill>
                  <a:schemeClr val="bg1"/>
                </a:solidFill>
              </a:rPr>
              <a:t>rada</a:t>
            </a:r>
            <a:r>
              <a:rPr lang="en-US" dirty="0">
                <a:solidFill>
                  <a:schemeClr val="bg1"/>
                </a:solidFill>
              </a:rPr>
              <a:t> do </a:t>
            </a:r>
            <a:r>
              <a:rPr lang="en-US" dirty="0" smtClean="0">
                <a:solidFill>
                  <a:schemeClr val="bg1"/>
                </a:solidFill>
              </a:rPr>
              <a:t>200°C</a:t>
            </a:r>
            <a:endParaRPr lang="sr-Latn-ME" dirty="0" smtClean="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r>
              <a:rPr lang="sr-Latn-ME" dirty="0">
                <a:solidFill>
                  <a:schemeClr val="bg1"/>
                </a:solidFill>
              </a:rPr>
              <a:t>N</a:t>
            </a:r>
            <a:r>
              <a:rPr lang="en-US" dirty="0" smtClean="0">
                <a:solidFill>
                  <a:schemeClr val="bg1"/>
                </a:solidFill>
              </a:rPr>
              <a:t>e </a:t>
            </a:r>
            <a:r>
              <a:rPr lang="en-US" dirty="0" err="1">
                <a:solidFill>
                  <a:schemeClr val="bg1"/>
                </a:solidFill>
              </a:rPr>
              <a:t>zahtijevaju</a:t>
            </a:r>
            <a:r>
              <a:rPr lang="en-US" dirty="0">
                <a:solidFill>
                  <a:schemeClr val="bg1"/>
                </a:solidFill>
              </a:rPr>
              <a:t> </a:t>
            </a:r>
            <a:r>
              <a:rPr lang="en-US" dirty="0" err="1">
                <a:solidFill>
                  <a:schemeClr val="bg1"/>
                </a:solidFill>
              </a:rPr>
              <a:t>nikakve</a:t>
            </a:r>
            <a:r>
              <a:rPr lang="en-US" dirty="0">
                <a:solidFill>
                  <a:schemeClr val="bg1"/>
                </a:solidFill>
              </a:rPr>
              <a:t> </a:t>
            </a:r>
            <a:r>
              <a:rPr lang="en-US" dirty="0" err="1">
                <a:solidFill>
                  <a:schemeClr val="bg1"/>
                </a:solidFill>
              </a:rPr>
              <a:t>specijalne</a:t>
            </a:r>
            <a:r>
              <a:rPr lang="en-US" dirty="0">
                <a:solidFill>
                  <a:schemeClr val="bg1"/>
                </a:solidFill>
              </a:rPr>
              <a:t> </a:t>
            </a:r>
            <a:r>
              <a:rPr lang="en-US" dirty="0" err="1">
                <a:solidFill>
                  <a:schemeClr val="bg1"/>
                </a:solidFill>
              </a:rPr>
              <a:t>alate</a:t>
            </a:r>
            <a:r>
              <a:rPr lang="en-US" dirty="0">
                <a:solidFill>
                  <a:schemeClr val="bg1"/>
                </a:solidFill>
              </a:rPr>
              <a:t> i </a:t>
            </a:r>
            <a:r>
              <a:rPr lang="en-US" dirty="0" err="1">
                <a:solidFill>
                  <a:schemeClr val="bg1"/>
                </a:solidFill>
              </a:rPr>
              <a:t>mašine</a:t>
            </a:r>
            <a:r>
              <a:rPr lang="en-US" dirty="0">
                <a:solidFill>
                  <a:schemeClr val="bg1"/>
                </a:solidFill>
              </a:rPr>
              <a:t> </a:t>
            </a:r>
            <a:r>
              <a:rPr lang="en-US" dirty="0" err="1">
                <a:solidFill>
                  <a:schemeClr val="bg1"/>
                </a:solidFill>
              </a:rPr>
              <a:t>za</a:t>
            </a:r>
            <a:r>
              <a:rPr lang="en-US" dirty="0">
                <a:solidFill>
                  <a:schemeClr val="bg1"/>
                </a:solidFill>
              </a:rPr>
              <a:t> </a:t>
            </a:r>
            <a:r>
              <a:rPr lang="en-US" dirty="0" err="1">
                <a:solidFill>
                  <a:schemeClr val="bg1"/>
                </a:solidFill>
              </a:rPr>
              <a:t>postavljanje</a:t>
            </a:r>
            <a:r>
              <a:rPr lang="en-US" dirty="0">
                <a:solidFill>
                  <a:schemeClr val="bg1"/>
                </a:solidFill>
              </a:rPr>
              <a:t>.</a:t>
            </a: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en-US" dirty="0" smtClean="0">
              <a:solidFill>
                <a:schemeClr val="bg1"/>
              </a:solidFill>
            </a:endParaRPr>
          </a:p>
        </p:txBody>
      </p:sp>
      <p:sp>
        <p:nvSpPr>
          <p:cNvPr id="5" name="Rectangle 4"/>
          <p:cNvSpPr/>
          <p:nvPr/>
        </p:nvSpPr>
        <p:spPr>
          <a:xfrm>
            <a:off x="585576" y="801757"/>
            <a:ext cx="4929555" cy="400110"/>
          </a:xfrm>
          <a:prstGeom prst="rect">
            <a:avLst/>
          </a:prstGeom>
        </p:spPr>
        <p:txBody>
          <a:bodyPr wrap="none">
            <a:spAutoFit/>
          </a:bodyPr>
          <a:lstStyle/>
          <a:p>
            <a:r>
              <a:rPr lang="en-US" sz="2000" b="1" dirty="0" err="1">
                <a:solidFill>
                  <a:schemeClr val="bg1"/>
                </a:solidFill>
              </a:rPr>
              <a:t>Aluminium</a:t>
            </a:r>
            <a:r>
              <a:rPr lang="en-US" sz="2000" b="1" dirty="0">
                <a:solidFill>
                  <a:schemeClr val="bg1"/>
                </a:solidFill>
              </a:rPr>
              <a:t> Conductor Composite Core</a:t>
            </a:r>
            <a:endParaRPr lang="en-US" sz="2000" b="1" dirty="0">
              <a:solidFill>
                <a:schemeClr val="bg1"/>
              </a:solidFill>
              <a:latin typeface="+mj-lt"/>
            </a:endParaRPr>
          </a:p>
        </p:txBody>
      </p:sp>
      <p:pic>
        <p:nvPicPr>
          <p:cNvPr id="1036" name="Picture 1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87" b="100000" l="10000" r="100000"/>
                    </a14:imgEffect>
                  </a14:imgLayer>
                </a14:imgProps>
              </a:ext>
              <a:ext uri="{28A0092B-C50C-407E-A947-70E740481C1C}">
                <a14:useLocalDpi xmlns:a14="http://schemas.microsoft.com/office/drawing/2010/main" val="0"/>
              </a:ext>
            </a:extLst>
          </a:blip>
          <a:srcRect/>
          <a:stretch>
            <a:fillRect/>
          </a:stretch>
        </p:blipFill>
        <p:spPr bwMode="auto">
          <a:xfrm rot="21030337">
            <a:off x="4563579" y="3190684"/>
            <a:ext cx="4438389" cy="42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85576" y="601702"/>
            <a:ext cx="5684569" cy="400110"/>
          </a:xfrm>
          <a:prstGeom prst="rect">
            <a:avLst/>
          </a:prstGeom>
        </p:spPr>
        <p:txBody>
          <a:bodyPr wrap="none">
            <a:spAutoFit/>
          </a:bodyPr>
          <a:lstStyle/>
          <a:p>
            <a:r>
              <a:rPr lang="en-US" sz="2000" b="1" dirty="0" err="1">
                <a:solidFill>
                  <a:schemeClr val="bg1"/>
                </a:solidFill>
              </a:rPr>
              <a:t>Aluminium</a:t>
            </a:r>
            <a:r>
              <a:rPr lang="en-US" sz="2000" b="1" dirty="0">
                <a:solidFill>
                  <a:schemeClr val="bg1"/>
                </a:solidFill>
              </a:rPr>
              <a:t> Conductor Composite Reinforced</a:t>
            </a:r>
            <a:endParaRPr lang="en-US" sz="2000" b="1" dirty="0">
              <a:solidFill>
                <a:schemeClr val="bg1"/>
              </a:solidFill>
              <a:latin typeface="+mj-lt"/>
            </a:endParaRPr>
          </a:p>
        </p:txBody>
      </p:sp>
      <p:sp>
        <p:nvSpPr>
          <p:cNvPr id="21" name="Rectangle 20"/>
          <p:cNvSpPr/>
          <p:nvPr/>
        </p:nvSpPr>
        <p:spPr>
          <a:xfrm>
            <a:off x="335230" y="1379081"/>
            <a:ext cx="8681770" cy="3139321"/>
          </a:xfrm>
          <a:prstGeom prst="rect">
            <a:avLst/>
          </a:prstGeom>
        </p:spPr>
        <p:txBody>
          <a:bodyPr wrap="square">
            <a:spAutoFit/>
          </a:bodyPr>
          <a:lstStyle/>
          <a:p>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en-US" dirty="0" smtClean="0">
              <a:solidFill>
                <a:schemeClr val="bg1"/>
              </a:solidFill>
            </a:endParaRPr>
          </a:p>
        </p:txBody>
      </p:sp>
      <p:pic>
        <p:nvPicPr>
          <p:cNvPr id="22" name="Picture 5" descr="3Mâ¢ ACCR's low weight and thermal expansion result in low sag at high ampa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755" y="2948740"/>
            <a:ext cx="3945245" cy="394524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35230" y="1225689"/>
            <a:ext cx="8681770" cy="5078313"/>
          </a:xfrm>
          <a:prstGeom prst="rect">
            <a:avLst/>
          </a:prstGeom>
        </p:spPr>
        <p:txBody>
          <a:bodyPr wrap="square">
            <a:spAutoFit/>
          </a:bodyPr>
          <a:lstStyle/>
          <a:p>
            <a:pPr marL="285750" indent="-285750">
              <a:buFont typeface="Arial" pitchFamily="34" charset="0"/>
              <a:buChar char="•"/>
            </a:pPr>
            <a:r>
              <a:rPr lang="en-US" dirty="0" err="1">
                <a:solidFill>
                  <a:schemeClr val="bg1"/>
                </a:solidFill>
              </a:rPr>
              <a:t>Plašt</a:t>
            </a:r>
            <a:r>
              <a:rPr lang="en-US" dirty="0">
                <a:solidFill>
                  <a:schemeClr val="bg1"/>
                </a:solidFill>
              </a:rPr>
              <a:t> </a:t>
            </a:r>
            <a:r>
              <a:rPr lang="en-US" dirty="0" smtClean="0">
                <a:solidFill>
                  <a:schemeClr val="bg1"/>
                </a:solidFill>
              </a:rPr>
              <a:t>ACCR</a:t>
            </a:r>
            <a:r>
              <a:rPr lang="sr-Latn-ME" dirty="0" smtClean="0">
                <a:solidFill>
                  <a:schemeClr val="bg1"/>
                </a:solidFill>
              </a:rPr>
              <a:t> </a:t>
            </a:r>
            <a:r>
              <a:rPr lang="en-US" dirty="0" smtClean="0">
                <a:solidFill>
                  <a:schemeClr val="bg1"/>
                </a:solidFill>
              </a:rPr>
              <a:t>je </a:t>
            </a:r>
            <a:r>
              <a:rPr lang="en-US" dirty="0" err="1" smtClean="0">
                <a:solidFill>
                  <a:schemeClr val="bg1"/>
                </a:solidFill>
              </a:rPr>
              <a:t>izgrađen</a:t>
            </a:r>
            <a:r>
              <a:rPr lang="en-US" dirty="0" smtClean="0">
                <a:solidFill>
                  <a:schemeClr val="bg1"/>
                </a:solidFill>
              </a:rPr>
              <a:t> </a:t>
            </a:r>
            <a:r>
              <a:rPr lang="en-US" dirty="0">
                <a:solidFill>
                  <a:schemeClr val="bg1"/>
                </a:solidFill>
              </a:rPr>
              <a:t>od </a:t>
            </a:r>
            <a:r>
              <a:rPr lang="en-US" dirty="0" err="1">
                <a:solidFill>
                  <a:schemeClr val="bg1"/>
                </a:solidFill>
              </a:rPr>
              <a:t>visoko-temperaturnih</a:t>
            </a:r>
            <a:r>
              <a:rPr lang="en-US" dirty="0">
                <a:solidFill>
                  <a:schemeClr val="bg1"/>
                </a:solidFill>
              </a:rPr>
              <a:t> </a:t>
            </a:r>
            <a:r>
              <a:rPr lang="en-US" dirty="0" err="1" smtClean="0">
                <a:solidFill>
                  <a:schemeClr val="bg1"/>
                </a:solidFill>
              </a:rPr>
              <a:t>aluminijum-cirkonijumskih</a:t>
            </a:r>
            <a:r>
              <a:rPr lang="sr-Latn-ME" dirty="0">
                <a:solidFill>
                  <a:schemeClr val="bg1"/>
                </a:solidFill>
              </a:rPr>
              <a:t> </a:t>
            </a:r>
            <a:r>
              <a:rPr lang="en-US" dirty="0" err="1" smtClean="0">
                <a:solidFill>
                  <a:schemeClr val="bg1"/>
                </a:solidFill>
              </a:rPr>
              <a:t>žica</a:t>
            </a: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endParaRPr lang="sr-Latn-ME" dirty="0">
              <a:solidFill>
                <a:schemeClr val="bg1"/>
              </a:solidFill>
            </a:endParaRPr>
          </a:p>
          <a:p>
            <a:pPr marL="285750" indent="-285750">
              <a:buFont typeface="Arial" pitchFamily="34" charset="0"/>
              <a:buChar char="•"/>
            </a:pPr>
            <a:r>
              <a:rPr lang="sr-Latn-ME" dirty="0" smtClean="0">
                <a:solidFill>
                  <a:schemeClr val="bg1"/>
                </a:solidFill>
              </a:rPr>
              <a:t>J</a:t>
            </a:r>
            <a:r>
              <a:rPr lang="en-US" dirty="0" err="1" smtClean="0">
                <a:solidFill>
                  <a:schemeClr val="bg1"/>
                </a:solidFill>
              </a:rPr>
              <a:t>ezgro</a:t>
            </a:r>
            <a:r>
              <a:rPr lang="en-US" dirty="0" smtClean="0">
                <a:solidFill>
                  <a:schemeClr val="bg1"/>
                </a:solidFill>
              </a:rPr>
              <a:t> </a:t>
            </a:r>
            <a:r>
              <a:rPr lang="en-US" dirty="0">
                <a:solidFill>
                  <a:schemeClr val="bg1"/>
                </a:solidFill>
              </a:rPr>
              <a:t>od </a:t>
            </a:r>
            <a:r>
              <a:rPr lang="en-US" dirty="0" err="1">
                <a:solidFill>
                  <a:schemeClr val="bg1"/>
                </a:solidFill>
              </a:rPr>
              <a:t>posebnih</a:t>
            </a:r>
            <a:r>
              <a:rPr lang="en-US" dirty="0">
                <a:solidFill>
                  <a:schemeClr val="bg1"/>
                </a:solidFill>
              </a:rPr>
              <a:t> </a:t>
            </a:r>
            <a:r>
              <a:rPr lang="sr-Latn-ME" dirty="0" smtClean="0">
                <a:solidFill>
                  <a:schemeClr val="bg1"/>
                </a:solidFill>
              </a:rPr>
              <a:t>ojačanih tankih </a:t>
            </a:r>
            <a:r>
              <a:rPr lang="en-US" dirty="0" err="1" smtClean="0">
                <a:solidFill>
                  <a:schemeClr val="bg1"/>
                </a:solidFill>
              </a:rPr>
              <a:t>žica</a:t>
            </a:r>
            <a:r>
              <a:rPr lang="en-US" dirty="0" smtClean="0">
                <a:solidFill>
                  <a:schemeClr val="bg1"/>
                </a:solidFill>
              </a:rPr>
              <a:t> </a:t>
            </a:r>
            <a:r>
              <a:rPr lang="en-US" dirty="0" err="1">
                <a:solidFill>
                  <a:schemeClr val="bg1"/>
                </a:solidFill>
              </a:rPr>
              <a:t>sačinjenih</a:t>
            </a:r>
            <a:r>
              <a:rPr lang="en-US" dirty="0">
                <a:solidFill>
                  <a:schemeClr val="bg1"/>
                </a:solidFill>
              </a:rPr>
              <a:t> od </a:t>
            </a:r>
            <a:r>
              <a:rPr lang="en-US" dirty="0" err="1" smtClean="0">
                <a:solidFill>
                  <a:schemeClr val="bg1"/>
                </a:solidFill>
              </a:rPr>
              <a:t>aluminijuma</a:t>
            </a: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r>
              <a:rPr lang="sr-Latn-ME" dirty="0" err="1">
                <a:solidFill>
                  <a:schemeClr val="bg1"/>
                </a:solidFill>
              </a:rPr>
              <a:t>N</a:t>
            </a:r>
            <a:r>
              <a:rPr lang="en-US" dirty="0" err="1" smtClean="0">
                <a:solidFill>
                  <a:schemeClr val="bg1"/>
                </a:solidFill>
              </a:rPr>
              <a:t>iži</a:t>
            </a:r>
            <a:r>
              <a:rPr lang="en-US" dirty="0" smtClean="0">
                <a:solidFill>
                  <a:schemeClr val="bg1"/>
                </a:solidFill>
              </a:rPr>
              <a:t> </a:t>
            </a:r>
            <a:r>
              <a:rPr lang="en-US" dirty="0" err="1">
                <a:solidFill>
                  <a:schemeClr val="bg1"/>
                </a:solidFill>
              </a:rPr>
              <a:t>koeficijent</a:t>
            </a:r>
            <a:r>
              <a:rPr lang="en-US" dirty="0">
                <a:solidFill>
                  <a:schemeClr val="bg1"/>
                </a:solidFill>
              </a:rPr>
              <a:t> </a:t>
            </a:r>
            <a:r>
              <a:rPr lang="en-US" dirty="0" err="1">
                <a:solidFill>
                  <a:schemeClr val="bg1"/>
                </a:solidFill>
              </a:rPr>
              <a:t>linarnog</a:t>
            </a:r>
            <a:r>
              <a:rPr lang="en-US" dirty="0">
                <a:solidFill>
                  <a:schemeClr val="bg1"/>
                </a:solidFill>
              </a:rPr>
              <a:t> </a:t>
            </a:r>
            <a:r>
              <a:rPr lang="en-US" dirty="0" err="1">
                <a:solidFill>
                  <a:schemeClr val="bg1"/>
                </a:solidFill>
              </a:rPr>
              <a:t>izduženja</a:t>
            </a:r>
            <a:r>
              <a:rPr lang="en-US" dirty="0">
                <a:solidFill>
                  <a:schemeClr val="bg1"/>
                </a:solidFill>
              </a:rPr>
              <a:t>, </a:t>
            </a:r>
            <a:r>
              <a:rPr lang="en-US" dirty="0" smtClean="0">
                <a:solidFill>
                  <a:schemeClr val="bg1"/>
                </a:solidFill>
              </a:rPr>
              <a:t>a </a:t>
            </a:r>
            <a:r>
              <a:rPr lang="en-US" dirty="0" err="1" smtClean="0">
                <a:solidFill>
                  <a:schemeClr val="bg1"/>
                </a:solidFill>
              </a:rPr>
              <a:t>već</a:t>
            </a:r>
            <a:r>
              <a:rPr lang="sr-Latn-ME" dirty="0" smtClean="0">
                <a:solidFill>
                  <a:schemeClr val="bg1"/>
                </a:solidFill>
              </a:rPr>
              <a:t>a</a:t>
            </a:r>
            <a:r>
              <a:rPr lang="en-US" dirty="0" smtClean="0">
                <a:solidFill>
                  <a:schemeClr val="bg1"/>
                </a:solidFill>
              </a:rPr>
              <a:t> </a:t>
            </a:r>
            <a:endParaRPr lang="sr-Latn-ME" dirty="0" smtClean="0">
              <a:solidFill>
                <a:schemeClr val="bg1"/>
              </a:solidFill>
            </a:endParaRPr>
          </a:p>
          <a:p>
            <a:r>
              <a:rPr lang="sr-Latn-ME" dirty="0" smtClean="0">
                <a:solidFill>
                  <a:schemeClr val="bg1"/>
                </a:solidFill>
              </a:rPr>
              <a:t>     </a:t>
            </a:r>
            <a:r>
              <a:rPr lang="en-US" dirty="0" err="1" smtClean="0">
                <a:solidFill>
                  <a:schemeClr val="bg1"/>
                </a:solidFill>
              </a:rPr>
              <a:t>zatezn</a:t>
            </a:r>
            <a:r>
              <a:rPr lang="sr-Latn-ME" dirty="0" smtClean="0">
                <a:solidFill>
                  <a:schemeClr val="bg1"/>
                </a:solidFill>
              </a:rPr>
              <a:t>a</a:t>
            </a:r>
            <a:r>
              <a:rPr lang="en-US" dirty="0" smtClean="0">
                <a:solidFill>
                  <a:schemeClr val="bg1"/>
                </a:solidFill>
              </a:rPr>
              <a:t> </a:t>
            </a:r>
            <a:r>
              <a:rPr lang="en-US" dirty="0" err="1" smtClean="0">
                <a:solidFill>
                  <a:schemeClr val="bg1"/>
                </a:solidFill>
              </a:rPr>
              <a:t>čvrstoć</a:t>
            </a:r>
            <a:r>
              <a:rPr lang="sr-Latn-ME" dirty="0" smtClean="0">
                <a:solidFill>
                  <a:schemeClr val="bg1"/>
                </a:solidFill>
              </a:rPr>
              <a:t>a</a:t>
            </a:r>
            <a:r>
              <a:rPr lang="sr-Latn-ME" dirty="0">
                <a:solidFill>
                  <a:schemeClr val="bg1"/>
                </a:solidFill>
              </a:rPr>
              <a:t> </a:t>
            </a:r>
            <a:r>
              <a:rPr lang="sr-Latn-ME" dirty="0" smtClean="0">
                <a:solidFill>
                  <a:schemeClr val="bg1"/>
                </a:solidFill>
              </a:rPr>
              <a:t>nego kod</a:t>
            </a:r>
            <a:r>
              <a:rPr lang="en-US" dirty="0" smtClean="0">
                <a:solidFill>
                  <a:schemeClr val="bg1"/>
                </a:solidFill>
              </a:rPr>
              <a:t> </a:t>
            </a:r>
            <a:r>
              <a:rPr lang="en-US" dirty="0" err="1">
                <a:solidFill>
                  <a:schemeClr val="bg1"/>
                </a:solidFill>
              </a:rPr>
              <a:t>čeličnog</a:t>
            </a:r>
            <a:r>
              <a:rPr lang="en-US" dirty="0">
                <a:solidFill>
                  <a:schemeClr val="bg1"/>
                </a:solidFill>
              </a:rPr>
              <a:t> </a:t>
            </a:r>
            <a:r>
              <a:rPr lang="en-US" dirty="0" err="1" smtClean="0">
                <a:solidFill>
                  <a:schemeClr val="bg1"/>
                </a:solidFill>
              </a:rPr>
              <a:t>jezgra</a:t>
            </a:r>
            <a:endParaRPr lang="sr-Latn-ME" dirty="0">
              <a:solidFill>
                <a:schemeClr val="bg1"/>
              </a:solidFill>
            </a:endParaRPr>
          </a:p>
          <a:p>
            <a:endParaRPr lang="sr-Latn-ME" dirty="0">
              <a:solidFill>
                <a:schemeClr val="bg1"/>
              </a:solidFill>
            </a:endParaRPr>
          </a:p>
          <a:p>
            <a:pPr marL="285750" indent="-285750">
              <a:buFont typeface="Arial" pitchFamily="34" charset="0"/>
              <a:buChar char="•"/>
            </a:pPr>
            <a:r>
              <a:rPr lang="en-US" dirty="0" smtClean="0">
                <a:solidFill>
                  <a:schemeClr val="bg1"/>
                </a:solidFill>
              </a:rPr>
              <a:t> </a:t>
            </a:r>
            <a:r>
              <a:rPr lang="sr-Latn-ME" dirty="0">
                <a:solidFill>
                  <a:schemeClr val="bg1"/>
                </a:solidFill>
              </a:rPr>
              <a:t>T</a:t>
            </a:r>
            <a:r>
              <a:rPr lang="en-US" dirty="0" err="1" smtClean="0">
                <a:solidFill>
                  <a:schemeClr val="bg1"/>
                </a:solidFill>
              </a:rPr>
              <a:t>emperatur</a:t>
            </a:r>
            <a:r>
              <a:rPr lang="sr-Latn-ME" dirty="0" smtClean="0">
                <a:solidFill>
                  <a:schemeClr val="bg1"/>
                </a:solidFill>
              </a:rPr>
              <a:t>e</a:t>
            </a:r>
            <a:r>
              <a:rPr lang="en-US" dirty="0" smtClean="0">
                <a:solidFill>
                  <a:schemeClr val="bg1"/>
                </a:solidFill>
              </a:rPr>
              <a:t> </a:t>
            </a:r>
            <a:r>
              <a:rPr lang="sr-Latn-ME" dirty="0" smtClean="0">
                <a:solidFill>
                  <a:schemeClr val="bg1"/>
                </a:solidFill>
              </a:rPr>
              <a:t>do</a:t>
            </a:r>
            <a:r>
              <a:rPr lang="en-US" dirty="0" smtClean="0">
                <a:solidFill>
                  <a:schemeClr val="bg1"/>
                </a:solidFill>
              </a:rPr>
              <a:t> </a:t>
            </a:r>
            <a:r>
              <a:rPr lang="en-US" dirty="0">
                <a:solidFill>
                  <a:schemeClr val="bg1"/>
                </a:solidFill>
              </a:rPr>
              <a:t>210°C</a:t>
            </a:r>
            <a:endParaRPr lang="sr-Latn-ME" dirty="0" smtClean="0">
              <a:solidFill>
                <a:schemeClr val="bg1"/>
              </a:solidFill>
            </a:endParaRPr>
          </a:p>
          <a:p>
            <a:endParaRPr lang="sr-Latn-ME" dirty="0">
              <a:solidFill>
                <a:schemeClr val="bg1"/>
              </a:solidFill>
            </a:endParaRPr>
          </a:p>
          <a:p>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en-US" dirty="0" smtClean="0">
              <a:solidFill>
                <a:schemeClr val="bg1"/>
              </a:solidFill>
            </a:endParaRPr>
          </a:p>
        </p:txBody>
      </p:sp>
      <p:pic>
        <p:nvPicPr>
          <p:cNvPr id="24" name="Picture 23"/>
          <p:cNvPicPr/>
          <p:nvPr/>
        </p:nvPicPr>
        <p:blipFill>
          <a:blip r:embed="rId5" cstate="print">
            <a:lum bright="10000" contrast="10000"/>
            <a:extLst>
              <a:ext uri="{28A0092B-C50C-407E-A947-70E740481C1C}">
                <a14:useLocalDpi xmlns:a14="http://schemas.microsoft.com/office/drawing/2010/main" val="0"/>
              </a:ext>
            </a:extLst>
          </a:blip>
          <a:srcRect b="2942"/>
          <a:stretch>
            <a:fillRect/>
          </a:stretch>
        </p:blipFill>
        <p:spPr bwMode="auto">
          <a:xfrm>
            <a:off x="0" y="4332465"/>
            <a:ext cx="9144000" cy="2525535"/>
          </a:xfrm>
          <a:prstGeom prst="rect">
            <a:avLst/>
          </a:prstGeom>
          <a:noFill/>
          <a:ln>
            <a:noFill/>
          </a:ln>
        </p:spPr>
      </p:pic>
      <p:sp>
        <p:nvSpPr>
          <p:cNvPr id="25" name="Rectangle 24"/>
          <p:cNvSpPr/>
          <p:nvPr/>
        </p:nvSpPr>
        <p:spPr>
          <a:xfrm>
            <a:off x="585575" y="601702"/>
            <a:ext cx="2118080" cy="400110"/>
          </a:xfrm>
          <a:prstGeom prst="rect">
            <a:avLst/>
          </a:prstGeom>
        </p:spPr>
        <p:txBody>
          <a:bodyPr wrap="none">
            <a:spAutoFit/>
          </a:bodyPr>
          <a:lstStyle/>
          <a:p>
            <a:r>
              <a:rPr lang="sr-Latn-ME" sz="2000" b="1" dirty="0" smtClean="0">
                <a:solidFill>
                  <a:schemeClr val="bg1"/>
                </a:solidFill>
              </a:rPr>
              <a:t>GAP provodnici</a:t>
            </a:r>
            <a:endParaRPr lang="en-US" sz="2000" b="1" dirty="0">
              <a:solidFill>
                <a:schemeClr val="bg1"/>
              </a:solidFill>
              <a:latin typeface="+mj-lt"/>
            </a:endParaRPr>
          </a:p>
        </p:txBody>
      </p:sp>
      <p:sp>
        <p:nvSpPr>
          <p:cNvPr id="26" name="Rectangle 25"/>
          <p:cNvSpPr/>
          <p:nvPr/>
        </p:nvSpPr>
        <p:spPr>
          <a:xfrm>
            <a:off x="335230" y="1506081"/>
            <a:ext cx="8681770" cy="2862322"/>
          </a:xfrm>
          <a:prstGeom prst="rect">
            <a:avLst/>
          </a:prstGeom>
        </p:spPr>
        <p:txBody>
          <a:bodyPr wrap="square">
            <a:spAutoFit/>
          </a:bodyPr>
          <a:lstStyle/>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en-US" dirty="0" smtClean="0">
              <a:solidFill>
                <a:schemeClr val="bg1"/>
              </a:solidFill>
            </a:endParaRPr>
          </a:p>
        </p:txBody>
      </p:sp>
      <p:sp>
        <p:nvSpPr>
          <p:cNvPr id="27" name="Rectangle 26"/>
          <p:cNvSpPr/>
          <p:nvPr/>
        </p:nvSpPr>
        <p:spPr>
          <a:xfrm>
            <a:off x="335230" y="1225689"/>
            <a:ext cx="8681770" cy="5632311"/>
          </a:xfrm>
          <a:prstGeom prst="rect">
            <a:avLst/>
          </a:prstGeom>
        </p:spPr>
        <p:txBody>
          <a:bodyPr wrap="square">
            <a:spAutoFit/>
          </a:bodyPr>
          <a:lstStyle/>
          <a:p>
            <a:pPr marL="285750" indent="-285750">
              <a:buFont typeface="Arial" pitchFamily="34" charset="0"/>
              <a:buChar char="•"/>
            </a:pPr>
            <a:r>
              <a:rPr lang="sr-Latn-ME" dirty="0" err="1">
                <a:solidFill>
                  <a:schemeClr val="bg1"/>
                </a:solidFill>
              </a:rPr>
              <a:t>M</a:t>
            </a:r>
            <a:r>
              <a:rPr lang="en-US" dirty="0" err="1" smtClean="0">
                <a:solidFill>
                  <a:schemeClr val="bg1"/>
                </a:solidFill>
              </a:rPr>
              <a:t>ali</a:t>
            </a:r>
            <a:r>
              <a:rPr lang="en-US" dirty="0" smtClean="0">
                <a:solidFill>
                  <a:schemeClr val="bg1"/>
                </a:solidFill>
              </a:rPr>
              <a:t> </a:t>
            </a:r>
            <a:r>
              <a:rPr lang="en-US" dirty="0" err="1">
                <a:solidFill>
                  <a:schemeClr val="bg1"/>
                </a:solidFill>
              </a:rPr>
              <a:t>zazor</a:t>
            </a:r>
            <a:r>
              <a:rPr lang="en-US" dirty="0">
                <a:solidFill>
                  <a:schemeClr val="bg1"/>
                </a:solidFill>
              </a:rPr>
              <a:t> </a:t>
            </a:r>
            <a:r>
              <a:rPr lang="en-US" dirty="0" err="1">
                <a:solidFill>
                  <a:schemeClr val="bg1"/>
                </a:solidFill>
              </a:rPr>
              <a:t>između</a:t>
            </a:r>
            <a:r>
              <a:rPr lang="en-US" dirty="0">
                <a:solidFill>
                  <a:schemeClr val="bg1"/>
                </a:solidFill>
              </a:rPr>
              <a:t> </a:t>
            </a:r>
            <a:r>
              <a:rPr lang="en-US" dirty="0" err="1">
                <a:solidFill>
                  <a:schemeClr val="bg1"/>
                </a:solidFill>
              </a:rPr>
              <a:t>čeličnog</a:t>
            </a:r>
            <a:r>
              <a:rPr lang="en-US" dirty="0">
                <a:solidFill>
                  <a:schemeClr val="bg1"/>
                </a:solidFill>
              </a:rPr>
              <a:t> </a:t>
            </a:r>
            <a:r>
              <a:rPr lang="en-US" dirty="0" err="1">
                <a:solidFill>
                  <a:schemeClr val="bg1"/>
                </a:solidFill>
              </a:rPr>
              <a:t>jezgra</a:t>
            </a:r>
            <a:r>
              <a:rPr lang="en-US" dirty="0">
                <a:solidFill>
                  <a:schemeClr val="bg1"/>
                </a:solidFill>
              </a:rPr>
              <a:t> i </a:t>
            </a:r>
            <a:r>
              <a:rPr lang="en-US" dirty="0" err="1">
                <a:solidFill>
                  <a:schemeClr val="bg1"/>
                </a:solidFill>
              </a:rPr>
              <a:t>unutrašnjih</a:t>
            </a:r>
            <a:r>
              <a:rPr lang="en-US" dirty="0">
                <a:solidFill>
                  <a:schemeClr val="bg1"/>
                </a:solidFill>
              </a:rPr>
              <a:t> </a:t>
            </a:r>
            <a:r>
              <a:rPr lang="en-US" dirty="0" err="1">
                <a:solidFill>
                  <a:schemeClr val="bg1"/>
                </a:solidFill>
              </a:rPr>
              <a:t>sektorskih</a:t>
            </a:r>
            <a:r>
              <a:rPr lang="en-US" dirty="0">
                <a:solidFill>
                  <a:schemeClr val="bg1"/>
                </a:solidFill>
              </a:rPr>
              <a:t> </a:t>
            </a:r>
            <a:r>
              <a:rPr lang="en-US" dirty="0" err="1">
                <a:solidFill>
                  <a:schemeClr val="bg1"/>
                </a:solidFill>
              </a:rPr>
              <a:t>aluminijskih</a:t>
            </a:r>
            <a:r>
              <a:rPr lang="en-US" dirty="0">
                <a:solidFill>
                  <a:schemeClr val="bg1"/>
                </a:solidFill>
              </a:rPr>
              <a:t> </a:t>
            </a:r>
            <a:r>
              <a:rPr lang="en-US" dirty="0" err="1">
                <a:solidFill>
                  <a:schemeClr val="bg1"/>
                </a:solidFill>
              </a:rPr>
              <a:t>slojeva</a:t>
            </a:r>
            <a:r>
              <a:rPr lang="en-US" dirty="0">
                <a:solidFill>
                  <a:schemeClr val="bg1"/>
                </a:solidFill>
              </a:rPr>
              <a:t> </a:t>
            </a:r>
            <a:r>
              <a:rPr lang="en-US" dirty="0" err="1">
                <a:solidFill>
                  <a:schemeClr val="bg1"/>
                </a:solidFill>
              </a:rPr>
              <a:t>plašta</a:t>
            </a:r>
            <a:r>
              <a:rPr lang="en-US" dirty="0">
                <a:solidFill>
                  <a:schemeClr val="bg1"/>
                </a:solidFill>
              </a:rPr>
              <a:t> </a:t>
            </a: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r>
              <a:rPr lang="en-US" dirty="0" err="1">
                <a:solidFill>
                  <a:schemeClr val="bg1"/>
                </a:solidFill>
              </a:rPr>
              <a:t>Zazor</a:t>
            </a:r>
            <a:r>
              <a:rPr lang="en-US" dirty="0">
                <a:solidFill>
                  <a:schemeClr val="bg1"/>
                </a:solidFill>
              </a:rPr>
              <a:t> </a:t>
            </a:r>
            <a:r>
              <a:rPr lang="en-US" dirty="0" err="1">
                <a:solidFill>
                  <a:schemeClr val="bg1"/>
                </a:solidFill>
              </a:rPr>
              <a:t>između</a:t>
            </a:r>
            <a:r>
              <a:rPr lang="en-US" dirty="0">
                <a:solidFill>
                  <a:schemeClr val="bg1"/>
                </a:solidFill>
              </a:rPr>
              <a:t> </a:t>
            </a:r>
            <a:r>
              <a:rPr lang="en-US" dirty="0" err="1">
                <a:solidFill>
                  <a:schemeClr val="bg1"/>
                </a:solidFill>
              </a:rPr>
              <a:t>jezgra</a:t>
            </a:r>
            <a:r>
              <a:rPr lang="en-US" dirty="0">
                <a:solidFill>
                  <a:schemeClr val="bg1"/>
                </a:solidFill>
              </a:rPr>
              <a:t> i </a:t>
            </a:r>
            <a:r>
              <a:rPr lang="en-US" dirty="0" err="1">
                <a:solidFill>
                  <a:schemeClr val="bg1"/>
                </a:solidFill>
              </a:rPr>
              <a:t>plašta</a:t>
            </a:r>
            <a:r>
              <a:rPr lang="en-US" dirty="0">
                <a:solidFill>
                  <a:schemeClr val="bg1"/>
                </a:solidFill>
              </a:rPr>
              <a:t> je </a:t>
            </a:r>
            <a:r>
              <a:rPr lang="en-US" dirty="0" err="1">
                <a:solidFill>
                  <a:schemeClr val="bg1"/>
                </a:solidFill>
              </a:rPr>
              <a:t>ispunjen</a:t>
            </a:r>
            <a:r>
              <a:rPr lang="en-US" dirty="0">
                <a:solidFill>
                  <a:schemeClr val="bg1"/>
                </a:solidFill>
              </a:rPr>
              <a:t> </a:t>
            </a:r>
            <a:r>
              <a:rPr lang="en-US" dirty="0" err="1">
                <a:solidFill>
                  <a:schemeClr val="bg1"/>
                </a:solidFill>
              </a:rPr>
              <a:t>termički</a:t>
            </a:r>
            <a:r>
              <a:rPr lang="en-US" dirty="0">
                <a:solidFill>
                  <a:schemeClr val="bg1"/>
                </a:solidFill>
              </a:rPr>
              <a:t> </a:t>
            </a:r>
            <a:r>
              <a:rPr lang="en-US" dirty="0" err="1">
                <a:solidFill>
                  <a:schemeClr val="bg1"/>
                </a:solidFill>
              </a:rPr>
              <a:t>otpornom</a:t>
            </a:r>
            <a:r>
              <a:rPr lang="en-US" dirty="0">
                <a:solidFill>
                  <a:schemeClr val="bg1"/>
                </a:solidFill>
              </a:rPr>
              <a:t> </a:t>
            </a:r>
            <a:r>
              <a:rPr lang="en-US" dirty="0" err="1">
                <a:solidFill>
                  <a:schemeClr val="bg1"/>
                </a:solidFill>
              </a:rPr>
              <a:t>mašću</a:t>
            </a:r>
            <a:endParaRPr lang="sr-Latn-ME" dirty="0" smtClean="0">
              <a:solidFill>
                <a:schemeClr val="bg1"/>
              </a:solidFill>
            </a:endParaRPr>
          </a:p>
          <a:p>
            <a:endParaRPr lang="sr-Latn-ME" dirty="0" smtClean="0">
              <a:solidFill>
                <a:schemeClr val="bg1"/>
              </a:solidFill>
            </a:endParaRPr>
          </a:p>
          <a:p>
            <a:pPr marL="285750" indent="-285750">
              <a:buFont typeface="Arial" pitchFamily="34" charset="0"/>
              <a:buChar char="•"/>
            </a:pPr>
            <a:r>
              <a:rPr lang="sr-Latn-ME" dirty="0" err="1">
                <a:solidFill>
                  <a:schemeClr val="bg1"/>
                </a:solidFill>
              </a:rPr>
              <a:t>Z</a:t>
            </a:r>
            <a:r>
              <a:rPr lang="en-US" dirty="0" err="1" smtClean="0">
                <a:solidFill>
                  <a:schemeClr val="bg1"/>
                </a:solidFill>
              </a:rPr>
              <a:t>atezanje</a:t>
            </a:r>
            <a:r>
              <a:rPr lang="en-US" dirty="0" smtClean="0">
                <a:solidFill>
                  <a:schemeClr val="bg1"/>
                </a:solidFill>
              </a:rPr>
              <a:t> </a:t>
            </a:r>
            <a:r>
              <a:rPr lang="en-US" dirty="0" err="1">
                <a:solidFill>
                  <a:schemeClr val="bg1"/>
                </a:solidFill>
              </a:rPr>
              <a:t>provodnika</a:t>
            </a:r>
            <a:r>
              <a:rPr lang="en-US" dirty="0">
                <a:solidFill>
                  <a:schemeClr val="bg1"/>
                </a:solidFill>
              </a:rPr>
              <a:t> </a:t>
            </a:r>
            <a:r>
              <a:rPr lang="en-US" dirty="0" err="1">
                <a:solidFill>
                  <a:schemeClr val="bg1"/>
                </a:solidFill>
              </a:rPr>
              <a:t>vrši</a:t>
            </a:r>
            <a:r>
              <a:rPr lang="en-US" dirty="0">
                <a:solidFill>
                  <a:schemeClr val="bg1"/>
                </a:solidFill>
              </a:rPr>
              <a:t> </a:t>
            </a:r>
            <a:r>
              <a:rPr lang="en-US" dirty="0" err="1">
                <a:solidFill>
                  <a:schemeClr val="bg1"/>
                </a:solidFill>
              </a:rPr>
              <a:t>samo</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čeličnom</a:t>
            </a:r>
            <a:r>
              <a:rPr lang="en-US" dirty="0">
                <a:solidFill>
                  <a:schemeClr val="bg1"/>
                </a:solidFill>
              </a:rPr>
              <a:t> </a:t>
            </a:r>
            <a:r>
              <a:rPr lang="en-US" dirty="0" err="1" smtClean="0">
                <a:solidFill>
                  <a:schemeClr val="bg1"/>
                </a:solidFill>
              </a:rPr>
              <a:t>jezgru</a:t>
            </a: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r>
              <a:rPr lang="en-US" dirty="0" err="1">
                <a:solidFill>
                  <a:schemeClr val="bg1"/>
                </a:solidFill>
              </a:rPr>
              <a:t>Plašt</a:t>
            </a:r>
            <a:r>
              <a:rPr lang="en-US" dirty="0">
                <a:solidFill>
                  <a:schemeClr val="bg1"/>
                </a:solidFill>
              </a:rPr>
              <a:t> od </a:t>
            </a:r>
            <a:r>
              <a:rPr lang="en-US" dirty="0" err="1">
                <a:solidFill>
                  <a:schemeClr val="bg1"/>
                </a:solidFill>
              </a:rPr>
              <a:t>aluminijuma</a:t>
            </a:r>
            <a:r>
              <a:rPr lang="en-US" dirty="0">
                <a:solidFill>
                  <a:schemeClr val="bg1"/>
                </a:solidFill>
              </a:rPr>
              <a:t> je </a:t>
            </a:r>
            <a:r>
              <a:rPr lang="en-US" dirty="0" err="1">
                <a:solidFill>
                  <a:schemeClr val="bg1"/>
                </a:solidFill>
              </a:rPr>
              <a:t>napravljen</a:t>
            </a:r>
            <a:r>
              <a:rPr lang="en-US" dirty="0">
                <a:solidFill>
                  <a:schemeClr val="bg1"/>
                </a:solidFill>
              </a:rPr>
              <a:t> </a:t>
            </a:r>
            <a:r>
              <a:rPr lang="en-US" dirty="0" err="1">
                <a:solidFill>
                  <a:schemeClr val="bg1"/>
                </a:solidFill>
              </a:rPr>
              <a:t>ili</a:t>
            </a:r>
            <a:r>
              <a:rPr lang="en-US" dirty="0">
                <a:solidFill>
                  <a:schemeClr val="bg1"/>
                </a:solidFill>
              </a:rPr>
              <a:t> od </a:t>
            </a:r>
            <a:r>
              <a:rPr lang="en-US" dirty="0" err="1">
                <a:solidFill>
                  <a:schemeClr val="bg1"/>
                </a:solidFill>
              </a:rPr>
              <a:t>TAl</a:t>
            </a:r>
            <a:r>
              <a:rPr lang="en-US" dirty="0">
                <a:solidFill>
                  <a:schemeClr val="bg1"/>
                </a:solidFill>
              </a:rPr>
              <a:t> </a:t>
            </a:r>
            <a:r>
              <a:rPr lang="en-US" dirty="0" err="1">
                <a:solidFill>
                  <a:schemeClr val="bg1"/>
                </a:solidFill>
              </a:rPr>
              <a:t>termo-otporne</a:t>
            </a:r>
            <a:r>
              <a:rPr lang="en-US" dirty="0">
                <a:solidFill>
                  <a:schemeClr val="bg1"/>
                </a:solidFill>
              </a:rPr>
              <a:t> </a:t>
            </a:r>
            <a:r>
              <a:rPr lang="en-US" dirty="0" err="1">
                <a:solidFill>
                  <a:schemeClr val="bg1"/>
                </a:solidFill>
              </a:rPr>
              <a:t>legure</a:t>
            </a:r>
            <a:r>
              <a:rPr lang="en-US" dirty="0">
                <a:solidFill>
                  <a:schemeClr val="bg1"/>
                </a:solidFill>
              </a:rPr>
              <a:t> </a:t>
            </a:r>
            <a:r>
              <a:rPr lang="en-US" dirty="0" err="1">
                <a:solidFill>
                  <a:schemeClr val="bg1"/>
                </a:solidFill>
              </a:rPr>
              <a:t>aluminijuma</a:t>
            </a:r>
            <a:r>
              <a:rPr lang="en-US" dirty="0">
                <a:solidFill>
                  <a:schemeClr val="bg1"/>
                </a:solidFill>
              </a:rPr>
              <a:t> </a:t>
            </a:r>
            <a:r>
              <a:rPr lang="sr-Latn-ME" dirty="0">
                <a:solidFill>
                  <a:schemeClr val="bg1"/>
                </a:solidFill>
              </a:rPr>
              <a:t>(</a:t>
            </a:r>
            <a:r>
              <a:rPr lang="en-US" dirty="0" smtClean="0">
                <a:solidFill>
                  <a:schemeClr val="bg1"/>
                </a:solidFill>
              </a:rPr>
              <a:t>150℃</a:t>
            </a:r>
            <a:r>
              <a:rPr lang="sr-Latn-ME" dirty="0" smtClean="0">
                <a:solidFill>
                  <a:schemeClr val="bg1"/>
                </a:solidFill>
              </a:rPr>
              <a:t>)</a:t>
            </a:r>
            <a:r>
              <a:rPr lang="en-US" dirty="0" smtClean="0">
                <a:solidFill>
                  <a:schemeClr val="bg1"/>
                </a:solidFill>
              </a:rPr>
              <a:t> </a:t>
            </a:r>
            <a:r>
              <a:rPr lang="en-US" dirty="0" err="1">
                <a:solidFill>
                  <a:schemeClr val="bg1"/>
                </a:solidFill>
              </a:rPr>
              <a:t>ili</a:t>
            </a:r>
            <a:r>
              <a:rPr lang="en-US" dirty="0">
                <a:solidFill>
                  <a:schemeClr val="bg1"/>
                </a:solidFill>
              </a:rPr>
              <a:t> </a:t>
            </a:r>
            <a:r>
              <a:rPr lang="en-US" dirty="0" err="1">
                <a:solidFill>
                  <a:schemeClr val="bg1"/>
                </a:solidFill>
              </a:rPr>
              <a:t>ZTAl</a:t>
            </a:r>
            <a:r>
              <a:rPr lang="en-US" dirty="0">
                <a:solidFill>
                  <a:schemeClr val="bg1"/>
                </a:solidFill>
              </a:rPr>
              <a:t> </a:t>
            </a:r>
            <a:r>
              <a:rPr lang="en-US" dirty="0" err="1">
                <a:solidFill>
                  <a:schemeClr val="bg1"/>
                </a:solidFill>
              </a:rPr>
              <a:t>legure</a:t>
            </a:r>
            <a:r>
              <a:rPr lang="en-US" dirty="0">
                <a:solidFill>
                  <a:schemeClr val="bg1"/>
                </a:solidFill>
              </a:rPr>
              <a:t> </a:t>
            </a:r>
            <a:r>
              <a:rPr lang="en-US" dirty="0" err="1">
                <a:solidFill>
                  <a:schemeClr val="bg1"/>
                </a:solidFill>
              </a:rPr>
              <a:t>sa</a:t>
            </a:r>
            <a:r>
              <a:rPr lang="en-US" dirty="0">
                <a:solidFill>
                  <a:schemeClr val="bg1"/>
                </a:solidFill>
              </a:rPr>
              <a:t> </a:t>
            </a:r>
            <a:r>
              <a:rPr lang="en-US" dirty="0" err="1">
                <a:solidFill>
                  <a:schemeClr val="bg1"/>
                </a:solidFill>
              </a:rPr>
              <a:t>dodatkom</a:t>
            </a:r>
            <a:r>
              <a:rPr lang="en-US" dirty="0">
                <a:solidFill>
                  <a:schemeClr val="bg1"/>
                </a:solidFill>
              </a:rPr>
              <a:t> </a:t>
            </a:r>
            <a:r>
              <a:rPr lang="en-US" dirty="0" err="1">
                <a:solidFill>
                  <a:schemeClr val="bg1"/>
                </a:solidFill>
              </a:rPr>
              <a:t>cirkonijuma</a:t>
            </a:r>
            <a:r>
              <a:rPr lang="en-US" dirty="0">
                <a:solidFill>
                  <a:schemeClr val="bg1"/>
                </a:solidFill>
              </a:rPr>
              <a:t> </a:t>
            </a:r>
            <a:r>
              <a:rPr lang="sr-Latn-ME" dirty="0">
                <a:solidFill>
                  <a:schemeClr val="bg1"/>
                </a:solidFill>
              </a:rPr>
              <a:t>(</a:t>
            </a:r>
            <a:r>
              <a:rPr lang="en-US" dirty="0" smtClean="0">
                <a:solidFill>
                  <a:schemeClr val="bg1"/>
                </a:solidFill>
              </a:rPr>
              <a:t>210℃</a:t>
            </a:r>
            <a:r>
              <a:rPr lang="sr-Latn-ME" dirty="0" smtClean="0">
                <a:solidFill>
                  <a:schemeClr val="bg1"/>
                </a:solidFill>
              </a:rPr>
              <a:t>)</a:t>
            </a:r>
          </a:p>
          <a:p>
            <a:endParaRPr lang="sr-Latn-ME" dirty="0">
              <a:solidFill>
                <a:schemeClr val="bg1"/>
              </a:solidFill>
            </a:endParaRPr>
          </a:p>
          <a:p>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sr-Latn-ME" dirty="0" smtClean="0">
              <a:solidFill>
                <a:schemeClr val="bg1"/>
              </a:solidFill>
            </a:endParaRPr>
          </a:p>
          <a:p>
            <a:pPr marL="285750" indent="-285750">
              <a:buFont typeface="Arial" pitchFamily="34" charset="0"/>
              <a:buChar char="•"/>
            </a:pPr>
            <a:endParaRPr lang="sr-Latn-ME" dirty="0">
              <a:solidFill>
                <a:schemeClr val="bg1"/>
              </a:solidFill>
            </a:endParaRPr>
          </a:p>
          <a:p>
            <a:pPr marL="285750" indent="-285750">
              <a:buFont typeface="Arial" pitchFamily="34" charset="0"/>
              <a:buChar char="•"/>
            </a:pPr>
            <a:endParaRPr lang="en-US" dirty="0" smtClean="0">
              <a:solidFill>
                <a:schemeClr val="bg1"/>
              </a:solidFill>
            </a:endParaRPr>
          </a:p>
        </p:txBody>
      </p:sp>
    </p:spTree>
    <p:extLst>
      <p:ext uri="{BB962C8B-B14F-4D97-AF65-F5344CB8AC3E}">
        <p14:creationId xmlns:p14="http://schemas.microsoft.com/office/powerpoint/2010/main" val="36157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3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nodePh="1">
                                  <p:stCondLst>
                                    <p:cond delay="0"/>
                                  </p:stCondLst>
                                  <p:endCondLst>
                                    <p:cond evt="begin" delay="0">
                                      <p:tn val="23"/>
                                    </p:cond>
                                  </p:end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nodePh="1">
                                  <p:stCondLst>
                                    <p:cond delay="0"/>
                                  </p:stCondLst>
                                  <p:endCondLst>
                                    <p:cond evt="begin" delay="0">
                                      <p:tn val="33"/>
                                    </p:cond>
                                  </p:end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20" grpId="1"/>
      <p:bldP spid="21" grpId="0"/>
      <p:bldP spid="21" grpId="1"/>
      <p:bldP spid="23" grpId="0"/>
      <p:bldP spid="23" grpId="1"/>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5401" y="296624"/>
            <a:ext cx="8592870" cy="3877985"/>
          </a:xfrm>
          <a:prstGeom prst="rect">
            <a:avLst/>
          </a:prstGeom>
        </p:spPr>
        <p:txBody>
          <a:bodyPr wrap="square">
            <a:spAutoFit/>
          </a:bodyPr>
          <a:lstStyle/>
          <a:p>
            <a:r>
              <a:rPr lang="sr-Latn-ME" sz="2400" dirty="0" smtClean="0">
                <a:solidFill>
                  <a:schemeClr val="bg1"/>
                </a:solidFill>
              </a:rPr>
              <a:t>Kada je adekvatno koristiti HTLS provodnike </a:t>
            </a:r>
            <a:r>
              <a:rPr lang="en-US" sz="2400" dirty="0" smtClean="0">
                <a:solidFill>
                  <a:schemeClr val="bg1"/>
                </a:solidFill>
              </a:rPr>
              <a:t>?</a:t>
            </a:r>
          </a:p>
          <a:p>
            <a:endParaRPr lang="en-US" dirty="0" smtClean="0">
              <a:solidFill>
                <a:schemeClr val="bg1"/>
              </a:solidFill>
            </a:endParaRPr>
          </a:p>
          <a:p>
            <a:r>
              <a:rPr lang="en-US" dirty="0">
                <a:solidFill>
                  <a:schemeClr val="bg1"/>
                </a:solidFill>
              </a:rPr>
              <a:t>P</a:t>
            </a:r>
            <a:r>
              <a:rPr lang="sr-Latn-ME" dirty="0" smtClean="0">
                <a:solidFill>
                  <a:schemeClr val="bg1"/>
                </a:solidFill>
              </a:rPr>
              <a:t>rovodnici </a:t>
            </a:r>
            <a:r>
              <a:rPr lang="sr-Latn-ME" dirty="0">
                <a:solidFill>
                  <a:schemeClr val="bg1"/>
                </a:solidFill>
              </a:rPr>
              <a:t>na već postojećem dalekovodu u lošem stanju</a:t>
            </a:r>
            <a:endParaRPr lang="en-US" dirty="0">
              <a:solidFill>
                <a:schemeClr val="bg1"/>
              </a:solidFill>
            </a:endParaRPr>
          </a:p>
          <a:p>
            <a:endParaRPr lang="en-US" sz="1000" dirty="0" smtClean="0">
              <a:solidFill>
                <a:schemeClr val="bg1"/>
              </a:solidFill>
            </a:endParaRPr>
          </a:p>
          <a:p>
            <a:r>
              <a:rPr lang="en-US" dirty="0">
                <a:solidFill>
                  <a:schemeClr val="bg1"/>
                </a:solidFill>
              </a:rPr>
              <a:t>P</a:t>
            </a:r>
            <a:r>
              <a:rPr lang="sr-Latn-ME" dirty="0" smtClean="0">
                <a:solidFill>
                  <a:schemeClr val="bg1"/>
                </a:solidFill>
              </a:rPr>
              <a:t>rovodnici</a:t>
            </a:r>
            <a:r>
              <a:rPr lang="en-US" dirty="0" smtClean="0">
                <a:solidFill>
                  <a:schemeClr val="bg1"/>
                </a:solidFill>
              </a:rPr>
              <a:t>,</a:t>
            </a:r>
            <a:r>
              <a:rPr lang="en-US" dirty="0" err="1" smtClean="0">
                <a:solidFill>
                  <a:schemeClr val="bg1"/>
                </a:solidFill>
              </a:rPr>
              <a:t>stubovi</a:t>
            </a:r>
            <a:r>
              <a:rPr lang="en-US" dirty="0" smtClean="0">
                <a:solidFill>
                  <a:schemeClr val="bg1"/>
                </a:solidFill>
              </a:rPr>
              <a:t> </a:t>
            </a:r>
            <a:r>
              <a:rPr lang="sr-Latn-ME" dirty="0" smtClean="0">
                <a:solidFill>
                  <a:schemeClr val="bg1"/>
                </a:solidFill>
              </a:rPr>
              <a:t>i temelji </a:t>
            </a:r>
            <a:r>
              <a:rPr lang="sr-Latn-ME" dirty="0">
                <a:solidFill>
                  <a:schemeClr val="bg1"/>
                </a:solidFill>
              </a:rPr>
              <a:t>na već postojećem dalekovodu u lošem </a:t>
            </a:r>
            <a:r>
              <a:rPr lang="sr-Latn-ME" dirty="0" smtClean="0">
                <a:solidFill>
                  <a:schemeClr val="bg1"/>
                </a:solidFill>
              </a:rPr>
              <a:t>stanju</a:t>
            </a:r>
            <a:endParaRPr lang="en-US" dirty="0" smtClean="0">
              <a:solidFill>
                <a:schemeClr val="bg1"/>
              </a:solidFill>
            </a:endParaRPr>
          </a:p>
          <a:p>
            <a:endParaRPr lang="sr-Latn-ME" sz="1000" dirty="0" smtClean="0">
              <a:solidFill>
                <a:schemeClr val="bg1"/>
              </a:solidFill>
            </a:endParaRPr>
          </a:p>
          <a:p>
            <a:r>
              <a:rPr lang="sr-Latn-ME" dirty="0">
                <a:solidFill>
                  <a:schemeClr val="bg1"/>
                </a:solidFill>
              </a:rPr>
              <a:t>P</a:t>
            </a:r>
            <a:r>
              <a:rPr lang="sr-Latn-ME" dirty="0" smtClean="0">
                <a:solidFill>
                  <a:schemeClr val="bg1"/>
                </a:solidFill>
              </a:rPr>
              <a:t>otrebno </a:t>
            </a:r>
            <a:r>
              <a:rPr lang="sr-Latn-ME" dirty="0">
                <a:solidFill>
                  <a:schemeClr val="bg1"/>
                </a:solidFill>
              </a:rPr>
              <a:t>povećati prenosnu moć dalekovoda za više od 30</a:t>
            </a:r>
            <a:r>
              <a:rPr lang="sr-Latn-ME" dirty="0" smtClean="0">
                <a:solidFill>
                  <a:schemeClr val="bg1"/>
                </a:solidFill>
              </a:rPr>
              <a:t>%  </a:t>
            </a:r>
            <a:endParaRPr lang="en-US" dirty="0">
              <a:solidFill>
                <a:schemeClr val="bg1"/>
              </a:solidFill>
            </a:endParaRPr>
          </a:p>
          <a:p>
            <a:endParaRPr lang="en-US" sz="1000" dirty="0" smtClean="0">
              <a:solidFill>
                <a:schemeClr val="bg1"/>
              </a:solidFill>
            </a:endParaRPr>
          </a:p>
          <a:p>
            <a:r>
              <a:rPr lang="sr-Latn-ME" dirty="0">
                <a:solidFill>
                  <a:schemeClr val="bg1"/>
                </a:solidFill>
              </a:rPr>
              <a:t>U</a:t>
            </a:r>
            <a:r>
              <a:rPr lang="sr-Latn-ME" dirty="0" smtClean="0">
                <a:solidFill>
                  <a:schemeClr val="bg1"/>
                </a:solidFill>
              </a:rPr>
              <a:t>gibi </a:t>
            </a:r>
            <a:r>
              <a:rPr lang="sr-Latn-ME" dirty="0">
                <a:solidFill>
                  <a:schemeClr val="bg1"/>
                </a:solidFill>
              </a:rPr>
              <a:t>toliko veliki da su ugrožena sigurnosna rastojanja</a:t>
            </a:r>
            <a:endParaRPr lang="en-US" dirty="0">
              <a:solidFill>
                <a:schemeClr val="bg1"/>
              </a:solidFill>
            </a:endParaRPr>
          </a:p>
          <a:p>
            <a:endParaRPr lang="sr-Latn-ME" sz="1000" dirty="0" smtClean="0">
              <a:solidFill>
                <a:schemeClr val="bg1"/>
              </a:solidFill>
            </a:endParaRPr>
          </a:p>
          <a:p>
            <a:r>
              <a:rPr lang="sr-Latn-ME" dirty="0">
                <a:solidFill>
                  <a:schemeClr val="bg1"/>
                </a:solidFill>
              </a:rPr>
              <a:t>D</a:t>
            </a:r>
            <a:r>
              <a:rPr lang="sr-Latn-ME" dirty="0" smtClean="0">
                <a:solidFill>
                  <a:schemeClr val="bg1"/>
                </a:solidFill>
              </a:rPr>
              <a:t>alekovod </a:t>
            </a:r>
            <a:r>
              <a:rPr lang="sr-Latn-ME" dirty="0">
                <a:solidFill>
                  <a:schemeClr val="bg1"/>
                </a:solidFill>
              </a:rPr>
              <a:t>400kV  ili većeg naponskog nivoa </a:t>
            </a:r>
            <a:endParaRPr lang="en-US" dirty="0" smtClean="0">
              <a:solidFill>
                <a:schemeClr val="bg1"/>
              </a:solidFill>
            </a:endParaRPr>
          </a:p>
          <a:p>
            <a:endParaRPr lang="sr-Latn-ME" sz="1000" dirty="0" smtClean="0">
              <a:solidFill>
                <a:schemeClr val="bg1"/>
              </a:solidFill>
            </a:endParaRPr>
          </a:p>
          <a:p>
            <a:r>
              <a:rPr lang="sr-Latn-ME" dirty="0">
                <a:solidFill>
                  <a:schemeClr val="bg1"/>
                </a:solidFill>
              </a:rPr>
              <a:t>D</a:t>
            </a:r>
            <a:r>
              <a:rPr lang="sr-Latn-ME" dirty="0" smtClean="0">
                <a:solidFill>
                  <a:schemeClr val="bg1"/>
                </a:solidFill>
              </a:rPr>
              <a:t>alekovod </a:t>
            </a:r>
            <a:r>
              <a:rPr lang="sr-Latn-ME" dirty="0">
                <a:solidFill>
                  <a:schemeClr val="bg1"/>
                </a:solidFill>
              </a:rPr>
              <a:t>duži od 20km i </a:t>
            </a:r>
            <a:r>
              <a:rPr lang="sr-Latn-ME" dirty="0" smtClean="0">
                <a:solidFill>
                  <a:schemeClr val="bg1"/>
                </a:solidFill>
              </a:rPr>
              <a:t>dnevna </a:t>
            </a:r>
            <a:r>
              <a:rPr lang="sr-Latn-ME" dirty="0">
                <a:solidFill>
                  <a:schemeClr val="bg1"/>
                </a:solidFill>
              </a:rPr>
              <a:t>opterećenja blizu termičke granice </a:t>
            </a:r>
            <a:endParaRPr lang="en-US" dirty="0">
              <a:solidFill>
                <a:schemeClr val="bg1"/>
              </a:solidFill>
            </a:endParaRPr>
          </a:p>
          <a:p>
            <a:endParaRPr lang="en-US" sz="1000" dirty="0" smtClean="0">
              <a:solidFill>
                <a:schemeClr val="bg1"/>
              </a:solidFill>
            </a:endParaRPr>
          </a:p>
          <a:p>
            <a:r>
              <a:rPr lang="sr-Latn-ME" dirty="0" smtClean="0">
                <a:solidFill>
                  <a:schemeClr val="bg1"/>
                </a:solidFill>
              </a:rPr>
              <a:t>Potrebno povećanje maksimalno dozvoljene temperature </a:t>
            </a:r>
            <a:endParaRPr lang="en-US" dirty="0" smtClean="0">
              <a:solidFill>
                <a:schemeClr val="bg1"/>
              </a:solidFill>
            </a:endParaRPr>
          </a:p>
          <a:p>
            <a:endParaRPr lang="en-US" dirty="0" smtClean="0">
              <a:solidFill>
                <a:schemeClr val="bg1"/>
              </a:solidFill>
            </a:endParaRPr>
          </a:p>
        </p:txBody>
      </p:sp>
      <p:pic>
        <p:nvPicPr>
          <p:cNvPr id="307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04812" y="709983"/>
            <a:ext cx="685800" cy="6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66782" y="1226067"/>
            <a:ext cx="737182" cy="6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85814" y="1617550"/>
            <a:ext cx="685800" cy="6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91656" y="2074753"/>
            <a:ext cx="685800" cy="6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19348" y="2509613"/>
            <a:ext cx="737182" cy="6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52207" y="2946353"/>
            <a:ext cx="737182" cy="6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04812" y="3259242"/>
            <a:ext cx="685800" cy="6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57296877"/>
              </p:ext>
            </p:extLst>
          </p:nvPr>
        </p:nvGraphicFramePr>
        <p:xfrm>
          <a:off x="791283" y="4013317"/>
          <a:ext cx="7175499" cy="1783190"/>
        </p:xfrm>
        <a:graphic>
          <a:graphicData uri="http://schemas.openxmlformats.org/drawingml/2006/table">
            <a:tbl>
              <a:tblPr firstRow="1" firstCol="1" bandRow="1">
                <a:tableStyleId>{5C22544A-7EE6-4342-B048-85BDC9FD1C3A}</a:tableStyleId>
              </a:tblPr>
              <a:tblGrid>
                <a:gridCol w="2391833"/>
                <a:gridCol w="2391833"/>
                <a:gridCol w="2391833"/>
              </a:tblGrid>
              <a:tr h="265198">
                <a:tc>
                  <a:txBody>
                    <a:bodyPr/>
                    <a:lstStyle/>
                    <a:p>
                      <a:pPr algn="ctr">
                        <a:spcAft>
                          <a:spcPts val="0"/>
                        </a:spcAft>
                      </a:pPr>
                      <a:r>
                        <a:rPr lang="en-US" sz="1500" b="1" i="1" dirty="0">
                          <a:solidFill>
                            <a:schemeClr val="bg1"/>
                          </a:solidFill>
                          <a:effectLst/>
                        </a:rPr>
                        <a:t>Tip </a:t>
                      </a:r>
                      <a:r>
                        <a:rPr lang="en-US" sz="1500" b="1" i="1" dirty="0" err="1">
                          <a:solidFill>
                            <a:schemeClr val="bg1"/>
                          </a:solidFill>
                          <a:effectLst/>
                        </a:rPr>
                        <a:t>provodnika</a:t>
                      </a:r>
                      <a:endParaRPr lang="en-US" sz="1500" b="1" i="1" dirty="0">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Dozvoljena struja opterećenja</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Cijena</a:t>
                      </a:r>
                      <a:endParaRPr lang="en-US" sz="1500" b="1" i="1">
                        <a:solidFill>
                          <a:schemeClr val="bg1"/>
                        </a:solidFill>
                        <a:effectLst/>
                        <a:latin typeface="Calibri"/>
                        <a:ea typeface="Times New Roman"/>
                        <a:cs typeface="Times New Roman"/>
                      </a:endParaRPr>
                    </a:p>
                  </a:txBody>
                  <a:tcPr marL="68580" marR="68580" marT="0" marB="0" anchor="ctr">
                    <a:noFill/>
                  </a:tcPr>
                </a:tc>
              </a:tr>
              <a:tr h="265198">
                <a:tc>
                  <a:txBody>
                    <a:bodyPr/>
                    <a:lstStyle/>
                    <a:p>
                      <a:pPr algn="ctr">
                        <a:spcAft>
                          <a:spcPts val="0"/>
                        </a:spcAft>
                      </a:pPr>
                      <a:r>
                        <a:rPr lang="en-US" sz="1500" b="1" i="1" dirty="0" err="1">
                          <a:solidFill>
                            <a:schemeClr val="bg1"/>
                          </a:solidFill>
                          <a:effectLst/>
                        </a:rPr>
                        <a:t>Standardno</a:t>
                      </a:r>
                      <a:r>
                        <a:rPr lang="en-US" sz="1500" b="1" i="1" dirty="0">
                          <a:solidFill>
                            <a:schemeClr val="bg1"/>
                          </a:solidFill>
                          <a:effectLst/>
                        </a:rPr>
                        <a:t> Al/Fe </a:t>
                      </a:r>
                      <a:r>
                        <a:rPr lang="en-US" sz="1500" b="1" i="1" dirty="0" err="1">
                          <a:solidFill>
                            <a:schemeClr val="bg1"/>
                          </a:solidFill>
                          <a:effectLst/>
                        </a:rPr>
                        <a:t>uže</a:t>
                      </a:r>
                      <a:endParaRPr lang="en-US" sz="1500" b="1" i="1" dirty="0">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1</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1</a:t>
                      </a:r>
                      <a:endParaRPr lang="en-US" sz="1500" b="1" i="1">
                        <a:solidFill>
                          <a:schemeClr val="bg1"/>
                        </a:solidFill>
                        <a:effectLst/>
                        <a:latin typeface="Calibri"/>
                        <a:ea typeface="Times New Roman"/>
                        <a:cs typeface="Times New Roman"/>
                      </a:endParaRPr>
                    </a:p>
                  </a:txBody>
                  <a:tcPr marL="68580" marR="68580" marT="0" marB="0" anchor="ctr">
                    <a:noFill/>
                  </a:tcPr>
                </a:tc>
              </a:tr>
              <a:tr h="265198">
                <a:tc>
                  <a:txBody>
                    <a:bodyPr/>
                    <a:lstStyle/>
                    <a:p>
                      <a:pPr algn="ctr">
                        <a:spcAft>
                          <a:spcPts val="0"/>
                        </a:spcAft>
                      </a:pPr>
                      <a:r>
                        <a:rPr lang="en-US" sz="1500" b="1" i="1">
                          <a:solidFill>
                            <a:schemeClr val="bg1"/>
                          </a:solidFill>
                          <a:effectLst/>
                        </a:rPr>
                        <a:t>ACSS</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1.8 - 2.0</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1.2 - 1.5</a:t>
                      </a:r>
                      <a:endParaRPr lang="en-US" sz="1500" b="1" i="1">
                        <a:solidFill>
                          <a:schemeClr val="bg1"/>
                        </a:solidFill>
                        <a:effectLst/>
                        <a:latin typeface="Calibri"/>
                        <a:ea typeface="Times New Roman"/>
                        <a:cs typeface="Times New Roman"/>
                      </a:endParaRPr>
                    </a:p>
                  </a:txBody>
                  <a:tcPr marL="68580" marR="68580" marT="0" marB="0" anchor="ctr">
                    <a:noFill/>
                  </a:tcPr>
                </a:tc>
              </a:tr>
              <a:tr h="265198">
                <a:tc>
                  <a:txBody>
                    <a:bodyPr/>
                    <a:lstStyle/>
                    <a:p>
                      <a:pPr algn="ctr">
                        <a:spcAft>
                          <a:spcPts val="0"/>
                        </a:spcAft>
                      </a:pPr>
                      <a:r>
                        <a:rPr lang="en-US" sz="1500" b="1" i="1">
                          <a:solidFill>
                            <a:schemeClr val="bg1"/>
                          </a:solidFill>
                          <a:effectLst/>
                        </a:rPr>
                        <a:t>GAP</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1.6 - 2.0</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dirty="0">
                          <a:solidFill>
                            <a:schemeClr val="bg1"/>
                          </a:solidFill>
                          <a:effectLst/>
                        </a:rPr>
                        <a:t>2</a:t>
                      </a:r>
                      <a:endParaRPr lang="en-US" sz="1500" b="1" i="1" dirty="0">
                        <a:solidFill>
                          <a:schemeClr val="bg1"/>
                        </a:solidFill>
                        <a:effectLst/>
                        <a:latin typeface="Calibri"/>
                        <a:ea typeface="Times New Roman"/>
                        <a:cs typeface="Times New Roman"/>
                      </a:endParaRPr>
                    </a:p>
                  </a:txBody>
                  <a:tcPr marL="68580" marR="68580" marT="0" marB="0" anchor="ctr">
                    <a:noFill/>
                  </a:tcPr>
                </a:tc>
              </a:tr>
              <a:tr h="265198">
                <a:tc>
                  <a:txBody>
                    <a:bodyPr/>
                    <a:lstStyle/>
                    <a:p>
                      <a:pPr algn="ctr">
                        <a:spcAft>
                          <a:spcPts val="0"/>
                        </a:spcAft>
                      </a:pPr>
                      <a:r>
                        <a:rPr lang="en-US" sz="1500" b="1" i="1">
                          <a:solidFill>
                            <a:schemeClr val="bg1"/>
                          </a:solidFill>
                          <a:effectLst/>
                        </a:rPr>
                        <a:t>ACCR</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2 - 3</a:t>
                      </a:r>
                      <a:endParaRPr lang="en-US" sz="1500" b="1" i="1">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a:solidFill>
                            <a:schemeClr val="bg1"/>
                          </a:solidFill>
                          <a:effectLst/>
                        </a:rPr>
                        <a:t>5 - 6.5</a:t>
                      </a:r>
                      <a:endParaRPr lang="en-US" sz="1500" b="1" i="1">
                        <a:solidFill>
                          <a:schemeClr val="bg1"/>
                        </a:solidFill>
                        <a:effectLst/>
                        <a:latin typeface="Calibri"/>
                        <a:ea typeface="Times New Roman"/>
                        <a:cs typeface="Times New Roman"/>
                      </a:endParaRPr>
                    </a:p>
                  </a:txBody>
                  <a:tcPr marL="68580" marR="68580" marT="0" marB="0" anchor="ctr">
                    <a:noFill/>
                  </a:tcPr>
                </a:tc>
              </a:tr>
              <a:tr h="265198">
                <a:tc>
                  <a:txBody>
                    <a:bodyPr/>
                    <a:lstStyle/>
                    <a:p>
                      <a:pPr algn="ctr">
                        <a:spcAft>
                          <a:spcPts val="0"/>
                        </a:spcAft>
                      </a:pPr>
                      <a:r>
                        <a:rPr lang="en-US" sz="1500" b="1" i="1" dirty="0">
                          <a:solidFill>
                            <a:schemeClr val="bg1"/>
                          </a:solidFill>
                          <a:effectLst/>
                        </a:rPr>
                        <a:t>ACCC</a:t>
                      </a:r>
                      <a:endParaRPr lang="en-US" sz="1500" b="1" i="1" dirty="0">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dirty="0">
                          <a:solidFill>
                            <a:schemeClr val="bg1"/>
                          </a:solidFill>
                          <a:effectLst/>
                        </a:rPr>
                        <a:t>2</a:t>
                      </a:r>
                      <a:endParaRPr lang="en-US" sz="1500" b="1" i="1" dirty="0">
                        <a:solidFill>
                          <a:schemeClr val="bg1"/>
                        </a:solidFill>
                        <a:effectLst/>
                        <a:latin typeface="Calibri"/>
                        <a:ea typeface="Times New Roman"/>
                        <a:cs typeface="Times New Roman"/>
                      </a:endParaRPr>
                    </a:p>
                  </a:txBody>
                  <a:tcPr marL="68580" marR="68580" marT="0" marB="0" anchor="ctr">
                    <a:noFill/>
                  </a:tcPr>
                </a:tc>
                <a:tc>
                  <a:txBody>
                    <a:bodyPr/>
                    <a:lstStyle/>
                    <a:p>
                      <a:pPr algn="ctr">
                        <a:spcAft>
                          <a:spcPts val="0"/>
                        </a:spcAft>
                      </a:pPr>
                      <a:r>
                        <a:rPr lang="en-US" sz="1500" b="1" i="1" dirty="0">
                          <a:solidFill>
                            <a:schemeClr val="bg1"/>
                          </a:solidFill>
                          <a:effectLst/>
                        </a:rPr>
                        <a:t>2.5 - 3.0</a:t>
                      </a:r>
                      <a:endParaRPr lang="en-US" sz="1500" b="1" i="1" dirty="0">
                        <a:solidFill>
                          <a:schemeClr val="bg1"/>
                        </a:solidFill>
                        <a:effectLst/>
                        <a:latin typeface="Calibri"/>
                        <a:ea typeface="Times New Roman"/>
                        <a:cs typeface="Times New Roman"/>
                      </a:endParaRPr>
                    </a:p>
                  </a:txBody>
                  <a:tcPr marL="68580" marR="68580" marT="0" marB="0" anchor="ctr">
                    <a:noFill/>
                  </a:tcPr>
                </a:tc>
              </a:tr>
            </a:tbl>
          </a:graphicData>
        </a:graphic>
      </p:graphicFrame>
    </p:spTree>
    <p:extLst>
      <p:ext uri="{BB962C8B-B14F-4D97-AF65-F5344CB8AC3E}">
        <p14:creationId xmlns:p14="http://schemas.microsoft.com/office/powerpoint/2010/main" val="348154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6348"/>
            <a:ext cx="7886700" cy="745828"/>
          </a:xfrm>
        </p:spPr>
        <p:txBody>
          <a:bodyPr>
            <a:normAutofit fontScale="90000"/>
          </a:bodyPr>
          <a:lstStyle/>
          <a:p>
            <a:r>
              <a:rPr lang="pl-PL" b="1" dirty="0">
                <a:solidFill>
                  <a:schemeClr val="bg1"/>
                </a:solidFill>
              </a:rPr>
              <a:t>UPOREDNA ANLIZA UGIBA ACSR I HTLS PROVODNIKA</a:t>
            </a:r>
            <a:endParaRPr lang="en-US" dirty="0">
              <a:solidFill>
                <a:schemeClr val="bg1"/>
              </a:solidFill>
            </a:endParaRPr>
          </a:p>
        </p:txBody>
      </p:sp>
      <p:sp>
        <p:nvSpPr>
          <p:cNvPr id="3" name="Content Placeholder 2"/>
          <p:cNvSpPr>
            <a:spLocks noGrp="1"/>
          </p:cNvSpPr>
          <p:nvPr>
            <p:ph idx="1"/>
          </p:nvPr>
        </p:nvSpPr>
        <p:spPr>
          <a:xfrm>
            <a:off x="628650" y="1026626"/>
            <a:ext cx="8413750" cy="4351338"/>
          </a:xfrm>
        </p:spPr>
        <p:txBody>
          <a:bodyPr/>
          <a:lstStyle/>
          <a:p>
            <a:pPr marL="0" indent="0">
              <a:buNone/>
            </a:pPr>
            <a:r>
              <a:rPr lang="pl-PL" dirty="0">
                <a:solidFill>
                  <a:schemeClr val="bg1"/>
                </a:solidFill>
              </a:rPr>
              <a:t>Mehanički proračun ACSR i HTLS provodnika izvršen </a:t>
            </a:r>
            <a:r>
              <a:rPr lang="pl-PL" dirty="0" smtClean="0">
                <a:solidFill>
                  <a:schemeClr val="bg1"/>
                </a:solidFill>
              </a:rPr>
              <a:t>je za </a:t>
            </a:r>
            <a:r>
              <a:rPr lang="pl-PL" dirty="0">
                <a:solidFill>
                  <a:schemeClr val="bg1"/>
                </a:solidFill>
              </a:rPr>
              <a:t>zatezno polje koje se sastoji od 5 </a:t>
            </a:r>
            <a:r>
              <a:rPr lang="pl-PL" dirty="0" smtClean="0">
                <a:solidFill>
                  <a:schemeClr val="bg1"/>
                </a:solidFill>
              </a:rPr>
              <a:t>raspona, uz korišćenje sljedećih tipova provodnika:</a:t>
            </a:r>
            <a:endParaRPr lang="en-US" dirty="0">
              <a:solidFill>
                <a:schemeClr val="bg1"/>
              </a:solidFill>
            </a:endParaRPr>
          </a:p>
          <a:p>
            <a:pPr marL="0" indent="0">
              <a:buNone/>
            </a:pPr>
            <a:endParaRPr lang="en-US" dirty="0">
              <a:solidFill>
                <a:schemeClr val="bg1"/>
              </a:solidFill>
            </a:endParaRPr>
          </a:p>
        </p:txBody>
      </p:sp>
      <p:pic>
        <p:nvPicPr>
          <p:cNvPr id="5" name="Picture 4" descr="C:\Users\MILAN\Desktop\Capture.PNG"/>
          <p:cNvPicPr/>
          <p:nvPr/>
        </p:nvPicPr>
        <p:blipFill>
          <a:blip r:embed="rId2"/>
          <a:srcRect/>
          <a:stretch>
            <a:fillRect/>
          </a:stretch>
        </p:blipFill>
        <p:spPr bwMode="auto">
          <a:xfrm>
            <a:off x="0" y="2336798"/>
            <a:ext cx="9144000" cy="4521202"/>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2025010474"/>
              </p:ext>
            </p:extLst>
          </p:nvPr>
        </p:nvGraphicFramePr>
        <p:xfrm>
          <a:off x="841057" y="1714024"/>
          <a:ext cx="7756842" cy="487680"/>
        </p:xfrm>
        <a:graphic>
          <a:graphicData uri="http://schemas.openxmlformats.org/drawingml/2006/table">
            <a:tbl>
              <a:tblPr firstRow="1" firstCol="1" bandRow="1">
                <a:tableStyleId>{5C22544A-7EE6-4342-B048-85BDC9FD1C3A}</a:tableStyleId>
              </a:tblPr>
              <a:tblGrid>
                <a:gridCol w="1108276"/>
                <a:gridCol w="1108276"/>
                <a:gridCol w="1108276"/>
                <a:gridCol w="1228267"/>
                <a:gridCol w="1108276"/>
                <a:gridCol w="1108276"/>
                <a:gridCol w="987195"/>
              </a:tblGrid>
              <a:tr h="432276">
                <a:tc>
                  <a:txBody>
                    <a:bodyPr/>
                    <a:lstStyle/>
                    <a:p>
                      <a:pPr algn="ctr">
                        <a:spcAft>
                          <a:spcPts val="0"/>
                        </a:spcAft>
                      </a:pPr>
                      <a:r>
                        <a:rPr lang="en-US" sz="1600" b="0" i="1" dirty="0">
                          <a:ln>
                            <a:noFill/>
                          </a:ln>
                          <a:solidFill>
                            <a:schemeClr val="bg1"/>
                          </a:solidFill>
                          <a:effectLst/>
                        </a:rPr>
                        <a:t>ACCC Helsinki</a:t>
                      </a:r>
                      <a:endParaRPr lang="en-US" sz="1600" b="0" i="1" dirty="0">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dirty="0">
                          <a:ln>
                            <a:noFill/>
                          </a:ln>
                          <a:solidFill>
                            <a:schemeClr val="bg1"/>
                          </a:solidFill>
                          <a:effectLst/>
                        </a:rPr>
                        <a:t>ACCC 160mm2</a:t>
                      </a:r>
                      <a:endParaRPr lang="en-US" sz="1600" b="0" i="1" dirty="0">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a:ln>
                            <a:noFill/>
                          </a:ln>
                          <a:solidFill>
                            <a:schemeClr val="bg1"/>
                          </a:solidFill>
                          <a:effectLst/>
                        </a:rPr>
                        <a:t>ACCR Ostrich</a:t>
                      </a:r>
                      <a:endParaRPr lang="en-US" sz="1600" b="0" i="1">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a:ln>
                            <a:noFill/>
                          </a:ln>
                          <a:solidFill>
                            <a:schemeClr val="bg1"/>
                          </a:solidFill>
                          <a:effectLst/>
                        </a:rPr>
                        <a:t>ACCR Linnet</a:t>
                      </a:r>
                      <a:endParaRPr lang="en-US" sz="1600" b="0" i="1">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a:ln>
                            <a:noFill/>
                          </a:ln>
                          <a:solidFill>
                            <a:schemeClr val="bg1"/>
                          </a:solidFill>
                          <a:effectLst/>
                        </a:rPr>
                        <a:t>GAP</a:t>
                      </a:r>
                    </a:p>
                    <a:p>
                      <a:pPr algn="ctr">
                        <a:spcAft>
                          <a:spcPts val="0"/>
                        </a:spcAft>
                      </a:pPr>
                      <a:r>
                        <a:rPr lang="en-US" sz="1600" b="0" i="1">
                          <a:ln>
                            <a:noFill/>
                          </a:ln>
                          <a:solidFill>
                            <a:schemeClr val="bg1"/>
                          </a:solidFill>
                          <a:effectLst/>
                        </a:rPr>
                        <a:t>Lynx</a:t>
                      </a:r>
                      <a:endParaRPr lang="en-US" sz="1600" b="0" i="1">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a:ln>
                            <a:noFill/>
                          </a:ln>
                          <a:solidFill>
                            <a:schemeClr val="bg1"/>
                          </a:solidFill>
                          <a:effectLst/>
                        </a:rPr>
                        <a:t>ACSS</a:t>
                      </a:r>
                    </a:p>
                    <a:p>
                      <a:pPr algn="ctr">
                        <a:spcAft>
                          <a:spcPts val="0"/>
                        </a:spcAft>
                      </a:pPr>
                      <a:r>
                        <a:rPr lang="en-US" sz="1600" b="0" i="1">
                          <a:ln>
                            <a:noFill/>
                          </a:ln>
                          <a:solidFill>
                            <a:schemeClr val="bg1"/>
                          </a:solidFill>
                          <a:effectLst/>
                        </a:rPr>
                        <a:t>183,8/29.8</a:t>
                      </a:r>
                      <a:endParaRPr lang="en-US" sz="1600" b="0" i="1">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600" b="0" i="1" dirty="0">
                          <a:ln>
                            <a:noFill/>
                          </a:ln>
                          <a:solidFill>
                            <a:schemeClr val="bg1"/>
                          </a:solidFill>
                          <a:effectLst/>
                        </a:rPr>
                        <a:t>ACSR</a:t>
                      </a:r>
                    </a:p>
                    <a:p>
                      <a:pPr algn="ctr">
                        <a:spcAft>
                          <a:spcPts val="0"/>
                        </a:spcAft>
                      </a:pPr>
                      <a:r>
                        <a:rPr lang="en-US" sz="1600" b="0" i="1" dirty="0">
                          <a:ln>
                            <a:noFill/>
                          </a:ln>
                          <a:solidFill>
                            <a:schemeClr val="bg1"/>
                          </a:solidFill>
                          <a:effectLst/>
                        </a:rPr>
                        <a:t>150/25</a:t>
                      </a:r>
                      <a:endParaRPr lang="en-US" sz="1600" b="0" i="1" dirty="0">
                        <a:ln>
                          <a:noFill/>
                        </a:ln>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429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5148"/>
            <a:ext cx="9144000" cy="474852"/>
          </a:xfrm>
        </p:spPr>
        <p:txBody>
          <a:bodyPr>
            <a:noAutofit/>
          </a:bodyPr>
          <a:lstStyle/>
          <a:p>
            <a:r>
              <a:rPr lang="sr-Latn-ME" sz="1400" dirty="0" smtClean="0">
                <a:solidFill>
                  <a:schemeClr val="bg1"/>
                </a:solidFill>
              </a:rPr>
              <a:t>                   </a:t>
            </a:r>
            <a:r>
              <a:rPr lang="en-US" sz="1600" dirty="0" err="1" smtClean="0">
                <a:solidFill>
                  <a:schemeClr val="bg1"/>
                </a:solidFill>
              </a:rPr>
              <a:t>Ugibi</a:t>
            </a:r>
            <a:r>
              <a:rPr lang="en-US" sz="1600" dirty="0" smtClean="0">
                <a:solidFill>
                  <a:schemeClr val="bg1"/>
                </a:solidFill>
              </a:rPr>
              <a:t> </a:t>
            </a:r>
            <a:r>
              <a:rPr lang="en-US" sz="1600" dirty="0" err="1" smtClean="0">
                <a:solidFill>
                  <a:schemeClr val="bg1"/>
                </a:solidFill>
              </a:rPr>
              <a:t>provodnika</a:t>
            </a:r>
            <a:r>
              <a:rPr lang="en-US" sz="1600" dirty="0" smtClean="0">
                <a:solidFill>
                  <a:schemeClr val="bg1"/>
                </a:solidFill>
              </a:rPr>
              <a:t> </a:t>
            </a:r>
            <a:r>
              <a:rPr lang="en-US" sz="1600" dirty="0" err="1" smtClean="0">
                <a:solidFill>
                  <a:schemeClr val="bg1"/>
                </a:solidFill>
              </a:rPr>
              <a:t>na</a:t>
            </a:r>
            <a:r>
              <a:rPr lang="en-US" sz="1600" dirty="0" smtClean="0">
                <a:solidFill>
                  <a:schemeClr val="bg1"/>
                </a:solidFill>
              </a:rPr>
              <a:t> 40°C </a:t>
            </a:r>
            <a:r>
              <a:rPr lang="sr-Latn-ME" sz="1600" dirty="0" smtClean="0">
                <a:solidFill>
                  <a:schemeClr val="bg1"/>
                </a:solidFill>
              </a:rPr>
              <a:t>                </a:t>
            </a:r>
            <a:r>
              <a:rPr lang="en-US" sz="1600" dirty="0" err="1" smtClean="0">
                <a:solidFill>
                  <a:schemeClr val="bg1"/>
                </a:solidFill>
              </a:rPr>
              <a:t>Ugibi</a:t>
            </a:r>
            <a:r>
              <a:rPr lang="en-US" sz="1600" dirty="0" smtClean="0">
                <a:solidFill>
                  <a:schemeClr val="bg1"/>
                </a:solidFill>
              </a:rPr>
              <a:t> </a:t>
            </a:r>
            <a:r>
              <a:rPr lang="en-US" sz="1600" dirty="0" err="1">
                <a:solidFill>
                  <a:schemeClr val="bg1"/>
                </a:solidFill>
              </a:rPr>
              <a:t>provodnika</a:t>
            </a:r>
            <a:r>
              <a:rPr lang="en-US" sz="1600" dirty="0">
                <a:solidFill>
                  <a:schemeClr val="bg1"/>
                </a:solidFill>
              </a:rPr>
              <a:t> </a:t>
            </a:r>
            <a:r>
              <a:rPr lang="en-US" sz="1600" dirty="0" err="1">
                <a:solidFill>
                  <a:schemeClr val="bg1"/>
                </a:solidFill>
              </a:rPr>
              <a:t>na</a:t>
            </a:r>
            <a:r>
              <a:rPr lang="en-US" sz="1600" dirty="0">
                <a:solidFill>
                  <a:schemeClr val="bg1"/>
                </a:solidFill>
              </a:rPr>
              <a:t> -5°C </a:t>
            </a:r>
            <a:r>
              <a:rPr lang="en-US" sz="1600" dirty="0" err="1">
                <a:solidFill>
                  <a:schemeClr val="bg1"/>
                </a:solidFill>
              </a:rPr>
              <a:t>sa</a:t>
            </a:r>
            <a:r>
              <a:rPr lang="en-US" sz="1600" dirty="0">
                <a:solidFill>
                  <a:schemeClr val="bg1"/>
                </a:solidFill>
              </a:rPr>
              <a:t> </a:t>
            </a:r>
            <a:r>
              <a:rPr lang="en-US" sz="1600" dirty="0" err="1">
                <a:solidFill>
                  <a:schemeClr val="bg1"/>
                </a:solidFill>
              </a:rPr>
              <a:t>dodatnim</a:t>
            </a:r>
            <a:r>
              <a:rPr lang="en-US" sz="1600" dirty="0">
                <a:solidFill>
                  <a:schemeClr val="bg1"/>
                </a:solidFill>
              </a:rPr>
              <a:t> </a:t>
            </a:r>
            <a:r>
              <a:rPr lang="en-US" sz="1600" dirty="0" err="1">
                <a:solidFill>
                  <a:schemeClr val="bg1"/>
                </a:solidFill>
              </a:rPr>
              <a:t>opterećenjem</a:t>
            </a:r>
            <a:r>
              <a:rPr lang="en-US" sz="1400" dirty="0">
                <a:solidFill>
                  <a:schemeClr val="bg1"/>
                </a:solidFill>
              </a:rPr>
              <a:t/>
            </a:r>
            <a:br>
              <a:rPr lang="en-US" sz="1400" dirty="0">
                <a:solidFill>
                  <a:schemeClr val="bg1"/>
                </a:solidFill>
              </a:rPr>
            </a:br>
            <a:endParaRPr lang="en-US" sz="1400" dirty="0">
              <a:solidFill>
                <a:schemeClr val="bg1"/>
              </a:solidFill>
            </a:endParaRPr>
          </a:p>
        </p:txBody>
      </p:sp>
      <p:pic>
        <p:nvPicPr>
          <p:cNvPr id="5" name="Content Placeholder 4" descr="C:\Users\MILAN\Desktop\40.PNG"/>
          <p:cNvPicPr>
            <a:picLocks noGrp="1"/>
          </p:cNvPicPr>
          <p:nvPr>
            <p:ph idx="1"/>
          </p:nvPr>
        </p:nvPicPr>
        <p:blipFill>
          <a:blip r:embed="rId2"/>
          <a:srcRect t="7488"/>
          <a:stretch>
            <a:fillRect/>
          </a:stretch>
        </p:blipFill>
        <p:spPr bwMode="auto">
          <a:xfrm>
            <a:off x="0" y="2712572"/>
            <a:ext cx="5313680" cy="4144088"/>
          </a:xfrm>
          <a:prstGeom prst="rect">
            <a:avLst/>
          </a:prstGeom>
          <a:noFill/>
          <a:ln w="9525">
            <a:noFill/>
            <a:miter lim="800000"/>
            <a:headEnd/>
            <a:tailEnd/>
          </a:ln>
        </p:spPr>
      </p:pic>
      <p:sp>
        <p:nvSpPr>
          <p:cNvPr id="6" name="Title 1"/>
          <p:cNvSpPr txBox="1">
            <a:spLocks/>
          </p:cNvSpPr>
          <p:nvPr/>
        </p:nvSpPr>
        <p:spPr>
          <a:xfrm>
            <a:off x="781050" y="680848"/>
            <a:ext cx="7886700" cy="745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sr-Latn-ME" dirty="0" smtClean="0">
                <a:solidFill>
                  <a:schemeClr val="bg1"/>
                </a:solidFill>
              </a:rPr>
              <a:t>Rezultati proračuna</a:t>
            </a:r>
            <a:endParaRPr lang="en-US" dirty="0">
              <a:solidFill>
                <a:schemeClr val="bg1"/>
              </a:solidFill>
            </a:endParaRPr>
          </a:p>
        </p:txBody>
      </p:sp>
      <p:pic>
        <p:nvPicPr>
          <p:cNvPr id="4" name="Picture 3" descr="C:\Users\MILAN\Desktop\-5s ledom.PNG"/>
          <p:cNvPicPr/>
          <p:nvPr/>
        </p:nvPicPr>
        <p:blipFill>
          <a:blip r:embed="rId3"/>
          <a:srcRect t="6281"/>
          <a:stretch>
            <a:fillRect/>
          </a:stretch>
        </p:blipFill>
        <p:spPr bwMode="auto">
          <a:xfrm>
            <a:off x="3830320" y="2712572"/>
            <a:ext cx="5313680" cy="4145428"/>
          </a:xfrm>
          <a:prstGeom prst="rect">
            <a:avLst/>
          </a:prstGeom>
          <a:noFill/>
          <a:ln w="9525">
            <a:noFill/>
            <a:miter lim="800000"/>
            <a:headEnd/>
            <a:tailEnd/>
          </a:ln>
        </p:spPr>
      </p:pic>
      <p:pic>
        <p:nvPicPr>
          <p:cNvPr id="9" name="Picture 8" descr="C:\Users\MILAN\Desktop\Ugibi 40-240 - Copy.PNG"/>
          <p:cNvPicPr/>
          <p:nvPr/>
        </p:nvPicPr>
        <p:blipFill>
          <a:blip r:embed="rId4">
            <a:lum bright="-10000" contrast="20000"/>
          </a:blip>
          <a:srcRect r="1150"/>
          <a:stretch>
            <a:fillRect/>
          </a:stretch>
        </p:blipFill>
        <p:spPr bwMode="auto">
          <a:xfrm>
            <a:off x="0" y="2463165"/>
            <a:ext cx="9144000" cy="4394835"/>
          </a:xfrm>
          <a:prstGeom prst="rect">
            <a:avLst/>
          </a:prstGeom>
          <a:noFill/>
          <a:ln w="9525">
            <a:noFill/>
            <a:miter lim="800000"/>
            <a:headEnd/>
            <a:tailEnd/>
          </a:ln>
        </p:spPr>
      </p:pic>
      <p:sp>
        <p:nvSpPr>
          <p:cNvPr id="10" name="Rectangle 9"/>
          <p:cNvSpPr/>
          <p:nvPr/>
        </p:nvSpPr>
        <p:spPr>
          <a:xfrm>
            <a:off x="1828800" y="1795046"/>
            <a:ext cx="5791200" cy="338554"/>
          </a:xfrm>
          <a:prstGeom prst="rect">
            <a:avLst/>
          </a:prstGeom>
        </p:spPr>
        <p:txBody>
          <a:bodyPr wrap="square">
            <a:spAutoFit/>
          </a:bodyPr>
          <a:lstStyle/>
          <a:p>
            <a:r>
              <a:rPr lang="en-US" sz="1600" dirty="0" err="1">
                <a:solidFill>
                  <a:schemeClr val="bg1"/>
                </a:solidFill>
              </a:rPr>
              <a:t>Ugibi</a:t>
            </a:r>
            <a:r>
              <a:rPr lang="en-US" sz="1600" dirty="0">
                <a:solidFill>
                  <a:schemeClr val="bg1"/>
                </a:solidFill>
              </a:rPr>
              <a:t> HTLS </a:t>
            </a:r>
            <a:r>
              <a:rPr lang="en-US" sz="1600" dirty="0" err="1">
                <a:solidFill>
                  <a:schemeClr val="bg1"/>
                </a:solidFill>
              </a:rPr>
              <a:t>provodnika</a:t>
            </a:r>
            <a:r>
              <a:rPr lang="en-US" sz="1600" dirty="0">
                <a:solidFill>
                  <a:schemeClr val="bg1"/>
                </a:solidFill>
              </a:rPr>
              <a:t> </a:t>
            </a:r>
            <a:r>
              <a:rPr lang="en-US" sz="1600" dirty="0" err="1">
                <a:solidFill>
                  <a:schemeClr val="bg1"/>
                </a:solidFill>
              </a:rPr>
              <a:t>pri</a:t>
            </a:r>
            <a:r>
              <a:rPr lang="en-US" sz="1600" dirty="0">
                <a:solidFill>
                  <a:schemeClr val="bg1"/>
                </a:solidFill>
              </a:rPr>
              <a:t> </a:t>
            </a:r>
            <a:r>
              <a:rPr lang="en-US" sz="1600" dirty="0" err="1">
                <a:solidFill>
                  <a:schemeClr val="bg1"/>
                </a:solidFill>
              </a:rPr>
              <a:t>temperaturama</a:t>
            </a:r>
            <a:r>
              <a:rPr lang="en-US" sz="1600" dirty="0">
                <a:solidFill>
                  <a:schemeClr val="bg1"/>
                </a:solidFill>
              </a:rPr>
              <a:t> </a:t>
            </a:r>
            <a:r>
              <a:rPr lang="en-US" sz="1600" dirty="0" err="1">
                <a:solidFill>
                  <a:schemeClr val="bg1"/>
                </a:solidFill>
              </a:rPr>
              <a:t>većim</a:t>
            </a:r>
            <a:r>
              <a:rPr lang="en-US" sz="1600" dirty="0">
                <a:solidFill>
                  <a:schemeClr val="bg1"/>
                </a:solidFill>
              </a:rPr>
              <a:t> od 40°C</a:t>
            </a:r>
          </a:p>
        </p:txBody>
      </p:sp>
    </p:spTree>
    <p:extLst>
      <p:ext uri="{BB962C8B-B14F-4D97-AF65-F5344CB8AC3E}">
        <p14:creationId xmlns:p14="http://schemas.microsoft.com/office/powerpoint/2010/main" val="26500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48"/>
            <a:ext cx="7886700" cy="1960752"/>
          </a:xfrm>
        </p:spPr>
        <p:txBody>
          <a:bodyPr>
            <a:normAutofit/>
          </a:bodyPr>
          <a:lstStyle/>
          <a:p>
            <a:pPr algn="just"/>
            <a:r>
              <a:rPr lang="sr-Latn-ME" sz="1800" dirty="0" smtClean="0">
                <a:solidFill>
                  <a:schemeClr val="bg1"/>
                </a:solidFill>
              </a:rPr>
              <a:t>M</a:t>
            </a:r>
            <a:r>
              <a:rPr lang="en-US" sz="1800" dirty="0" err="1" smtClean="0">
                <a:solidFill>
                  <a:schemeClr val="bg1"/>
                </a:solidFill>
              </a:rPr>
              <a:t>aksimalni</a:t>
            </a:r>
            <a:r>
              <a:rPr lang="en-US" sz="1800" dirty="0" smtClean="0">
                <a:solidFill>
                  <a:schemeClr val="bg1"/>
                </a:solidFill>
              </a:rPr>
              <a:t> </a:t>
            </a:r>
            <a:r>
              <a:rPr lang="en-US" sz="1800" dirty="0" err="1">
                <a:solidFill>
                  <a:schemeClr val="bg1"/>
                </a:solidFill>
              </a:rPr>
              <a:t>ugib</a:t>
            </a:r>
            <a:r>
              <a:rPr lang="en-US" sz="1800" dirty="0">
                <a:solidFill>
                  <a:schemeClr val="bg1"/>
                </a:solidFill>
              </a:rPr>
              <a:t> ACSR 150/25</a:t>
            </a:r>
            <a:r>
              <a:rPr lang="en-US" sz="1800" i="1" dirty="0">
                <a:solidFill>
                  <a:schemeClr val="bg1"/>
                </a:solidFill>
              </a:rPr>
              <a:t>mm</a:t>
            </a:r>
            <a:r>
              <a:rPr lang="en-US" sz="1800" i="1" baseline="30000" dirty="0">
                <a:solidFill>
                  <a:schemeClr val="bg1"/>
                </a:solidFill>
              </a:rPr>
              <a:t>2</a:t>
            </a:r>
            <a:r>
              <a:rPr lang="en-US" sz="1800" dirty="0">
                <a:solidFill>
                  <a:schemeClr val="bg1"/>
                </a:solidFill>
              </a:rPr>
              <a:t> </a:t>
            </a:r>
            <a:r>
              <a:rPr lang="en-US" sz="1800" dirty="0" err="1">
                <a:solidFill>
                  <a:schemeClr val="bg1"/>
                </a:solidFill>
              </a:rPr>
              <a:t>provodnika</a:t>
            </a:r>
            <a:r>
              <a:rPr lang="en-US" sz="1800" dirty="0">
                <a:solidFill>
                  <a:schemeClr val="bg1"/>
                </a:solidFill>
              </a:rPr>
              <a:t> </a:t>
            </a:r>
            <a:r>
              <a:rPr lang="en-US" sz="1800" dirty="0" err="1">
                <a:solidFill>
                  <a:schemeClr val="bg1"/>
                </a:solidFill>
              </a:rPr>
              <a:t>drugog</a:t>
            </a:r>
            <a:r>
              <a:rPr lang="en-US" sz="1800" dirty="0">
                <a:solidFill>
                  <a:schemeClr val="bg1"/>
                </a:solidFill>
              </a:rPr>
              <a:t> </a:t>
            </a:r>
            <a:r>
              <a:rPr lang="en-US" sz="1800" dirty="0" err="1">
                <a:solidFill>
                  <a:schemeClr val="bg1"/>
                </a:solidFill>
              </a:rPr>
              <a:t>raspona</a:t>
            </a:r>
            <a:r>
              <a:rPr lang="en-US" sz="1800" dirty="0">
                <a:solidFill>
                  <a:schemeClr val="bg1"/>
                </a:solidFill>
              </a:rPr>
              <a:t> </a:t>
            </a:r>
            <a:r>
              <a:rPr lang="en-US" sz="1800" dirty="0" err="1">
                <a:solidFill>
                  <a:schemeClr val="bg1"/>
                </a:solidFill>
              </a:rPr>
              <a:t>javlja</a:t>
            </a:r>
            <a:r>
              <a:rPr lang="en-US" sz="1800" dirty="0">
                <a:solidFill>
                  <a:schemeClr val="bg1"/>
                </a:solidFill>
              </a:rPr>
              <a:t> se </a:t>
            </a:r>
            <a:r>
              <a:rPr lang="en-US" sz="1800" dirty="0" err="1">
                <a:solidFill>
                  <a:schemeClr val="bg1"/>
                </a:solidFill>
              </a:rPr>
              <a:t>na</a:t>
            </a:r>
            <a:r>
              <a:rPr lang="en-US" sz="1800" dirty="0">
                <a:solidFill>
                  <a:schemeClr val="bg1"/>
                </a:solidFill>
              </a:rPr>
              <a:t> </a:t>
            </a:r>
            <a:r>
              <a:rPr lang="en-US" sz="1800" dirty="0" err="1">
                <a:solidFill>
                  <a:schemeClr val="bg1"/>
                </a:solidFill>
              </a:rPr>
              <a:t>temperaturi</a:t>
            </a:r>
            <a:r>
              <a:rPr lang="en-US" sz="1800" dirty="0">
                <a:solidFill>
                  <a:schemeClr val="bg1"/>
                </a:solidFill>
              </a:rPr>
              <a:t> od -5°C </a:t>
            </a:r>
            <a:r>
              <a:rPr lang="en-US" sz="1800" dirty="0" err="1">
                <a:solidFill>
                  <a:schemeClr val="bg1"/>
                </a:solidFill>
              </a:rPr>
              <a:t>sa</a:t>
            </a:r>
            <a:r>
              <a:rPr lang="en-US" sz="1800" dirty="0">
                <a:solidFill>
                  <a:schemeClr val="bg1"/>
                </a:solidFill>
              </a:rPr>
              <a:t> </a:t>
            </a:r>
            <a:r>
              <a:rPr lang="en-US" sz="1800" dirty="0" err="1">
                <a:solidFill>
                  <a:schemeClr val="bg1"/>
                </a:solidFill>
              </a:rPr>
              <a:t>dodatnim</a:t>
            </a:r>
            <a:r>
              <a:rPr lang="en-US" sz="1800" dirty="0">
                <a:solidFill>
                  <a:schemeClr val="bg1"/>
                </a:solidFill>
              </a:rPr>
              <a:t> </a:t>
            </a:r>
            <a:r>
              <a:rPr lang="en-US" sz="1800" dirty="0" err="1">
                <a:solidFill>
                  <a:schemeClr val="bg1"/>
                </a:solidFill>
              </a:rPr>
              <a:t>teretom</a:t>
            </a:r>
            <a:r>
              <a:rPr lang="en-US" sz="1800" dirty="0">
                <a:solidFill>
                  <a:schemeClr val="bg1"/>
                </a:solidFill>
              </a:rPr>
              <a:t> i </a:t>
            </a:r>
            <a:r>
              <a:rPr lang="en-US" sz="1800" dirty="0" err="1">
                <a:solidFill>
                  <a:schemeClr val="bg1"/>
                </a:solidFill>
              </a:rPr>
              <a:t>iznosi</a:t>
            </a:r>
            <a:r>
              <a:rPr lang="en-US" sz="1800" dirty="0">
                <a:solidFill>
                  <a:schemeClr val="bg1"/>
                </a:solidFill>
              </a:rPr>
              <a:t> 4.58</a:t>
            </a:r>
            <a:r>
              <a:rPr lang="en-US" sz="1800" i="1" dirty="0">
                <a:solidFill>
                  <a:schemeClr val="bg1"/>
                </a:solidFill>
              </a:rPr>
              <a:t>m</a:t>
            </a:r>
            <a:r>
              <a:rPr lang="en-US" sz="1800" dirty="0">
                <a:solidFill>
                  <a:schemeClr val="bg1"/>
                </a:solidFill>
              </a:rPr>
              <a:t>. </a:t>
            </a:r>
            <a:r>
              <a:rPr lang="en-US" sz="1800" dirty="0" err="1">
                <a:solidFill>
                  <a:schemeClr val="bg1"/>
                </a:solidFill>
              </a:rPr>
              <a:t>Istu</a:t>
            </a:r>
            <a:r>
              <a:rPr lang="en-US" sz="1800" dirty="0">
                <a:solidFill>
                  <a:schemeClr val="bg1"/>
                </a:solidFill>
              </a:rPr>
              <a:t> </a:t>
            </a:r>
            <a:r>
              <a:rPr lang="en-US" sz="1800" dirty="0" err="1">
                <a:solidFill>
                  <a:schemeClr val="bg1"/>
                </a:solidFill>
              </a:rPr>
              <a:t>vrijednost</a:t>
            </a:r>
            <a:r>
              <a:rPr lang="en-US" sz="1800" dirty="0">
                <a:solidFill>
                  <a:schemeClr val="bg1"/>
                </a:solidFill>
              </a:rPr>
              <a:t> </a:t>
            </a:r>
            <a:r>
              <a:rPr lang="en-US" sz="1800" dirty="0" err="1">
                <a:solidFill>
                  <a:schemeClr val="bg1"/>
                </a:solidFill>
              </a:rPr>
              <a:t>ugiba</a:t>
            </a:r>
            <a:r>
              <a:rPr lang="en-US" sz="1800" dirty="0">
                <a:solidFill>
                  <a:schemeClr val="bg1"/>
                </a:solidFill>
              </a:rPr>
              <a:t> </a:t>
            </a:r>
            <a:r>
              <a:rPr lang="en-US" sz="1800" dirty="0" err="1">
                <a:solidFill>
                  <a:schemeClr val="bg1"/>
                </a:solidFill>
              </a:rPr>
              <a:t>posmatranog</a:t>
            </a:r>
            <a:r>
              <a:rPr lang="en-US" sz="1800" dirty="0">
                <a:solidFill>
                  <a:schemeClr val="bg1"/>
                </a:solidFill>
              </a:rPr>
              <a:t> </a:t>
            </a:r>
            <a:r>
              <a:rPr lang="en-US" sz="1800" dirty="0" err="1">
                <a:solidFill>
                  <a:schemeClr val="bg1"/>
                </a:solidFill>
              </a:rPr>
              <a:t>raspona</a:t>
            </a:r>
            <a:r>
              <a:rPr lang="en-US" sz="1800" dirty="0">
                <a:solidFill>
                  <a:schemeClr val="bg1"/>
                </a:solidFill>
              </a:rPr>
              <a:t>, </a:t>
            </a:r>
            <a:r>
              <a:rPr lang="en-US" sz="1800" dirty="0" err="1">
                <a:solidFill>
                  <a:schemeClr val="bg1"/>
                </a:solidFill>
              </a:rPr>
              <a:t>imaće</a:t>
            </a:r>
            <a:r>
              <a:rPr lang="en-US" sz="1800" dirty="0">
                <a:solidFill>
                  <a:schemeClr val="bg1"/>
                </a:solidFill>
              </a:rPr>
              <a:t> HTLS </a:t>
            </a:r>
            <a:r>
              <a:rPr lang="en-US" sz="1800" dirty="0" err="1">
                <a:solidFill>
                  <a:schemeClr val="bg1"/>
                </a:solidFill>
              </a:rPr>
              <a:t>provodnici</a:t>
            </a:r>
            <a:r>
              <a:rPr lang="en-US" sz="1800" dirty="0">
                <a:solidFill>
                  <a:schemeClr val="bg1"/>
                </a:solidFill>
              </a:rPr>
              <a:t> </a:t>
            </a:r>
            <a:r>
              <a:rPr lang="en-US" sz="1800" dirty="0" err="1">
                <a:solidFill>
                  <a:schemeClr val="bg1"/>
                </a:solidFill>
              </a:rPr>
              <a:t>pri</a:t>
            </a:r>
            <a:r>
              <a:rPr lang="en-US" sz="1800" dirty="0">
                <a:solidFill>
                  <a:schemeClr val="bg1"/>
                </a:solidFill>
              </a:rPr>
              <a:t> </a:t>
            </a:r>
            <a:r>
              <a:rPr lang="en-US" sz="1800" dirty="0" err="1">
                <a:solidFill>
                  <a:schemeClr val="bg1"/>
                </a:solidFill>
              </a:rPr>
              <a:t>znatno</a:t>
            </a:r>
            <a:r>
              <a:rPr lang="en-US" sz="1800" dirty="0">
                <a:solidFill>
                  <a:schemeClr val="bg1"/>
                </a:solidFill>
              </a:rPr>
              <a:t> </a:t>
            </a:r>
            <a:r>
              <a:rPr lang="en-US" sz="1800" dirty="0" err="1">
                <a:solidFill>
                  <a:schemeClr val="bg1"/>
                </a:solidFill>
              </a:rPr>
              <a:t>većim</a:t>
            </a:r>
            <a:r>
              <a:rPr lang="en-US" sz="1800" dirty="0">
                <a:solidFill>
                  <a:schemeClr val="bg1"/>
                </a:solidFill>
              </a:rPr>
              <a:t> </a:t>
            </a:r>
            <a:r>
              <a:rPr lang="en-US" sz="1800" dirty="0" err="1">
                <a:solidFill>
                  <a:schemeClr val="bg1"/>
                </a:solidFill>
              </a:rPr>
              <a:t>temperaturama</a:t>
            </a:r>
            <a:r>
              <a:rPr lang="en-US" sz="1800" dirty="0">
                <a:solidFill>
                  <a:schemeClr val="bg1"/>
                </a:solidFill>
              </a:rPr>
              <a:t> s </a:t>
            </a:r>
            <a:r>
              <a:rPr lang="en-US" sz="1800" dirty="0" err="1">
                <a:solidFill>
                  <a:schemeClr val="bg1"/>
                </a:solidFill>
              </a:rPr>
              <a:t>obzirom</a:t>
            </a:r>
            <a:r>
              <a:rPr lang="en-US" sz="1800" dirty="0">
                <a:solidFill>
                  <a:schemeClr val="bg1"/>
                </a:solidFill>
              </a:rPr>
              <a:t> da se </a:t>
            </a:r>
            <a:r>
              <a:rPr lang="en-US" sz="1800" dirty="0" err="1">
                <a:solidFill>
                  <a:schemeClr val="bg1"/>
                </a:solidFill>
              </a:rPr>
              <a:t>maksimalni</a:t>
            </a:r>
            <a:r>
              <a:rPr lang="en-US" sz="1800" dirty="0">
                <a:solidFill>
                  <a:schemeClr val="bg1"/>
                </a:solidFill>
              </a:rPr>
              <a:t> </a:t>
            </a:r>
            <a:r>
              <a:rPr lang="en-US" sz="1800" dirty="0" err="1">
                <a:solidFill>
                  <a:schemeClr val="bg1"/>
                </a:solidFill>
              </a:rPr>
              <a:t>ugibi</a:t>
            </a:r>
            <a:r>
              <a:rPr lang="en-US" sz="1800" dirty="0">
                <a:solidFill>
                  <a:schemeClr val="bg1"/>
                </a:solidFill>
              </a:rPr>
              <a:t> </a:t>
            </a:r>
            <a:r>
              <a:rPr lang="en-US" sz="1800" dirty="0" err="1">
                <a:solidFill>
                  <a:schemeClr val="bg1"/>
                </a:solidFill>
              </a:rPr>
              <a:t>raspona</a:t>
            </a:r>
            <a:r>
              <a:rPr lang="en-US" sz="1800" dirty="0">
                <a:solidFill>
                  <a:schemeClr val="bg1"/>
                </a:solidFill>
              </a:rPr>
              <a:t> </a:t>
            </a:r>
            <a:r>
              <a:rPr lang="en-US" sz="1800" dirty="0" err="1">
                <a:solidFill>
                  <a:schemeClr val="bg1"/>
                </a:solidFill>
              </a:rPr>
              <a:t>kod</a:t>
            </a:r>
            <a:r>
              <a:rPr lang="en-US" sz="1800" dirty="0">
                <a:solidFill>
                  <a:schemeClr val="bg1"/>
                </a:solidFill>
              </a:rPr>
              <a:t> HTLS </a:t>
            </a:r>
            <a:r>
              <a:rPr lang="en-US" sz="1800" dirty="0" err="1">
                <a:solidFill>
                  <a:schemeClr val="bg1"/>
                </a:solidFill>
              </a:rPr>
              <a:t>provodnika</a:t>
            </a:r>
            <a:r>
              <a:rPr lang="en-US" sz="1800" dirty="0">
                <a:solidFill>
                  <a:schemeClr val="bg1"/>
                </a:solidFill>
              </a:rPr>
              <a:t> </a:t>
            </a:r>
            <a:r>
              <a:rPr lang="en-US" sz="1800" dirty="0" err="1">
                <a:solidFill>
                  <a:schemeClr val="bg1"/>
                </a:solidFill>
              </a:rPr>
              <a:t>javljaju</a:t>
            </a:r>
            <a:r>
              <a:rPr lang="en-US" sz="1800" dirty="0">
                <a:solidFill>
                  <a:schemeClr val="bg1"/>
                </a:solidFill>
              </a:rPr>
              <a:t> </a:t>
            </a:r>
            <a:r>
              <a:rPr lang="en-US" sz="1800" dirty="0" err="1">
                <a:solidFill>
                  <a:schemeClr val="bg1"/>
                </a:solidFill>
              </a:rPr>
              <a:t>pri</a:t>
            </a:r>
            <a:r>
              <a:rPr lang="en-US" sz="1800" dirty="0">
                <a:solidFill>
                  <a:schemeClr val="bg1"/>
                </a:solidFill>
              </a:rPr>
              <a:t> </a:t>
            </a:r>
            <a:r>
              <a:rPr lang="en-US" sz="1800" dirty="0" err="1">
                <a:solidFill>
                  <a:schemeClr val="bg1"/>
                </a:solidFill>
              </a:rPr>
              <a:t>maksimalnim</a:t>
            </a:r>
            <a:r>
              <a:rPr lang="en-US" sz="1800" dirty="0">
                <a:solidFill>
                  <a:schemeClr val="bg1"/>
                </a:solidFill>
              </a:rPr>
              <a:t> </a:t>
            </a:r>
            <a:r>
              <a:rPr lang="en-US" sz="1800" dirty="0" err="1">
                <a:solidFill>
                  <a:schemeClr val="bg1"/>
                </a:solidFill>
              </a:rPr>
              <a:t>radnim</a:t>
            </a:r>
            <a:r>
              <a:rPr lang="en-US" sz="1800" dirty="0">
                <a:solidFill>
                  <a:schemeClr val="bg1"/>
                </a:solidFill>
              </a:rPr>
              <a:t> </a:t>
            </a:r>
            <a:r>
              <a:rPr lang="en-US" sz="1800" dirty="0" err="1">
                <a:solidFill>
                  <a:schemeClr val="bg1"/>
                </a:solidFill>
              </a:rPr>
              <a:t>temperaturama</a:t>
            </a:r>
            <a:r>
              <a:rPr lang="en-US" sz="1800" dirty="0">
                <a:solidFill>
                  <a:schemeClr val="bg1"/>
                </a:solidFill>
              </a:rPr>
              <a:t>. </a:t>
            </a:r>
            <a:endParaRPr lang="en-US" sz="1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56030148"/>
              </p:ext>
            </p:extLst>
          </p:nvPr>
        </p:nvGraphicFramePr>
        <p:xfrm>
          <a:off x="712470" y="1809274"/>
          <a:ext cx="7682230" cy="914400"/>
        </p:xfrm>
        <a:graphic>
          <a:graphicData uri="http://schemas.openxmlformats.org/drawingml/2006/table">
            <a:tbl>
              <a:tblPr firstRow="1" firstCol="1" bandRow="1">
                <a:tableStyleId>{5C22544A-7EE6-4342-B048-85BDC9FD1C3A}</a:tableStyleId>
              </a:tblPr>
              <a:tblGrid>
                <a:gridCol w="1661617"/>
                <a:gridCol w="830808"/>
                <a:gridCol w="911327"/>
                <a:gridCol w="779568"/>
                <a:gridCol w="1268172"/>
                <a:gridCol w="1064130"/>
                <a:gridCol w="1166608"/>
              </a:tblGrid>
              <a:tr h="167640">
                <a:tc>
                  <a:txBody>
                    <a:bodyPr/>
                    <a:lstStyle/>
                    <a:p>
                      <a:pPr algn="ctr">
                        <a:spcAft>
                          <a:spcPts val="0"/>
                        </a:spcAft>
                      </a:pPr>
                      <a:r>
                        <a:rPr lang="en-US" sz="1500" b="1" dirty="0" err="1">
                          <a:solidFill>
                            <a:schemeClr val="bg1"/>
                          </a:solidFill>
                          <a:effectLst/>
                        </a:rPr>
                        <a:t>Provodnik</a:t>
                      </a:r>
                      <a:endParaRPr lang="en-US" sz="1500" b="1" dirty="0">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ACCR 150/25</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ACCC 150.6/28</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ACCR 170/28</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dirty="0">
                          <a:solidFill>
                            <a:schemeClr val="bg1"/>
                          </a:solidFill>
                          <a:effectLst/>
                        </a:rPr>
                        <a:t>ACCC 160.22/18.25</a:t>
                      </a:r>
                      <a:endParaRPr lang="en-US" sz="1500" b="1" dirty="0">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ACSS 183.8/29.8</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GAP  185.5/21.99</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67640">
                <a:tc>
                  <a:txBody>
                    <a:bodyPr/>
                    <a:lstStyle/>
                    <a:p>
                      <a:pPr algn="ctr">
                        <a:spcAft>
                          <a:spcPts val="0"/>
                        </a:spcAft>
                      </a:pPr>
                      <a:r>
                        <a:rPr lang="en-US" sz="1500" b="1">
                          <a:solidFill>
                            <a:schemeClr val="bg1"/>
                          </a:solidFill>
                          <a:effectLst/>
                        </a:rPr>
                        <a:t>Temperatura [°C]</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96</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85</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74</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68</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a:solidFill>
                            <a:schemeClr val="bg1"/>
                          </a:solidFill>
                          <a:effectLst/>
                        </a:rPr>
                        <a:t>60</a:t>
                      </a:r>
                      <a:endParaRPr lang="en-US" sz="1500" b="1">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500" b="1" dirty="0">
                          <a:solidFill>
                            <a:schemeClr val="bg1"/>
                          </a:solidFill>
                          <a:effectLst/>
                        </a:rPr>
                        <a:t>57</a:t>
                      </a:r>
                      <a:endParaRPr lang="en-US" sz="1500" b="1" dirty="0">
                        <a:solidFill>
                          <a:schemeClr val="bg1"/>
                        </a:solidFill>
                        <a:effectLst/>
                        <a:latin typeface="Arial"/>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8" name="Rectangle 7"/>
          <p:cNvSpPr/>
          <p:nvPr/>
        </p:nvSpPr>
        <p:spPr>
          <a:xfrm>
            <a:off x="723900" y="2806700"/>
            <a:ext cx="7874000" cy="923330"/>
          </a:xfrm>
          <a:prstGeom prst="rect">
            <a:avLst/>
          </a:prstGeom>
        </p:spPr>
        <p:txBody>
          <a:bodyPr wrap="square">
            <a:spAutoFit/>
          </a:bodyPr>
          <a:lstStyle/>
          <a:p>
            <a:pPr algn="just"/>
            <a:r>
              <a:rPr lang="en-US" dirty="0" err="1">
                <a:solidFill>
                  <a:schemeClr val="bg1"/>
                </a:solidFill>
              </a:rPr>
              <a:t>Pri</a:t>
            </a:r>
            <a:r>
              <a:rPr lang="en-US" dirty="0">
                <a:solidFill>
                  <a:schemeClr val="bg1"/>
                </a:solidFill>
              </a:rPr>
              <a:t> </a:t>
            </a:r>
            <a:r>
              <a:rPr lang="en-US" dirty="0" err="1">
                <a:solidFill>
                  <a:schemeClr val="bg1"/>
                </a:solidFill>
              </a:rPr>
              <a:t>temperaturama</a:t>
            </a:r>
            <a:r>
              <a:rPr lang="en-US" dirty="0">
                <a:solidFill>
                  <a:schemeClr val="bg1"/>
                </a:solidFill>
              </a:rPr>
              <a:t> </a:t>
            </a:r>
            <a:r>
              <a:rPr lang="en-US" dirty="0" err="1">
                <a:solidFill>
                  <a:schemeClr val="bg1"/>
                </a:solidFill>
              </a:rPr>
              <a:t>iz</a:t>
            </a:r>
            <a:r>
              <a:rPr lang="en-US" dirty="0">
                <a:solidFill>
                  <a:schemeClr val="bg1"/>
                </a:solidFill>
              </a:rPr>
              <a:t> </a:t>
            </a:r>
            <a:r>
              <a:rPr lang="en-US" dirty="0" err="1">
                <a:solidFill>
                  <a:schemeClr val="bg1"/>
                </a:solidFill>
              </a:rPr>
              <a:t>prethodne</a:t>
            </a:r>
            <a:r>
              <a:rPr lang="en-US" dirty="0">
                <a:solidFill>
                  <a:schemeClr val="bg1"/>
                </a:solidFill>
              </a:rPr>
              <a:t> </a:t>
            </a:r>
            <a:r>
              <a:rPr lang="en-US" dirty="0" err="1">
                <a:solidFill>
                  <a:schemeClr val="bg1"/>
                </a:solidFill>
              </a:rPr>
              <a:t>tabele</a:t>
            </a:r>
            <a:r>
              <a:rPr lang="en-US" dirty="0">
                <a:solidFill>
                  <a:schemeClr val="bg1"/>
                </a:solidFill>
              </a:rPr>
              <a:t>, HTLS </a:t>
            </a:r>
            <a:r>
              <a:rPr lang="en-US" dirty="0" err="1">
                <a:solidFill>
                  <a:schemeClr val="bg1"/>
                </a:solidFill>
              </a:rPr>
              <a:t>provodnici</a:t>
            </a:r>
            <a:r>
              <a:rPr lang="en-US" dirty="0">
                <a:solidFill>
                  <a:schemeClr val="bg1"/>
                </a:solidFill>
              </a:rPr>
              <a:t> </a:t>
            </a:r>
            <a:r>
              <a:rPr lang="en-US" dirty="0" err="1">
                <a:solidFill>
                  <a:schemeClr val="bg1"/>
                </a:solidFill>
              </a:rPr>
              <a:t>imaju</a:t>
            </a:r>
            <a:r>
              <a:rPr lang="en-US" dirty="0">
                <a:solidFill>
                  <a:schemeClr val="bg1"/>
                </a:solidFill>
              </a:rPr>
              <a:t> </a:t>
            </a:r>
            <a:r>
              <a:rPr lang="en-US" dirty="0" err="1">
                <a:solidFill>
                  <a:schemeClr val="bg1"/>
                </a:solidFill>
              </a:rPr>
              <a:t>vrijednosti</a:t>
            </a:r>
            <a:r>
              <a:rPr lang="en-US" dirty="0">
                <a:solidFill>
                  <a:schemeClr val="bg1"/>
                </a:solidFill>
              </a:rPr>
              <a:t> </a:t>
            </a:r>
            <a:r>
              <a:rPr lang="en-US" dirty="0" err="1">
                <a:solidFill>
                  <a:schemeClr val="bg1"/>
                </a:solidFill>
              </a:rPr>
              <a:t>opterećenja</a:t>
            </a:r>
            <a:r>
              <a:rPr lang="en-US" dirty="0">
                <a:solidFill>
                  <a:schemeClr val="bg1"/>
                </a:solidFill>
              </a:rPr>
              <a:t> </a:t>
            </a:r>
            <a:r>
              <a:rPr lang="en-US" dirty="0" err="1">
                <a:solidFill>
                  <a:schemeClr val="bg1"/>
                </a:solidFill>
              </a:rPr>
              <a:t>koja</a:t>
            </a:r>
            <a:r>
              <a:rPr lang="en-US" dirty="0">
                <a:solidFill>
                  <a:schemeClr val="bg1"/>
                </a:solidFill>
              </a:rPr>
              <a:t> </a:t>
            </a:r>
            <a:r>
              <a:rPr lang="en-US" dirty="0" err="1">
                <a:solidFill>
                  <a:schemeClr val="bg1"/>
                </a:solidFill>
              </a:rPr>
              <a:t>su</a:t>
            </a:r>
            <a:r>
              <a:rPr lang="en-US" dirty="0">
                <a:solidFill>
                  <a:schemeClr val="bg1"/>
                </a:solidFill>
              </a:rPr>
              <a:t> </a:t>
            </a:r>
            <a:r>
              <a:rPr lang="en-US" dirty="0" err="1">
                <a:solidFill>
                  <a:schemeClr val="bg1"/>
                </a:solidFill>
              </a:rPr>
              <a:t>veća</a:t>
            </a:r>
            <a:r>
              <a:rPr lang="en-US" dirty="0">
                <a:solidFill>
                  <a:schemeClr val="bg1"/>
                </a:solidFill>
              </a:rPr>
              <a:t> od ACSR 150/25 </a:t>
            </a:r>
            <a:r>
              <a:rPr lang="en-US" dirty="0" err="1">
                <a:solidFill>
                  <a:schemeClr val="bg1"/>
                </a:solidFill>
              </a:rPr>
              <a:t>provodnika</a:t>
            </a:r>
            <a:r>
              <a:rPr lang="en-US" dirty="0">
                <a:solidFill>
                  <a:schemeClr val="bg1"/>
                </a:solidFill>
              </a:rPr>
              <a:t> od 6% do 34% u </a:t>
            </a:r>
            <a:r>
              <a:rPr lang="en-US" dirty="0" err="1">
                <a:solidFill>
                  <a:schemeClr val="bg1"/>
                </a:solidFill>
              </a:rPr>
              <a:t>zavisnosti</a:t>
            </a:r>
            <a:r>
              <a:rPr lang="en-US" dirty="0">
                <a:solidFill>
                  <a:schemeClr val="bg1"/>
                </a:solidFill>
              </a:rPr>
              <a:t> od </a:t>
            </a:r>
            <a:r>
              <a:rPr lang="en-US" dirty="0" err="1">
                <a:solidFill>
                  <a:schemeClr val="bg1"/>
                </a:solidFill>
              </a:rPr>
              <a:t>primijenjenog</a:t>
            </a:r>
            <a:r>
              <a:rPr lang="en-US" dirty="0">
                <a:solidFill>
                  <a:schemeClr val="bg1"/>
                </a:solidFill>
              </a:rPr>
              <a:t> </a:t>
            </a:r>
            <a:r>
              <a:rPr lang="en-US" dirty="0" err="1">
                <a:solidFill>
                  <a:schemeClr val="bg1"/>
                </a:solidFill>
              </a:rPr>
              <a:t>tipa</a:t>
            </a:r>
            <a:r>
              <a:rPr lang="en-US" dirty="0">
                <a:solidFill>
                  <a:schemeClr val="bg1"/>
                </a:solidFill>
              </a:rPr>
              <a:t> </a:t>
            </a:r>
            <a:r>
              <a:rPr lang="en-US" dirty="0" err="1">
                <a:solidFill>
                  <a:schemeClr val="bg1"/>
                </a:solidFill>
              </a:rPr>
              <a:t>provodnika</a:t>
            </a:r>
            <a:r>
              <a:rPr lang="en-US" dirty="0">
                <a:solidFill>
                  <a:schemeClr val="bg1"/>
                </a:solidFill>
              </a:rPr>
              <a:t>. </a:t>
            </a:r>
            <a:endParaRPr lang="en-US" dirty="0">
              <a:solidFill>
                <a:schemeClr val="bg1"/>
              </a:solidFill>
            </a:endParaRPr>
          </a:p>
        </p:txBody>
      </p:sp>
      <p:pic>
        <p:nvPicPr>
          <p:cNvPr id="9" name="Picture 8" descr="C:\Users\MILAN\Desktop\Capture1.PNG"/>
          <p:cNvPicPr/>
          <p:nvPr/>
        </p:nvPicPr>
        <p:blipFill>
          <a:blip r:embed="rId2">
            <a:lum bright="-10000" contrast="20000"/>
          </a:blip>
          <a:srcRect/>
          <a:stretch>
            <a:fillRect/>
          </a:stretch>
        </p:blipFill>
        <p:spPr bwMode="auto">
          <a:xfrm>
            <a:off x="0" y="3730030"/>
            <a:ext cx="9144000" cy="3127970"/>
          </a:xfrm>
          <a:prstGeom prst="rect">
            <a:avLst/>
          </a:prstGeom>
          <a:noFill/>
          <a:ln w="9525">
            <a:noFill/>
            <a:miter lim="800000"/>
            <a:headEnd/>
            <a:tailEnd/>
          </a:ln>
        </p:spPr>
      </p:pic>
    </p:spTree>
    <p:extLst>
      <p:ext uri="{BB962C8B-B14F-4D97-AF65-F5344CB8AC3E}">
        <p14:creationId xmlns:p14="http://schemas.microsoft.com/office/powerpoint/2010/main" val="265005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TotalTime>
  <Words>838</Words>
  <Application>Microsoft Office PowerPoint</Application>
  <PresentationFormat>On-screen Show (4:3)</PresentationFormat>
  <Paragraphs>185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Thème Office</vt:lpstr>
      <vt:lpstr>UPOREDNA ANALIZA KARAKTERISTIKA ACSR i HTLS UŽADI DALEKOVODA</vt:lpstr>
      <vt:lpstr>TIPOVI HTLS PROVODNIKA</vt:lpstr>
      <vt:lpstr>PowerPoint Presentation</vt:lpstr>
      <vt:lpstr>TIPOVI HTLS PROVODNIKA</vt:lpstr>
      <vt:lpstr>PowerPoint Presentation</vt:lpstr>
      <vt:lpstr>PowerPoint Presentation</vt:lpstr>
      <vt:lpstr>UPOREDNA ANLIZA UGIBA ACSR I HTLS PROVODNIKA</vt:lpstr>
      <vt:lpstr>                   Ugibi provodnika na 40°C                 Ugibi provodnika na -5°C sa dodatnim opterećenjem </vt:lpstr>
      <vt:lpstr>Maksimalni ugib ACSR 150/25mm2 provodnika drugog raspona javlja se na temperaturi od -5°C sa dodatnim teretom i iznosi 4.58m. Istu vrijednost ugiba posmatranog raspona, imaće HTLS provodnici pri znatno većim temperaturama s obzirom da se maksimalni ugibi raspona kod HTLS provodnika javljaju pri maksimalnim radnim temperaturama. </vt:lpstr>
      <vt:lpstr>ZAKLJUČAK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PC</cp:lastModifiedBy>
  <cp:revision>44</cp:revision>
  <dcterms:created xsi:type="dcterms:W3CDTF">2018-08-21T10:05:07Z</dcterms:created>
  <dcterms:modified xsi:type="dcterms:W3CDTF">2019-05-07T18:10:59Z</dcterms:modified>
</cp:coreProperties>
</file>