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redrag.mijajlovic\Documents\LITERATURA\TVN\ED%20Sistemi\Nadzemni%20vodovi\TERMON%202019%20V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redrag.mijajlovic\Documents\LITERATURA\TVN\ED%20Sistemi\Nadzemni%20vodovi\TERMON%202019%20V1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8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hr-HR" sz="800" b="1" i="0" u="none" strike="noStrike" cap="none" normalizeH="0" baseline="0">
                <a:effectLst/>
              </a:rPr>
              <a:t>Intezitet termički trajno dozvoljene struje (A) </a:t>
            </a:r>
            <a:endParaRPr lang="sr-Latn-ME" sz="800"/>
          </a:p>
        </c:rich>
      </c:tx>
      <c:layout>
        <c:manualLayout>
          <c:xMode val="edge"/>
          <c:yMode val="edge"/>
          <c:x val="0.3326966681248178"/>
          <c:y val="2.36127508854781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sr-Latn-RS"/>
        </a:p>
      </c:txPr>
    </c:title>
    <c:autoTitleDeleted val="0"/>
    <c:plotArea>
      <c:layout>
        <c:manualLayout>
          <c:layoutTarget val="inner"/>
          <c:xMode val="edge"/>
          <c:yMode val="edge"/>
          <c:x val="4.9045093321668128E-2"/>
          <c:y val="0.14567796793995791"/>
          <c:w val="0.92549194371536891"/>
          <c:h val="0.74109920144279484"/>
        </c:manualLayout>
      </c:layout>
      <c:lineChart>
        <c:grouping val="standard"/>
        <c:varyColors val="0"/>
        <c:ser>
          <c:idx val="0"/>
          <c:order val="0"/>
          <c:tx>
            <c:strRef>
              <c:f>'Pr 1'!$B$10</c:f>
              <c:strCache>
                <c:ptCount val="1"/>
                <c:pt idx="0">
                  <c:v>100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multiLvlStrRef>
              <c:f>'Pr 1'!$C$8:$I$9</c:f>
              <c:multiLvlStrCache>
                <c:ptCount val="7"/>
                <c:lvl>
                  <c:pt idx="0">
                    <c:v>-5</c:v>
                  </c:pt>
                  <c:pt idx="1">
                    <c:v>0</c:v>
                  </c:pt>
                  <c:pt idx="2">
                    <c:v>10</c:v>
                  </c:pt>
                  <c:pt idx="3">
                    <c:v>20</c:v>
                  </c:pt>
                  <c:pt idx="4">
                    <c:v>30</c:v>
                  </c:pt>
                  <c:pt idx="5">
                    <c:v>35</c:v>
                  </c:pt>
                  <c:pt idx="6">
                    <c:v>40</c:v>
                  </c:pt>
                </c:lvl>
                <c:lvl>
                  <c:pt idx="0">
                    <c:v>Temperatura ambijenta θa (C)</c:v>
                  </c:pt>
                </c:lvl>
              </c:multiLvlStrCache>
            </c:multiLvlStrRef>
          </c:cat>
          <c:val>
            <c:numRef>
              <c:f>'Pr 1'!$C$10:$I$10</c:f>
              <c:numCache>
                <c:formatCode>General</c:formatCode>
                <c:ptCount val="7"/>
                <c:pt idx="0">
                  <c:v>891</c:v>
                </c:pt>
                <c:pt idx="1">
                  <c:v>875</c:v>
                </c:pt>
                <c:pt idx="2">
                  <c:v>839</c:v>
                </c:pt>
                <c:pt idx="3">
                  <c:v>801</c:v>
                </c:pt>
                <c:pt idx="4">
                  <c:v>756</c:v>
                </c:pt>
                <c:pt idx="5">
                  <c:v>732</c:v>
                </c:pt>
                <c:pt idx="6">
                  <c:v>705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'Pr 1'!$B$11</c:f>
              <c:strCache>
                <c:ptCount val="1"/>
                <c:pt idx="0">
                  <c:v>80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multiLvlStrRef>
              <c:f>'Pr 1'!$C$8:$I$9</c:f>
              <c:multiLvlStrCache>
                <c:ptCount val="7"/>
                <c:lvl>
                  <c:pt idx="0">
                    <c:v>-5</c:v>
                  </c:pt>
                  <c:pt idx="1">
                    <c:v>0</c:v>
                  </c:pt>
                  <c:pt idx="2">
                    <c:v>10</c:v>
                  </c:pt>
                  <c:pt idx="3">
                    <c:v>20</c:v>
                  </c:pt>
                  <c:pt idx="4">
                    <c:v>30</c:v>
                  </c:pt>
                  <c:pt idx="5">
                    <c:v>35</c:v>
                  </c:pt>
                  <c:pt idx="6">
                    <c:v>40</c:v>
                  </c:pt>
                </c:lvl>
                <c:lvl>
                  <c:pt idx="0">
                    <c:v>Temperatura ambijenta θa (C)</c:v>
                  </c:pt>
                </c:lvl>
              </c:multiLvlStrCache>
            </c:multiLvlStrRef>
          </c:cat>
          <c:val>
            <c:numRef>
              <c:f>'Pr 1'!$C$11:$I$11</c:f>
              <c:numCache>
                <c:formatCode>General</c:formatCode>
                <c:ptCount val="7"/>
                <c:pt idx="0">
                  <c:v>811</c:v>
                </c:pt>
                <c:pt idx="1">
                  <c:v>791</c:v>
                </c:pt>
                <c:pt idx="2">
                  <c:v>747</c:v>
                </c:pt>
                <c:pt idx="3">
                  <c:v>697</c:v>
                </c:pt>
                <c:pt idx="4">
                  <c:v>638</c:v>
                </c:pt>
                <c:pt idx="5">
                  <c:v>604</c:v>
                </c:pt>
                <c:pt idx="6">
                  <c:v>566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'Pr 1'!$B$12</c:f>
              <c:strCache>
                <c:ptCount val="1"/>
                <c:pt idx="0">
                  <c:v>60</c:v>
                </c:pt>
              </c:strCache>
            </c:strRef>
          </c:tx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multiLvlStrRef>
              <c:f>'Pr 1'!$C$8:$I$9</c:f>
              <c:multiLvlStrCache>
                <c:ptCount val="7"/>
                <c:lvl>
                  <c:pt idx="0">
                    <c:v>-5</c:v>
                  </c:pt>
                  <c:pt idx="1">
                    <c:v>0</c:v>
                  </c:pt>
                  <c:pt idx="2">
                    <c:v>10</c:v>
                  </c:pt>
                  <c:pt idx="3">
                    <c:v>20</c:v>
                  </c:pt>
                  <c:pt idx="4">
                    <c:v>30</c:v>
                  </c:pt>
                  <c:pt idx="5">
                    <c:v>35</c:v>
                  </c:pt>
                  <c:pt idx="6">
                    <c:v>40</c:v>
                  </c:pt>
                </c:lvl>
                <c:lvl>
                  <c:pt idx="0">
                    <c:v>Temperatura ambijenta θa (C)</c:v>
                  </c:pt>
                </c:lvl>
              </c:multiLvlStrCache>
            </c:multiLvlStrRef>
          </c:cat>
          <c:val>
            <c:numRef>
              <c:f>'Pr 1'!$C$12:$I$12</c:f>
              <c:numCache>
                <c:formatCode>General</c:formatCode>
                <c:ptCount val="7"/>
                <c:pt idx="0">
                  <c:v>714</c:v>
                </c:pt>
                <c:pt idx="1">
                  <c:v>688</c:v>
                </c:pt>
                <c:pt idx="2">
                  <c:v>629</c:v>
                </c:pt>
                <c:pt idx="3">
                  <c:v>559</c:v>
                </c:pt>
                <c:pt idx="4">
                  <c:v>471</c:v>
                </c:pt>
                <c:pt idx="5">
                  <c:v>417</c:v>
                </c:pt>
                <c:pt idx="6">
                  <c:v>352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'Pr 1'!$B$13</c:f>
              <c:strCache>
                <c:ptCount val="1"/>
                <c:pt idx="0">
                  <c:v>40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multiLvlStrRef>
              <c:f>'Pr 1'!$C$8:$I$9</c:f>
              <c:multiLvlStrCache>
                <c:ptCount val="7"/>
                <c:lvl>
                  <c:pt idx="0">
                    <c:v>-5</c:v>
                  </c:pt>
                  <c:pt idx="1">
                    <c:v>0</c:v>
                  </c:pt>
                  <c:pt idx="2">
                    <c:v>10</c:v>
                  </c:pt>
                  <c:pt idx="3">
                    <c:v>20</c:v>
                  </c:pt>
                  <c:pt idx="4">
                    <c:v>30</c:v>
                  </c:pt>
                  <c:pt idx="5">
                    <c:v>35</c:v>
                  </c:pt>
                  <c:pt idx="6">
                    <c:v>40</c:v>
                  </c:pt>
                </c:lvl>
                <c:lvl>
                  <c:pt idx="0">
                    <c:v>Temperatura ambijenta θa (C)</c:v>
                  </c:pt>
                </c:lvl>
              </c:multiLvlStrCache>
            </c:multiLvlStrRef>
          </c:cat>
          <c:val>
            <c:numRef>
              <c:f>'Pr 1'!$C$13:$I$13</c:f>
              <c:numCache>
                <c:formatCode>General</c:formatCode>
                <c:ptCount val="7"/>
                <c:pt idx="0">
                  <c:v>589</c:v>
                </c:pt>
                <c:pt idx="1">
                  <c:v>552</c:v>
                </c:pt>
                <c:pt idx="2">
                  <c:v>464</c:v>
                </c:pt>
                <c:pt idx="3">
                  <c:v>327</c:v>
                </c:pt>
                <c:pt idx="4">
                  <c:v>121</c:v>
                </c:pt>
                <c:pt idx="5">
                  <c:v>52</c:v>
                </c:pt>
                <c:pt idx="6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923038800"/>
        <c:axId val="-1116849472"/>
      </c:lineChart>
      <c:catAx>
        <c:axId val="-923038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116849472"/>
        <c:crosses val="autoZero"/>
        <c:auto val="1"/>
        <c:lblAlgn val="ctr"/>
        <c:lblOffset val="100"/>
        <c:noMultiLvlLbl val="0"/>
      </c:catAx>
      <c:valAx>
        <c:axId val="-1116849472"/>
        <c:scaling>
          <c:orientation val="minMax"/>
          <c:max val="900"/>
          <c:min val="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923038800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6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hr-HR" sz="1000"/>
              <a:t>Intezitet termički trajno dozvoljene struje (A)</a:t>
            </a:r>
          </a:p>
          <a:p>
            <a:pPr>
              <a:defRPr/>
            </a:pPr>
            <a:r>
              <a:rPr lang="hr-HR" sz="800"/>
              <a:t>tradicional 	termička sličnost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sr-Latn-RS"/>
        </a:p>
      </c:txPr>
    </c:title>
    <c:autoTitleDeleted val="0"/>
    <c:plotArea>
      <c:layout>
        <c:manualLayout>
          <c:layoutTarget val="inner"/>
          <c:xMode val="edge"/>
          <c:yMode val="edge"/>
          <c:x val="5.6082130358705164E-2"/>
          <c:y val="0.17030454629512473"/>
          <c:w val="0.91845490667833185"/>
          <c:h val="0.72808880966517009"/>
        </c:manualLayout>
      </c:layout>
      <c:lineChart>
        <c:grouping val="standard"/>
        <c:varyColors val="0"/>
        <c:ser>
          <c:idx val="0"/>
          <c:order val="0"/>
          <c:tx>
            <c:strRef>
              <c:f>'Pr 5'!$B$6</c:f>
              <c:strCache>
                <c:ptCount val="1"/>
                <c:pt idx="0">
                  <c:v>100</c:v>
                </c:pt>
              </c:strCache>
            </c:strRef>
          </c:tx>
          <c:spPr>
            <a:ln w="2222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multiLvlStrRef>
              <c:f>'Pr 5'!$C$4:$I$5</c:f>
              <c:multiLvlStrCache>
                <c:ptCount val="7"/>
                <c:lvl>
                  <c:pt idx="0">
                    <c:v>-5</c:v>
                  </c:pt>
                  <c:pt idx="1">
                    <c:v>0</c:v>
                  </c:pt>
                  <c:pt idx="2">
                    <c:v>10</c:v>
                  </c:pt>
                  <c:pt idx="3">
                    <c:v>20</c:v>
                  </c:pt>
                  <c:pt idx="4">
                    <c:v>30</c:v>
                  </c:pt>
                  <c:pt idx="5">
                    <c:v>35</c:v>
                  </c:pt>
                  <c:pt idx="6">
                    <c:v>40</c:v>
                  </c:pt>
                </c:lvl>
                <c:lvl>
                  <c:pt idx="0">
                    <c:v>Temperatura ambijenta θa (C)</c:v>
                  </c:pt>
                </c:lvl>
              </c:multiLvlStrCache>
            </c:multiLvlStrRef>
          </c:cat>
          <c:val>
            <c:numRef>
              <c:f>'Pr 5'!$C$6:$I$6</c:f>
              <c:numCache>
                <c:formatCode>General</c:formatCode>
                <c:ptCount val="7"/>
                <c:pt idx="0">
                  <c:v>921</c:v>
                </c:pt>
                <c:pt idx="1">
                  <c:v>904</c:v>
                </c:pt>
                <c:pt idx="2">
                  <c:v>869</c:v>
                </c:pt>
                <c:pt idx="3">
                  <c:v>830</c:v>
                </c:pt>
                <c:pt idx="4">
                  <c:v>784</c:v>
                </c:pt>
                <c:pt idx="5">
                  <c:v>759</c:v>
                </c:pt>
                <c:pt idx="6">
                  <c:v>732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'Pr 5'!$B$7</c:f>
              <c:strCache>
                <c:ptCount val="1"/>
              </c:strCache>
            </c:strRef>
          </c:tx>
          <c:spPr>
            <a:ln w="2222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multiLvlStrRef>
              <c:f>'Pr 5'!$C$4:$I$5</c:f>
              <c:multiLvlStrCache>
                <c:ptCount val="7"/>
                <c:lvl>
                  <c:pt idx="0">
                    <c:v>-5</c:v>
                  </c:pt>
                  <c:pt idx="1">
                    <c:v>0</c:v>
                  </c:pt>
                  <c:pt idx="2">
                    <c:v>10</c:v>
                  </c:pt>
                  <c:pt idx="3">
                    <c:v>20</c:v>
                  </c:pt>
                  <c:pt idx="4">
                    <c:v>30</c:v>
                  </c:pt>
                  <c:pt idx="5">
                    <c:v>35</c:v>
                  </c:pt>
                  <c:pt idx="6">
                    <c:v>40</c:v>
                  </c:pt>
                </c:lvl>
                <c:lvl>
                  <c:pt idx="0">
                    <c:v>Temperatura ambijenta θa (C)</c:v>
                  </c:pt>
                </c:lvl>
              </c:multiLvlStrCache>
            </c:multiLvlStrRef>
          </c:cat>
          <c:val>
            <c:numRef>
              <c:f>'Pr 5'!$C$7:$I$7</c:f>
              <c:numCache>
                <c:formatCode>General</c:formatCode>
                <c:ptCount val="7"/>
                <c:pt idx="0">
                  <c:v>970</c:v>
                </c:pt>
                <c:pt idx="1">
                  <c:v>955</c:v>
                </c:pt>
                <c:pt idx="2">
                  <c:v>922</c:v>
                </c:pt>
                <c:pt idx="3">
                  <c:v>886</c:v>
                </c:pt>
                <c:pt idx="4">
                  <c:v>846</c:v>
                </c:pt>
                <c:pt idx="5">
                  <c:v>823</c:v>
                </c:pt>
                <c:pt idx="6">
                  <c:v>799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'Pr 5'!$B$8</c:f>
              <c:strCache>
                <c:ptCount val="1"/>
                <c:pt idx="0">
                  <c:v>80</c:v>
                </c:pt>
              </c:strCache>
            </c:strRef>
          </c:tx>
          <c:spPr>
            <a:ln w="2222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multiLvlStrRef>
              <c:f>'Pr 5'!$C$4:$I$5</c:f>
              <c:multiLvlStrCache>
                <c:ptCount val="7"/>
                <c:lvl>
                  <c:pt idx="0">
                    <c:v>-5</c:v>
                  </c:pt>
                  <c:pt idx="1">
                    <c:v>0</c:v>
                  </c:pt>
                  <c:pt idx="2">
                    <c:v>10</c:v>
                  </c:pt>
                  <c:pt idx="3">
                    <c:v>20</c:v>
                  </c:pt>
                  <c:pt idx="4">
                    <c:v>30</c:v>
                  </c:pt>
                  <c:pt idx="5">
                    <c:v>35</c:v>
                  </c:pt>
                  <c:pt idx="6">
                    <c:v>40</c:v>
                  </c:pt>
                </c:lvl>
                <c:lvl>
                  <c:pt idx="0">
                    <c:v>Temperatura ambijenta θa (C)</c:v>
                  </c:pt>
                </c:lvl>
              </c:multiLvlStrCache>
            </c:multiLvlStrRef>
          </c:cat>
          <c:val>
            <c:numRef>
              <c:f>'Pr 5'!$C$8:$I$8</c:f>
              <c:numCache>
                <c:formatCode>General</c:formatCode>
                <c:ptCount val="7"/>
                <c:pt idx="0">
                  <c:v>835</c:v>
                </c:pt>
                <c:pt idx="1">
                  <c:v>814</c:v>
                </c:pt>
                <c:pt idx="2">
                  <c:v>769</c:v>
                </c:pt>
                <c:pt idx="3">
                  <c:v>718</c:v>
                </c:pt>
                <c:pt idx="4">
                  <c:v>657</c:v>
                </c:pt>
                <c:pt idx="5">
                  <c:v>622</c:v>
                </c:pt>
                <c:pt idx="6">
                  <c:v>583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'Pr 5'!$B$9</c:f>
              <c:strCache>
                <c:ptCount val="1"/>
              </c:strCache>
            </c:strRef>
          </c:tx>
          <c:spPr>
            <a:ln w="2222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multiLvlStrRef>
              <c:f>'Pr 5'!$C$4:$I$5</c:f>
              <c:multiLvlStrCache>
                <c:ptCount val="7"/>
                <c:lvl>
                  <c:pt idx="0">
                    <c:v>-5</c:v>
                  </c:pt>
                  <c:pt idx="1">
                    <c:v>0</c:v>
                  </c:pt>
                  <c:pt idx="2">
                    <c:v>10</c:v>
                  </c:pt>
                  <c:pt idx="3">
                    <c:v>20</c:v>
                  </c:pt>
                  <c:pt idx="4">
                    <c:v>30</c:v>
                  </c:pt>
                  <c:pt idx="5">
                    <c:v>35</c:v>
                  </c:pt>
                  <c:pt idx="6">
                    <c:v>40</c:v>
                  </c:pt>
                </c:lvl>
                <c:lvl>
                  <c:pt idx="0">
                    <c:v>Temperatura ambijenta θa (C)</c:v>
                  </c:pt>
                </c:lvl>
              </c:multiLvlStrCache>
            </c:multiLvlStrRef>
          </c:cat>
          <c:val>
            <c:numRef>
              <c:f>'Pr 5'!$C$9:$I$9</c:f>
              <c:numCache>
                <c:formatCode>General</c:formatCode>
                <c:ptCount val="7"/>
                <c:pt idx="0">
                  <c:v>855</c:v>
                </c:pt>
                <c:pt idx="1">
                  <c:v>835</c:v>
                </c:pt>
                <c:pt idx="2">
                  <c:v>791</c:v>
                </c:pt>
                <c:pt idx="3">
                  <c:v>742</c:v>
                </c:pt>
                <c:pt idx="4">
                  <c:v>684</c:v>
                </c:pt>
                <c:pt idx="5">
                  <c:v>651</c:v>
                </c:pt>
                <c:pt idx="6">
                  <c:v>614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'Pr 5'!$B$10</c:f>
              <c:strCache>
                <c:ptCount val="1"/>
                <c:pt idx="0">
                  <c:v>60</c:v>
                </c:pt>
              </c:strCache>
            </c:strRef>
          </c:tx>
          <c:spPr>
            <a:ln w="2222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multiLvlStrRef>
              <c:f>'Pr 5'!$C$4:$I$5</c:f>
              <c:multiLvlStrCache>
                <c:ptCount val="7"/>
                <c:lvl>
                  <c:pt idx="0">
                    <c:v>-5</c:v>
                  </c:pt>
                  <c:pt idx="1">
                    <c:v>0</c:v>
                  </c:pt>
                  <c:pt idx="2">
                    <c:v>10</c:v>
                  </c:pt>
                  <c:pt idx="3">
                    <c:v>20</c:v>
                  </c:pt>
                  <c:pt idx="4">
                    <c:v>30</c:v>
                  </c:pt>
                  <c:pt idx="5">
                    <c:v>35</c:v>
                  </c:pt>
                  <c:pt idx="6">
                    <c:v>40</c:v>
                  </c:pt>
                </c:lvl>
                <c:lvl>
                  <c:pt idx="0">
                    <c:v>Temperatura ambijenta θa (C)</c:v>
                  </c:pt>
                </c:lvl>
              </c:multiLvlStrCache>
            </c:multiLvlStrRef>
          </c:cat>
          <c:val>
            <c:numRef>
              <c:f>'Pr 5'!$C$10:$I$10</c:f>
              <c:numCache>
                <c:formatCode>General</c:formatCode>
                <c:ptCount val="7"/>
                <c:pt idx="0">
                  <c:v>731</c:v>
                </c:pt>
                <c:pt idx="1">
                  <c:v>704</c:v>
                </c:pt>
                <c:pt idx="2">
                  <c:v>645</c:v>
                </c:pt>
                <c:pt idx="3">
                  <c:v>571</c:v>
                </c:pt>
                <c:pt idx="4">
                  <c:v>479</c:v>
                </c:pt>
                <c:pt idx="5">
                  <c:v>423</c:v>
                </c:pt>
                <c:pt idx="6">
                  <c:v>354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'Pr 5'!$B$11</c:f>
              <c:strCache>
                <c:ptCount val="1"/>
              </c:strCache>
            </c:strRef>
          </c:tx>
          <c:spPr>
            <a:ln w="2222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multiLvlStrRef>
              <c:f>'Pr 5'!$C$4:$I$5</c:f>
              <c:multiLvlStrCache>
                <c:ptCount val="7"/>
                <c:lvl>
                  <c:pt idx="0">
                    <c:v>-5</c:v>
                  </c:pt>
                  <c:pt idx="1">
                    <c:v>0</c:v>
                  </c:pt>
                  <c:pt idx="2">
                    <c:v>10</c:v>
                  </c:pt>
                  <c:pt idx="3">
                    <c:v>20</c:v>
                  </c:pt>
                  <c:pt idx="4">
                    <c:v>30</c:v>
                  </c:pt>
                  <c:pt idx="5">
                    <c:v>35</c:v>
                  </c:pt>
                  <c:pt idx="6">
                    <c:v>40</c:v>
                  </c:pt>
                </c:lvl>
                <c:lvl>
                  <c:pt idx="0">
                    <c:v>Temperatura ambijenta θa (C)</c:v>
                  </c:pt>
                </c:lvl>
              </c:multiLvlStrCache>
            </c:multiLvlStrRef>
          </c:cat>
          <c:val>
            <c:numRef>
              <c:f>'Pr 5'!$C$11:$I$11</c:f>
              <c:numCache>
                <c:formatCode>General</c:formatCode>
                <c:ptCount val="7"/>
                <c:pt idx="0">
                  <c:v>734</c:v>
                </c:pt>
                <c:pt idx="1">
                  <c:v>707</c:v>
                </c:pt>
                <c:pt idx="2">
                  <c:v>647</c:v>
                </c:pt>
                <c:pt idx="3">
                  <c:v>575</c:v>
                </c:pt>
                <c:pt idx="4">
                  <c:v>485</c:v>
                </c:pt>
                <c:pt idx="5">
                  <c:v>430</c:v>
                </c:pt>
                <c:pt idx="6">
                  <c:v>362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'Pr 5'!$B$12</c:f>
              <c:strCache>
                <c:ptCount val="1"/>
                <c:pt idx="0">
                  <c:v>40</c:v>
                </c:pt>
              </c:strCache>
            </c:strRef>
          </c:tx>
          <c:spPr>
            <a:ln w="2222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multiLvlStrRef>
              <c:f>'Pr 5'!$C$4:$I$5</c:f>
              <c:multiLvlStrCache>
                <c:ptCount val="7"/>
                <c:lvl>
                  <c:pt idx="0">
                    <c:v>-5</c:v>
                  </c:pt>
                  <c:pt idx="1">
                    <c:v>0</c:v>
                  </c:pt>
                  <c:pt idx="2">
                    <c:v>10</c:v>
                  </c:pt>
                  <c:pt idx="3">
                    <c:v>20</c:v>
                  </c:pt>
                  <c:pt idx="4">
                    <c:v>30</c:v>
                  </c:pt>
                  <c:pt idx="5">
                    <c:v>35</c:v>
                  </c:pt>
                  <c:pt idx="6">
                    <c:v>40</c:v>
                  </c:pt>
                </c:lvl>
                <c:lvl>
                  <c:pt idx="0">
                    <c:v>Temperatura ambijenta θa (C)</c:v>
                  </c:pt>
                </c:lvl>
              </c:multiLvlStrCache>
            </c:multiLvlStrRef>
          </c:cat>
          <c:val>
            <c:numRef>
              <c:f>'Pr 5'!$C$12:$I$12</c:f>
              <c:numCache>
                <c:formatCode>General</c:formatCode>
                <c:ptCount val="7"/>
                <c:pt idx="0">
                  <c:v>598</c:v>
                </c:pt>
                <c:pt idx="1">
                  <c:v>560</c:v>
                </c:pt>
                <c:pt idx="2">
                  <c:v>469</c:v>
                </c:pt>
                <c:pt idx="3">
                  <c:v>343</c:v>
                </c:pt>
                <c:pt idx="4">
                  <c:v>202</c:v>
                </c:pt>
                <c:pt idx="5">
                  <c:v>89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'Pr 5'!$B$13</c:f>
              <c:strCache>
                <c:ptCount val="1"/>
              </c:strCache>
            </c:strRef>
          </c:tx>
          <c:spPr>
            <a:ln w="2222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multiLvlStrRef>
              <c:f>'Pr 5'!$C$4:$I$5</c:f>
              <c:multiLvlStrCache>
                <c:ptCount val="7"/>
                <c:lvl>
                  <c:pt idx="0">
                    <c:v>-5</c:v>
                  </c:pt>
                  <c:pt idx="1">
                    <c:v>0</c:v>
                  </c:pt>
                  <c:pt idx="2">
                    <c:v>10</c:v>
                  </c:pt>
                  <c:pt idx="3">
                    <c:v>20</c:v>
                  </c:pt>
                  <c:pt idx="4">
                    <c:v>30</c:v>
                  </c:pt>
                  <c:pt idx="5">
                    <c:v>35</c:v>
                  </c:pt>
                  <c:pt idx="6">
                    <c:v>40</c:v>
                  </c:pt>
                </c:lvl>
                <c:lvl>
                  <c:pt idx="0">
                    <c:v>Temperatura ambijenta θa (C)</c:v>
                  </c:pt>
                </c:lvl>
              </c:multiLvlStrCache>
            </c:multiLvlStrRef>
          </c:cat>
          <c:val>
            <c:numRef>
              <c:f>'Pr 5'!$C$13:$I$13</c:f>
              <c:numCache>
                <c:formatCode>General</c:formatCode>
                <c:ptCount val="7"/>
                <c:pt idx="0">
                  <c:v>591</c:v>
                </c:pt>
                <c:pt idx="1">
                  <c:v>554</c:v>
                </c:pt>
                <c:pt idx="2">
                  <c:v>461</c:v>
                </c:pt>
                <c:pt idx="3">
                  <c:v>335</c:v>
                </c:pt>
                <c:pt idx="4">
                  <c:v>215</c:v>
                </c:pt>
                <c:pt idx="5">
                  <c:v>60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402986432"/>
        <c:axId val="-402995680"/>
      </c:lineChart>
      <c:catAx>
        <c:axId val="-4029864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402995680"/>
        <c:crosses val="autoZero"/>
        <c:auto val="1"/>
        <c:lblAlgn val="ctr"/>
        <c:lblOffset val="100"/>
        <c:noMultiLvlLbl val="0"/>
      </c:catAx>
      <c:valAx>
        <c:axId val="-402995680"/>
        <c:scaling>
          <c:orientation val="minMax"/>
          <c:max val="100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402986432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6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0.34486</cdr:x>
      <cdr:y>0.07256</cdr:y>
    </cdr:from>
    <cdr:to>
      <cdr:x>0.44692</cdr:x>
      <cdr:y>0.07256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1892043" y="260943"/>
          <a:ext cx="559942" cy="0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00B0F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0.53562</cdr:x>
      <cdr:y>0.07122</cdr:y>
    </cdr:from>
    <cdr:to>
      <cdr:x>0.63767</cdr:x>
      <cdr:y>0.07122</cdr:y>
    </cdr:to>
    <cdr:cxnSp macro="">
      <cdr:nvCxnSpPr>
        <cdr:cNvPr id="4" name="Straight Connector 3"/>
        <cdr:cNvCxnSpPr/>
      </cdr:nvCxnSpPr>
      <cdr:spPr>
        <a:xfrm xmlns:a="http://schemas.openxmlformats.org/drawingml/2006/main">
          <a:off x="2938621" y="256124"/>
          <a:ext cx="559888" cy="0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1AF0158E-0BEA-4BFF-AA61-7914394B3C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4F11DA1-6698-4392-B84F-664E2A344A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92300-EA15-4B15-A783-6E65AD991BC8}" type="datetimeFigureOut">
              <a:rPr lang="en-NZ" smtClean="0"/>
              <a:t>22/04/2019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B15D29F-AD7A-40A3-90D1-5C7D45458A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27F1443-A053-47AC-962C-46D85BEC89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16929-A883-446E-B000-A06150AF9A4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47281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14211-E28D-4196-8F23-467118673D5D}" type="datetimeFigureOut">
              <a:rPr lang="en-NZ" smtClean="0"/>
              <a:t>22/04/2019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4C6E0-D6AA-4C96-836C-B12EBD6499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8555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42832"/>
            <a:ext cx="9144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61728"/>
            <a:ext cx="9144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9FED370F-807E-48DD-A4F6-7B428A65D9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1949" y="5344720"/>
            <a:ext cx="2272593" cy="151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28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bullets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0048"/>
            <a:ext cx="105156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4926"/>
            <a:ext cx="105156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2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2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2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01050DE-0A5F-4EAE-BBAD-4B42CA1F08F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551" y="421437"/>
            <a:ext cx="1638300" cy="78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465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and plai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311151"/>
            <a:ext cx="105156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A04A2C0-3929-4A83-85EC-2D444E9469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1" y="203951"/>
            <a:ext cx="1638300" cy="78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570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and plain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311151"/>
            <a:ext cx="105156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3527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BE3778D-5522-4FD1-A1E9-328867823C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551" y="421437"/>
            <a:ext cx="1638300" cy="78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847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682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1756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caption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3401E25-3513-46F0-A253-E10B0ACC37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01" y="352425"/>
            <a:ext cx="1143000" cy="544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71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42832"/>
            <a:ext cx="9144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33153"/>
            <a:ext cx="9144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FED370F-807E-48DD-A4F6-7B428A65D9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1949" y="5344720"/>
            <a:ext cx="2272593" cy="151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980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42832"/>
            <a:ext cx="9144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33153"/>
            <a:ext cx="9144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FED370F-807E-48DD-A4F6-7B428A65D9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1949" y="5344720"/>
            <a:ext cx="2272593" cy="151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18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61932"/>
            <a:ext cx="9144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33750"/>
            <a:ext cx="9144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FED370F-807E-48DD-A4F6-7B428A65D9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1949" y="5344720"/>
            <a:ext cx="2272593" cy="151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913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85582"/>
            <a:ext cx="9144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19300"/>
            <a:ext cx="9144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FED370F-807E-48DD-A4F6-7B428A65D9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1949" y="5344720"/>
            <a:ext cx="2272593" cy="151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711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04807"/>
            <a:ext cx="9144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95675"/>
            <a:ext cx="9144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FED370F-807E-48DD-A4F6-7B428A65D9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1949" y="5344720"/>
            <a:ext cx="2272593" cy="151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066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0048"/>
            <a:ext cx="105156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4926"/>
            <a:ext cx="10515600" cy="4351338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SzPct val="100000"/>
              <a:buFont typeface="+mj-lt"/>
              <a:buAutoNum type="arabicPeriod"/>
              <a:defRPr sz="22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2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B5DE80A9-2E85-427F-A951-2383C697C9C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7476" y="5940393"/>
            <a:ext cx="1638300" cy="78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819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bullets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0048"/>
            <a:ext cx="105156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4926"/>
            <a:ext cx="105156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2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2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2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C048868-0E40-4F0F-91F0-71D2170BFE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551" y="421437"/>
            <a:ext cx="1638300" cy="78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879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bullet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0048"/>
            <a:ext cx="105156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4926"/>
            <a:ext cx="105156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2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2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2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6BFC05D-3F02-41AB-B619-6C88248533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551" y="421437"/>
            <a:ext cx="1638300" cy="78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757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1FA7C9D-D83C-4484-9533-0B150B1E6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6A860A2-5715-4DC5-A2F4-36393F043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7EB925-7612-46E3-B325-E0F2E64E2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26115-93DD-439D-AB73-B403A1B14893}" type="datetimeFigureOut">
              <a:rPr lang="en-NZ" smtClean="0"/>
              <a:t>22/04/2019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0B83F4A-34D0-4D19-B9A4-0D24C5D73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C97524-6E08-4C30-9778-5BEC932F6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958E-C44B-42BD-9173-1DD03F7322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862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7" r:id="rId2"/>
    <p:sldLayoutId id="2147483668" r:id="rId3"/>
    <p:sldLayoutId id="2147483665" r:id="rId4"/>
    <p:sldLayoutId id="2147483669" r:id="rId5"/>
    <p:sldLayoutId id="2147483666" r:id="rId6"/>
    <p:sldLayoutId id="2147483662" r:id="rId7"/>
    <p:sldLayoutId id="2147483650" r:id="rId8"/>
    <p:sldLayoutId id="2147483660" r:id="rId9"/>
    <p:sldLayoutId id="2147483661" r:id="rId10"/>
    <p:sldLayoutId id="2147483654" r:id="rId11"/>
    <p:sldLayoutId id="2147483663" r:id="rId12"/>
    <p:sldLayoutId id="2147483664" r:id="rId13"/>
    <p:sldLayoutId id="2147483655" r:id="rId14"/>
    <p:sldLayoutId id="2147483657" r:id="rId15"/>
    <p:sldLayoutId id="2147483670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9B5135-8E48-4FE4-BCB8-52D89EF22B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6335" y="724929"/>
            <a:ext cx="9144000" cy="1952367"/>
          </a:xfrm>
        </p:spPr>
        <p:txBody>
          <a:bodyPr>
            <a:normAutofit/>
          </a:bodyPr>
          <a:lstStyle/>
          <a:p>
            <a:r>
              <a:rPr lang="de-DE" b="1" dirty="0" smtClean="0"/>
              <a:t>TERMI</a:t>
            </a:r>
            <a:r>
              <a:rPr lang="sr-Latn-ME" b="1" dirty="0" smtClean="0"/>
              <a:t>ČKE GRANICE OPTEREĆENJA VODOVA PRENOSNE </a:t>
            </a:r>
            <a:r>
              <a:rPr lang="sr-Latn-ME" b="1" dirty="0" smtClean="0"/>
              <a:t>MREŽE</a:t>
            </a:r>
            <a:br>
              <a:rPr lang="sr-Latn-ME" b="1" dirty="0" smtClean="0"/>
            </a:br>
            <a:r>
              <a:rPr lang="sr-Latn-ME" b="1" dirty="0" smtClean="0"/>
              <a:t>R B2-04</a:t>
            </a:r>
            <a:endParaRPr lang="en-N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2A1953D-C007-4644-BC1B-FF9CF7DF7F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63090"/>
            <a:ext cx="9144000" cy="538697"/>
          </a:xfrm>
        </p:spPr>
        <p:txBody>
          <a:bodyPr/>
          <a:lstStyle/>
          <a:p>
            <a:r>
              <a:rPr lang="hr-HR" dirty="0"/>
              <a:t>Predrag Mijajlović</a:t>
            </a:r>
            <a:endParaRPr lang="en-NZ" dirty="0"/>
          </a:p>
        </p:txBody>
      </p:sp>
      <p:sp>
        <p:nvSpPr>
          <p:cNvPr id="4" name="TextBox 3"/>
          <p:cNvSpPr txBox="1"/>
          <p:nvPr/>
        </p:nvSpPr>
        <p:spPr>
          <a:xfrm>
            <a:off x="4390769" y="5881816"/>
            <a:ext cx="356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 smtClean="0">
                <a:solidFill>
                  <a:schemeClr val="bg1"/>
                </a:solidFill>
              </a:rPr>
              <a:t>VI Savjetovanje CG KO CIGRE</a:t>
            </a:r>
          </a:p>
          <a:p>
            <a:pPr algn="ctr"/>
            <a:r>
              <a:rPr lang="sr-Latn-ME" sz="1400" dirty="0" smtClean="0">
                <a:solidFill>
                  <a:schemeClr val="bg1"/>
                </a:solidFill>
              </a:rPr>
              <a:t>Bečići, 14</a:t>
            </a:r>
            <a:r>
              <a:rPr lang="sr-Latn-ME" sz="1400" dirty="0" smtClean="0">
                <a:solidFill>
                  <a:schemeClr val="bg1"/>
                </a:solidFill>
              </a:rPr>
              <a:t>. - </a:t>
            </a:r>
            <a:r>
              <a:rPr lang="sr-Latn-ME" sz="1400" dirty="0" smtClean="0">
                <a:solidFill>
                  <a:schemeClr val="bg1"/>
                </a:solidFill>
              </a:rPr>
              <a:t>18. maj 2019.</a:t>
            </a:r>
            <a:endParaRPr lang="sr-Latn-ME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33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4975" y="1680518"/>
            <a:ext cx="109398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ME" dirty="0">
                <a:solidFill>
                  <a:schemeClr val="bg1"/>
                </a:solidFill>
              </a:rPr>
              <a:t>E</a:t>
            </a:r>
            <a:r>
              <a:rPr lang="sr-Latn-ME" dirty="0" smtClean="0">
                <a:solidFill>
                  <a:schemeClr val="bg1"/>
                </a:solidFill>
              </a:rPr>
              <a:t>lektroenergetske prenosne </a:t>
            </a:r>
            <a:r>
              <a:rPr lang="sr-Latn-ME" dirty="0">
                <a:solidFill>
                  <a:schemeClr val="bg1"/>
                </a:solidFill>
              </a:rPr>
              <a:t>mreže </a:t>
            </a:r>
            <a:r>
              <a:rPr lang="sr-Latn-ME" dirty="0" smtClean="0">
                <a:solidFill>
                  <a:schemeClr val="bg1"/>
                </a:solidFill>
              </a:rPr>
              <a:t>budućnosti: napredne </a:t>
            </a:r>
            <a:r>
              <a:rPr lang="sr-Latn-ME" dirty="0">
                <a:solidFill>
                  <a:schemeClr val="bg1"/>
                </a:solidFill>
              </a:rPr>
              <a:t>mreže sa vizijom, </a:t>
            </a:r>
            <a:r>
              <a:rPr lang="sr-Latn-ME" dirty="0" smtClean="0">
                <a:solidFill>
                  <a:schemeClr val="bg1"/>
                </a:solidFill>
              </a:rPr>
              <a:t>zasnovane na liberalizaciji </a:t>
            </a:r>
            <a:r>
              <a:rPr lang="sr-Latn-ME" dirty="0">
                <a:solidFill>
                  <a:schemeClr val="bg1"/>
                </a:solidFill>
              </a:rPr>
              <a:t>tržišta i promjenama u tehnologijama proizvodnje (obnovljivi izvori) kako bi se ispunili </a:t>
            </a:r>
            <a:r>
              <a:rPr lang="sr-Latn-ME" dirty="0" smtClean="0">
                <a:solidFill>
                  <a:schemeClr val="bg1"/>
                </a:solidFill>
              </a:rPr>
              <a:t>zahtjevi prema okolini </a:t>
            </a:r>
            <a:r>
              <a:rPr lang="sr-Latn-ME" dirty="0">
                <a:solidFill>
                  <a:schemeClr val="bg1"/>
                </a:solidFill>
              </a:rPr>
              <a:t>i kvalitetnoj upotrebi električne </a:t>
            </a:r>
            <a:r>
              <a:rPr lang="sr-Latn-ME" dirty="0" smtClean="0">
                <a:solidFill>
                  <a:schemeClr val="bg1"/>
                </a:solidFill>
              </a:rPr>
              <a:t>energije.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64975" y="864973"/>
            <a:ext cx="5263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3600" b="1" dirty="0" smtClean="0">
                <a:solidFill>
                  <a:schemeClr val="bg1"/>
                </a:solidFill>
              </a:rPr>
              <a:t>UVODNE NAPOMENE</a:t>
            </a:r>
            <a:endParaRPr lang="sr-Latn-ME" sz="36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2065" y="2932670"/>
            <a:ext cx="11030465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3200" b="1" dirty="0" smtClean="0">
                <a:solidFill>
                  <a:schemeClr val="bg1"/>
                </a:solidFill>
              </a:rPr>
              <a:t>S I S T E M S K I     P R O B L E M I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r-Latn-ME" sz="2400" dirty="0" smtClean="0">
                <a:solidFill>
                  <a:schemeClr val="bg1"/>
                </a:solidFill>
              </a:rPr>
              <a:t>DeregulacIja </a:t>
            </a:r>
            <a:r>
              <a:rPr lang="sr-Latn-ME" sz="2400" dirty="0">
                <a:solidFill>
                  <a:schemeClr val="bg1"/>
                </a:solidFill>
              </a:rPr>
              <a:t>EES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r-Latn-ME" sz="2400" dirty="0">
                <a:solidFill>
                  <a:schemeClr val="bg1"/>
                </a:solidFill>
              </a:rPr>
              <a:t>V</a:t>
            </a:r>
            <a:r>
              <a:rPr lang="nb-NO" sz="2400" dirty="0">
                <a:solidFill>
                  <a:schemeClr val="bg1"/>
                </a:solidFill>
              </a:rPr>
              <a:t>elik</a:t>
            </a:r>
            <a:r>
              <a:rPr lang="sr-Latn-ME" sz="2400" dirty="0">
                <a:solidFill>
                  <a:schemeClr val="bg1"/>
                </a:solidFill>
              </a:rPr>
              <a:t>i</a:t>
            </a:r>
            <a:r>
              <a:rPr lang="nb-NO" sz="2400" dirty="0">
                <a:solidFill>
                  <a:schemeClr val="bg1"/>
                </a:solidFill>
              </a:rPr>
              <a:t> prekograničn</a:t>
            </a:r>
            <a:r>
              <a:rPr lang="sr-Latn-ME" sz="2400" dirty="0">
                <a:solidFill>
                  <a:schemeClr val="bg1"/>
                </a:solidFill>
              </a:rPr>
              <a:t>i</a:t>
            </a:r>
            <a:r>
              <a:rPr lang="nb-NO" sz="2400" dirty="0">
                <a:solidFill>
                  <a:schemeClr val="bg1"/>
                </a:solidFill>
              </a:rPr>
              <a:t> proto</a:t>
            </a:r>
            <a:r>
              <a:rPr lang="sr-Latn-ME" sz="2400" dirty="0">
                <a:solidFill>
                  <a:schemeClr val="bg1"/>
                </a:solidFill>
              </a:rPr>
              <a:t>ci</a:t>
            </a:r>
            <a:r>
              <a:rPr lang="nb-NO" sz="2400" dirty="0">
                <a:solidFill>
                  <a:schemeClr val="bg1"/>
                </a:solidFill>
              </a:rPr>
              <a:t> električne energije</a:t>
            </a:r>
            <a:r>
              <a:rPr lang="nb-NO" sz="2400" dirty="0"/>
              <a:t>,</a:t>
            </a:r>
            <a:endParaRPr lang="sr-Latn-ME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r-Latn-ME" sz="2400" dirty="0">
                <a:solidFill>
                  <a:schemeClr val="bg1"/>
                </a:solidFill>
              </a:rPr>
              <a:t>Povećana potrošnja električne energije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r-Latn-ME" sz="2400" dirty="0" smtClean="0">
                <a:solidFill>
                  <a:schemeClr val="bg1"/>
                </a:solidFill>
              </a:rPr>
              <a:t>Rekonstrukcija i nadogradnja postojećih </a:t>
            </a:r>
            <a:r>
              <a:rPr lang="sr-Latn-ME" sz="2400" dirty="0">
                <a:solidFill>
                  <a:schemeClr val="bg1"/>
                </a:solidFill>
              </a:rPr>
              <a:t>prenosnih vodova </a:t>
            </a:r>
            <a:r>
              <a:rPr lang="sr-Latn-ME" sz="2400" dirty="0" smtClean="0">
                <a:solidFill>
                  <a:schemeClr val="bg1"/>
                </a:solidFill>
              </a:rPr>
              <a:t>i/ili izgradnja novih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r-Latn-ME" sz="2400" dirty="0" smtClean="0">
                <a:solidFill>
                  <a:schemeClr val="bg1"/>
                </a:solidFill>
              </a:rPr>
              <a:t>Faktor sigurnosti (n-1), djelimični ili potpuni raspad EES-a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r-Latn-ME" sz="2400" dirty="0" smtClean="0">
                <a:solidFill>
                  <a:schemeClr val="bg1"/>
                </a:solidFill>
              </a:rPr>
              <a:t>Lokalne zajednice – vizuelni, prostorni i ekološki uslovi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r-Latn-ME" sz="2400" dirty="0" smtClean="0">
                <a:solidFill>
                  <a:schemeClr val="bg1"/>
                </a:solidFill>
              </a:rPr>
              <a:t>Urbanističko-tehnički uslovi, Građevinska i Upotrebna dozvola</a:t>
            </a:r>
            <a:endParaRPr lang="sr-Latn-ME" sz="2400" dirty="0">
              <a:solidFill>
                <a:schemeClr val="bg1"/>
              </a:solidFill>
            </a:endParaRP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451757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5546" y="468259"/>
            <a:ext cx="5272216" cy="852221"/>
          </a:xfrm>
        </p:spPr>
        <p:txBody>
          <a:bodyPr/>
          <a:lstStyle/>
          <a:p>
            <a:pPr algn="l"/>
            <a:r>
              <a:rPr lang="sr-Latn-ME" b="1" dirty="0" smtClean="0"/>
              <a:t>TEHNIČKI PROBLEMI</a:t>
            </a:r>
            <a:endParaRPr lang="sr-Latn-ME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5545" y="1622190"/>
            <a:ext cx="10733903" cy="4564425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sr-Latn-ME" dirty="0" smtClean="0"/>
              <a:t>Godina izgradnje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sr-Latn-ME" dirty="0" smtClean="0"/>
              <a:t>Dosatupnost novih tehnologija - dinamički temperaturni monitoring (</a:t>
            </a:r>
            <a:r>
              <a:rPr lang="sr-Latn-ME" dirty="0"/>
              <a:t>smartgrid)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sr-Latn-ME" dirty="0" smtClean="0"/>
              <a:t>Najveća </a:t>
            </a:r>
            <a:r>
              <a:rPr lang="sr-Latn-ME" dirty="0"/>
              <a:t>trajna </a:t>
            </a:r>
            <a:r>
              <a:rPr lang="sr-Latn-ME" dirty="0" smtClean="0"/>
              <a:t>temperaturna opterećenja DV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sr-Latn-ME" dirty="0" smtClean="0"/>
              <a:t>S</a:t>
            </a:r>
            <a:r>
              <a:rPr lang="pt-BR" dirty="0" smtClean="0"/>
              <a:t>igurnosna </a:t>
            </a:r>
            <a:r>
              <a:rPr lang="pt-BR" dirty="0"/>
              <a:t>visina </a:t>
            </a:r>
            <a:r>
              <a:rPr lang="sr-Latn-ME" dirty="0"/>
              <a:t>provodnika</a:t>
            </a:r>
            <a:r>
              <a:rPr lang="pt-BR" dirty="0"/>
              <a:t> do objekata pod </a:t>
            </a:r>
            <a:r>
              <a:rPr lang="pt-BR" dirty="0" smtClean="0"/>
              <a:t>njim</a:t>
            </a:r>
            <a:endParaRPr lang="sr-Latn-ME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sr-Latn-ME" dirty="0" smtClean="0"/>
              <a:t>Geometrija dalekovoda i lasersko snimanje </a:t>
            </a:r>
          </a:p>
          <a:p>
            <a:r>
              <a:rPr lang="sr-Latn-ME" dirty="0" smtClean="0"/>
              <a:t>FIZIČKE VELIČINE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sr-Latn-ME" dirty="0"/>
              <a:t>S</a:t>
            </a:r>
            <a:r>
              <a:rPr lang="sr-Latn-ME" dirty="0" smtClean="0"/>
              <a:t>unčevo zračenje,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sr-Latn-ME" dirty="0"/>
              <a:t>T</a:t>
            </a:r>
            <a:r>
              <a:rPr lang="sr-Latn-ME" dirty="0" smtClean="0"/>
              <a:t>emperatura vazduha,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sr-Latn-ME" dirty="0"/>
              <a:t>B</a:t>
            </a:r>
            <a:r>
              <a:rPr lang="sr-Latn-ME" dirty="0" smtClean="0"/>
              <a:t>rzina </a:t>
            </a:r>
            <a:r>
              <a:rPr lang="sr-Latn-ME" dirty="0"/>
              <a:t>i smjer </a:t>
            </a:r>
            <a:r>
              <a:rPr lang="sr-Latn-ME" dirty="0" smtClean="0"/>
              <a:t>vjetra,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sr-Latn-ME" dirty="0"/>
              <a:t>V</a:t>
            </a:r>
            <a:r>
              <a:rPr lang="sr-Latn-ME" dirty="0" smtClean="0"/>
              <a:t>rijednost struje.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3866059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80303" y="650789"/>
            <a:ext cx="10486767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Maksimalno dozvoljena opterećenja NV normalno su </a:t>
            </a:r>
            <a:r>
              <a:rPr lang="hr-HR" dirty="0" smtClean="0">
                <a:solidFill>
                  <a:schemeClr val="bg1"/>
                </a:solidFill>
              </a:rPr>
              <a:t>ograničena: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 smtClean="0">
                <a:solidFill>
                  <a:schemeClr val="bg1"/>
                </a:solidFill>
              </a:rPr>
              <a:t>dozvoljenim </a:t>
            </a:r>
            <a:r>
              <a:rPr lang="hr-HR" dirty="0">
                <a:solidFill>
                  <a:schemeClr val="bg1"/>
                </a:solidFill>
              </a:rPr>
              <a:t>zagrijavanjem faznih provodnika, </a:t>
            </a:r>
            <a:endParaRPr lang="hr-HR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 smtClean="0">
                <a:solidFill>
                  <a:schemeClr val="bg1"/>
                </a:solidFill>
              </a:rPr>
              <a:t>dozvoljenim </a:t>
            </a:r>
            <a:r>
              <a:rPr lang="hr-HR" dirty="0">
                <a:solidFill>
                  <a:schemeClr val="bg1"/>
                </a:solidFill>
              </a:rPr>
              <a:t>padovima napona i </a:t>
            </a:r>
            <a:endParaRPr lang="hr-HR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 smtClean="0">
                <a:solidFill>
                  <a:schemeClr val="bg1"/>
                </a:solidFill>
              </a:rPr>
              <a:t>uslovima </a:t>
            </a:r>
            <a:r>
              <a:rPr lang="hr-HR" dirty="0">
                <a:solidFill>
                  <a:schemeClr val="bg1"/>
                </a:solidFill>
              </a:rPr>
              <a:t>stabilnosti. </a:t>
            </a:r>
            <a:endParaRPr lang="hr-HR" dirty="0" smtClean="0">
              <a:solidFill>
                <a:schemeClr val="bg1"/>
              </a:solidFill>
            </a:endParaRPr>
          </a:p>
          <a:p>
            <a:r>
              <a:rPr lang="hr-HR" dirty="0" smtClean="0">
                <a:solidFill>
                  <a:schemeClr val="bg1"/>
                </a:solidFill>
              </a:rPr>
              <a:t>Maksimalno </a:t>
            </a:r>
            <a:r>
              <a:rPr lang="hr-HR" dirty="0">
                <a:solidFill>
                  <a:schemeClr val="bg1"/>
                </a:solidFill>
              </a:rPr>
              <a:t>dozvoljena temperatura zagrijavanja provodnika ograničena je uglavnom: </a:t>
            </a:r>
            <a:endParaRPr lang="hr-HR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 smtClean="0">
                <a:solidFill>
                  <a:schemeClr val="bg1"/>
                </a:solidFill>
              </a:rPr>
              <a:t>dozvoljenim </a:t>
            </a:r>
            <a:r>
              <a:rPr lang="hr-HR" dirty="0">
                <a:solidFill>
                  <a:schemeClr val="bg1"/>
                </a:solidFill>
              </a:rPr>
              <a:t>gubitkom mehaničke čvrstoće provodnika u toku eksploatacije, </a:t>
            </a:r>
            <a:endParaRPr lang="hr-HR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 smtClean="0">
                <a:solidFill>
                  <a:schemeClr val="bg1"/>
                </a:solidFill>
              </a:rPr>
              <a:t>temperaturom </a:t>
            </a:r>
            <a:r>
              <a:rPr lang="hr-HR" dirty="0">
                <a:solidFill>
                  <a:schemeClr val="bg1"/>
                </a:solidFill>
              </a:rPr>
              <a:t>kapanja neutralne masti kojom se čelično jezgro Al/Če užeta štiti od </a:t>
            </a:r>
            <a:r>
              <a:rPr lang="hr-HR" dirty="0" smtClean="0">
                <a:solidFill>
                  <a:schemeClr val="bg1"/>
                </a:solidFill>
              </a:rPr>
              <a:t>korozije 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 smtClean="0">
                <a:solidFill>
                  <a:schemeClr val="bg1"/>
                </a:solidFill>
              </a:rPr>
              <a:t>maksimalno </a:t>
            </a:r>
            <a:r>
              <a:rPr lang="hr-HR" dirty="0">
                <a:solidFill>
                  <a:schemeClr val="bg1"/>
                </a:solidFill>
              </a:rPr>
              <a:t>dozvoljenim ugibom </a:t>
            </a:r>
            <a:r>
              <a:rPr lang="hr-HR" dirty="0" smtClean="0">
                <a:solidFill>
                  <a:schemeClr val="bg1"/>
                </a:solidFill>
              </a:rPr>
              <a:t>provodnika</a:t>
            </a:r>
          </a:p>
          <a:p>
            <a:endParaRPr lang="hr-HR" dirty="0" smtClean="0"/>
          </a:p>
          <a:p>
            <a:r>
              <a:rPr lang="hr-HR" dirty="0" smtClean="0">
                <a:solidFill>
                  <a:schemeClr val="bg1"/>
                </a:solidFill>
              </a:rPr>
              <a:t>Do </a:t>
            </a:r>
            <a:r>
              <a:rPr lang="hr-HR" dirty="0">
                <a:solidFill>
                  <a:schemeClr val="bg1"/>
                </a:solidFill>
              </a:rPr>
              <a:t>zagrijavanja provodnika dolazi sa jedne strane uslijed dejstva struje uspostavljene u provodniku, a sa druge strane uslijed dejstva sunčevog zračenja. Temperatura zagrijavanja provodnika zavisi od zajedničkih režimskih i meteoroloških uslova: </a:t>
            </a:r>
            <a:endParaRPr lang="hr-HR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 smtClean="0">
                <a:solidFill>
                  <a:schemeClr val="bg1"/>
                </a:solidFill>
              </a:rPr>
              <a:t>strujnog </a:t>
            </a:r>
            <a:r>
              <a:rPr lang="hr-HR" dirty="0">
                <a:solidFill>
                  <a:schemeClr val="bg1"/>
                </a:solidFill>
              </a:rPr>
              <a:t>opterećenja</a:t>
            </a:r>
            <a:r>
              <a:rPr lang="hr-HR" dirty="0" smtClean="0">
                <a:solidFill>
                  <a:schemeClr val="bg1"/>
                </a:solidFill>
              </a:rPr>
              <a:t>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 smtClean="0">
                <a:solidFill>
                  <a:schemeClr val="bg1"/>
                </a:solidFill>
              </a:rPr>
              <a:t>temperature </a:t>
            </a:r>
            <a:r>
              <a:rPr lang="hr-HR" dirty="0">
                <a:solidFill>
                  <a:schemeClr val="bg1"/>
                </a:solidFill>
              </a:rPr>
              <a:t>okolnog vazduha, </a:t>
            </a:r>
            <a:endParaRPr lang="hr-HR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 smtClean="0">
                <a:solidFill>
                  <a:schemeClr val="bg1"/>
                </a:solidFill>
              </a:rPr>
              <a:t>brzine </a:t>
            </a:r>
            <a:r>
              <a:rPr lang="hr-HR" dirty="0">
                <a:solidFill>
                  <a:schemeClr val="bg1"/>
                </a:solidFill>
              </a:rPr>
              <a:t>i pravca vjetra, </a:t>
            </a:r>
            <a:endParaRPr lang="hr-HR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 smtClean="0">
                <a:solidFill>
                  <a:schemeClr val="bg1"/>
                </a:solidFill>
              </a:rPr>
              <a:t>sunčeve </a:t>
            </a:r>
            <a:r>
              <a:rPr lang="hr-HR" dirty="0">
                <a:solidFill>
                  <a:schemeClr val="bg1"/>
                </a:solidFill>
              </a:rPr>
              <a:t>radijacije, </a:t>
            </a:r>
            <a:endParaRPr lang="hr-HR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 smtClean="0">
                <a:solidFill>
                  <a:schemeClr val="bg1"/>
                </a:solidFill>
              </a:rPr>
              <a:t>prečnika </a:t>
            </a:r>
            <a:r>
              <a:rPr lang="hr-HR" dirty="0">
                <a:solidFill>
                  <a:schemeClr val="bg1"/>
                </a:solidFill>
              </a:rPr>
              <a:t>provodnika, </a:t>
            </a:r>
            <a:endParaRPr lang="hr-HR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 smtClean="0">
                <a:solidFill>
                  <a:schemeClr val="bg1"/>
                </a:solidFill>
              </a:rPr>
              <a:t>stanja </a:t>
            </a:r>
            <a:r>
              <a:rPr lang="hr-HR" dirty="0">
                <a:solidFill>
                  <a:schemeClr val="bg1"/>
                </a:solidFill>
              </a:rPr>
              <a:t>površine provodnika kao i </a:t>
            </a:r>
            <a:endParaRPr lang="hr-HR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 smtClean="0">
                <a:solidFill>
                  <a:schemeClr val="bg1"/>
                </a:solidFill>
              </a:rPr>
              <a:t>materijala </a:t>
            </a:r>
            <a:r>
              <a:rPr lang="hr-HR" dirty="0">
                <a:solidFill>
                  <a:schemeClr val="bg1"/>
                </a:solidFill>
              </a:rPr>
              <a:t>i mehaničkih karakteristika provodnika.</a:t>
            </a:r>
            <a:endParaRPr lang="sr-Latn-ME" dirty="0">
              <a:solidFill>
                <a:schemeClr val="bg1"/>
              </a:solidFill>
            </a:endParaRPr>
          </a:p>
          <a:p>
            <a:pPr algn="ctr"/>
            <a:r>
              <a:rPr lang="sr-Latn-ME" sz="3200" b="1" dirty="0" smtClean="0">
                <a:solidFill>
                  <a:schemeClr val="bg1"/>
                </a:solidFill>
              </a:rPr>
              <a:t>ZAGRIJAVANJE = HLAĐENJE</a:t>
            </a:r>
            <a:endParaRPr lang="sr-Latn-ME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01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1752" y="385880"/>
            <a:ext cx="8328454" cy="852221"/>
          </a:xfrm>
        </p:spPr>
        <p:txBody>
          <a:bodyPr/>
          <a:lstStyle/>
          <a:p>
            <a:r>
              <a:rPr lang="sr-Latn-ME" b="1" dirty="0" smtClean="0"/>
              <a:t>JEDNAČINA TERMIČKE RAVNOTEŽE</a:t>
            </a:r>
            <a:endParaRPr lang="sr-Latn-M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18054" y="1491048"/>
                <a:ext cx="9580605" cy="5033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hr-HR" sz="4000" b="1" smtClean="0">
                        <a:solidFill>
                          <a:schemeClr val="bg1"/>
                        </a:solidFill>
                      </a:rPr>
                      <m:t>m</m:t>
                    </m:r>
                    <m:r>
                      <m:rPr>
                        <m:nor/>
                      </m:rPr>
                      <a:rPr lang="hr-HR" sz="4000" b="1" smtClean="0">
                        <a:solidFill>
                          <a:schemeClr val="bg1"/>
                        </a:solidFill>
                      </a:rPr>
                      <m:t>∙</m:t>
                    </m:r>
                    <m:r>
                      <m:rPr>
                        <m:nor/>
                      </m:rPr>
                      <a:rPr lang="hr-HR" sz="4000" b="1" smtClean="0">
                        <a:solidFill>
                          <a:schemeClr val="bg1"/>
                        </a:solidFill>
                      </a:rPr>
                      <m:t>c</m:t>
                    </m:r>
                    <m:r>
                      <m:rPr>
                        <m:nor/>
                      </m:rPr>
                      <a:rPr lang="hr-HR" sz="4000" b="1" smtClean="0">
                        <a:solidFill>
                          <a:schemeClr val="bg1"/>
                        </a:solidFill>
                      </a:rPr>
                      <m:t>∙</m:t>
                    </m:r>
                    <m:f>
                      <m:fPr>
                        <m:ctrlPr>
                          <a:rPr lang="sr-Latn-ME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hr-HR" sz="4000" b="1">
                            <a:solidFill>
                              <a:schemeClr val="bg1"/>
                            </a:solidFill>
                          </a:rPr>
                          <m:t>d</m:t>
                        </m:r>
                        <m:d>
                          <m:dPr>
                            <m:ctrlPr>
                              <a:rPr lang="sr-Latn-ME" sz="40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hr-HR" sz="4000" b="1">
                                <a:solidFill>
                                  <a:schemeClr val="bg1"/>
                                </a:solidFill>
                              </a:rPr>
                              <m:t>θp</m:t>
                            </m:r>
                            <m:r>
                              <m:rPr>
                                <m:nor/>
                              </m:rPr>
                              <a:rPr lang="hr-HR" sz="4000" b="1" i="1">
                                <a:solidFill>
                                  <a:schemeClr val="bg1"/>
                                </a:solidFill>
                              </a:rPr>
                              <m:t>−</m:t>
                            </m:r>
                            <m:r>
                              <m:rPr>
                                <m:nor/>
                              </m:rPr>
                              <a:rPr lang="hr-HR" sz="4000" b="1">
                                <a:solidFill>
                                  <a:schemeClr val="bg1"/>
                                </a:solidFill>
                              </a:rPr>
                              <m:t>θa</m:t>
                            </m:r>
                          </m:e>
                        </m:d>
                      </m:num>
                      <m:den>
                        <m:r>
                          <m:rPr>
                            <m:nor/>
                          </m:rPr>
                          <a:rPr lang="hr-HR" sz="4000" b="1">
                            <a:solidFill>
                              <a:schemeClr val="bg1"/>
                            </a:solidFill>
                          </a:rPr>
                          <m:t>dt</m:t>
                        </m:r>
                      </m:den>
                    </m:f>
                    <m:r>
                      <m:rPr>
                        <m:nor/>
                      </m:rPr>
                      <a:rPr lang="hr-HR" sz="4000" b="1">
                        <a:solidFill>
                          <a:schemeClr val="bg1"/>
                        </a:solidFill>
                      </a:rPr>
                      <m:t>=</m:t>
                    </m:r>
                    <m:sSub>
                      <m:sSubPr>
                        <m:ctrlPr>
                          <a:rPr lang="sr-Latn-ME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hr-HR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𝜽</m:t>
                        </m:r>
                      </m:sub>
                    </m:sSub>
                    <m:r>
                      <a:rPr lang="hr-HR" sz="40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sr-Latn-ME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p>
                        <m:r>
                          <a:rPr lang="hr-HR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hr-HR" sz="40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sr-Latn-ME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hr-HR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𝒔</m:t>
                        </m:r>
                      </m:sub>
                    </m:sSub>
                    <m:r>
                      <a:rPr lang="hr-HR" sz="40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sr-Latn-ME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hr-HR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  <m:r>
                      <a:rPr lang="hr-HR" sz="40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sr-Latn-ME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hr-HR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sub>
                    </m:sSub>
                  </m:oMath>
                </a14:m>
                <a:r>
                  <a:rPr lang="hr-HR" sz="4000" dirty="0"/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sr-Latn-ME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hr-HR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sub>
                    </m:sSub>
                    <m:r>
                      <a:rPr lang="hr-HR" sz="40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sz="40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𝝅</m:t>
                    </m:r>
                    <m:r>
                      <a:rPr lang="hr-HR" sz="40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sr-Latn-ME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𝝈</m:t>
                        </m:r>
                      </m:e>
                      <m:sub>
                        <m:r>
                          <a:rPr lang="hr-HR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sub>
                    </m:sSub>
                    <m:r>
                      <a:rPr lang="hr-HR" sz="40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∙</m:t>
                    </m:r>
                    <m:r>
                      <a:rPr lang="hr-HR" sz="40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𝑬</m:t>
                    </m:r>
                    <m:r>
                      <a:rPr lang="hr-HR" sz="40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∙</m:t>
                    </m:r>
                    <m:r>
                      <a:rPr lang="hr-HR" sz="40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𝑫</m:t>
                    </m:r>
                    <m:r>
                      <a:rPr lang="hr-HR" sz="40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∙(</m:t>
                    </m:r>
                    <m:sSup>
                      <m:sSupPr>
                        <m:ctrlPr>
                          <a:rPr lang="sr-Latn-ME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sr-Latn-ME" sz="40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40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hr-HR" sz="40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</m:sub>
                        </m:sSub>
                      </m:e>
                      <m:sup>
                        <m:r>
                          <a:rPr lang="hr-HR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hr-HR" sz="40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sr-Latn-ME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sr-Latn-ME" sz="40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40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hr-HR" sz="40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sub>
                        </m:sSub>
                      </m:e>
                      <m:sup>
                        <m:r>
                          <a:rPr lang="hr-HR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hr-HR" sz="40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hr-HR" sz="4000" b="1" dirty="0">
                    <a:solidFill>
                      <a:schemeClr val="bg1"/>
                    </a:solidFill>
                  </a:rPr>
                  <a:t> 	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sr-Latn-ME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hr-HR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𝑲</m:t>
                        </m:r>
                      </m:sub>
                    </m:sSub>
                    <m:r>
                      <a:rPr lang="hr-HR" sz="40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sz="40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𝝅</m:t>
                    </m:r>
                    <m:r>
                      <a:rPr lang="hr-HR" sz="40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∙</m:t>
                    </m:r>
                    <m:r>
                      <a:rPr lang="hr-HR" sz="40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𝑵𝒖</m:t>
                    </m:r>
                    <m:r>
                      <a:rPr lang="hr-HR" sz="40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∙</m:t>
                    </m:r>
                    <m:r>
                      <a:rPr lang="hr-HR" sz="40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𝝀</m:t>
                    </m:r>
                    <m:r>
                      <a:rPr lang="hr-HR" sz="40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∙(</m:t>
                    </m:r>
                    <m:sSub>
                      <m:sSubPr>
                        <m:ctrlPr>
                          <a:rPr lang="sr-Latn-ME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  <m:sub>
                        <m:r>
                          <a:rPr lang="hr-HR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sub>
                    </m:sSub>
                    <m:r>
                      <a:rPr lang="hr-HR" sz="40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sr-Latn-ME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  <m:sub>
                        <m:r>
                          <a:rPr lang="hr-HR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sub>
                    </m:sSub>
                    <m:r>
                      <a:rPr lang="hr-HR" sz="40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hr-HR" sz="4000" b="1" dirty="0">
                    <a:solidFill>
                      <a:schemeClr val="bg1"/>
                    </a:solidFill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sr-Latn-ME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hr-HR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𝒔</m:t>
                        </m:r>
                      </m:sub>
                    </m:sSub>
                    <m:r>
                      <a:rPr lang="hr-HR" sz="40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r-Latn-ME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𝜶</m:t>
                        </m:r>
                      </m:e>
                      <m:sub>
                        <m:r>
                          <a:rPr lang="hr-HR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𝒔</m:t>
                        </m:r>
                      </m:sub>
                    </m:sSub>
                    <m:r>
                      <a:rPr lang="hr-HR" sz="40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sr-Latn-ME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hr-HR" sz="4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𝒔</m:t>
                        </m:r>
                      </m:sub>
                    </m:sSub>
                    <m:r>
                      <a:rPr lang="hr-HR" sz="40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∙</m:t>
                    </m:r>
                    <m:r>
                      <a:rPr lang="hr-HR" sz="40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hr-HR" sz="4000" b="1" dirty="0">
                    <a:solidFill>
                      <a:schemeClr val="bg1"/>
                    </a:solidFill>
                  </a:rPr>
                  <a:t> </a:t>
                </a:r>
                <a:endParaRPr lang="hr-HR" sz="4000" b="1" dirty="0" smtClean="0">
                  <a:solidFill>
                    <a:schemeClr val="bg1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sr-Latn-ME" sz="40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𝐼𝑡𝑑</m:t>
                    </m:r>
                    <m:r>
                      <a:rPr lang="sr-Latn-ME" sz="40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r-Latn-ME" sz="4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sr-Latn-ME" sz="40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40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𝑄𝑘</m:t>
                            </m:r>
                            <m:r>
                              <a:rPr lang="sr-Latn-ME" sz="40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sr-Latn-ME" sz="40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𝑄𝑟</m:t>
                            </m:r>
                            <m:r>
                              <a:rPr lang="sr-Latn-ME" sz="40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r-Latn-ME" sz="40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𝑄𝑠</m:t>
                            </m:r>
                          </m:num>
                          <m:den>
                            <m:sSub>
                              <m:sSubPr>
                                <m:ctrlPr>
                                  <a:rPr lang="sr-Latn-ME" sz="40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ME" sz="40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sr-Latn-ME" sz="40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sub>
                            </m:sSub>
                          </m:den>
                        </m:f>
                      </m:e>
                    </m:rad>
                  </m:oMath>
                </a14:m>
                <a:r>
                  <a:rPr lang="sr-Latn-ME" sz="4000" dirty="0"/>
                  <a:t> </a:t>
                </a:r>
                <a:r>
                  <a:rPr lang="hr-HR" sz="4000" dirty="0">
                    <a:solidFill>
                      <a:schemeClr val="bg1"/>
                    </a:solidFill>
                  </a:rPr>
                  <a:t>	</a:t>
                </a:r>
                <a:endParaRPr lang="sr-Latn-ME" sz="4000" dirty="0">
                  <a:solidFill>
                    <a:schemeClr val="bg1"/>
                  </a:solidFill>
                </a:endParaRPr>
              </a:p>
              <a:p>
                <a:pPr algn="ctr"/>
                <a:endParaRPr lang="hr-HR" sz="4000" dirty="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054" y="1491048"/>
                <a:ext cx="9580605" cy="503336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925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140963"/>
              </p:ext>
            </p:extLst>
          </p:nvPr>
        </p:nvGraphicFramePr>
        <p:xfrm>
          <a:off x="1515761" y="667265"/>
          <a:ext cx="9003958" cy="1828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4284"/>
                <a:gridCol w="1093412"/>
                <a:gridCol w="1487792"/>
                <a:gridCol w="1487792"/>
                <a:gridCol w="1487792"/>
                <a:gridCol w="1488834"/>
                <a:gridCol w="1494052"/>
              </a:tblGrid>
              <a:tr h="282832">
                <a:tc grid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Provodnik Al/Če</a:t>
                      </a:r>
                      <a:endParaRPr lang="sr-Latn-M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</a:tr>
              <a:tr h="282832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Presjek mm</a:t>
                      </a:r>
                      <a:r>
                        <a:rPr lang="hr-HR" sz="1200" baseline="30000" dirty="0">
                          <a:effectLst/>
                        </a:rPr>
                        <a:t>2</a:t>
                      </a:r>
                      <a:endParaRPr lang="sr-Latn-M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150/25</a:t>
                      </a:r>
                      <a:endParaRPr lang="sr-Latn-M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240/40</a:t>
                      </a:r>
                      <a:endParaRPr lang="sr-Latn-M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360/57</a:t>
                      </a:r>
                      <a:endParaRPr lang="sr-Latn-M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490/65</a:t>
                      </a:r>
                      <a:endParaRPr lang="sr-Latn-M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Norma</a:t>
                      </a:r>
                      <a:endParaRPr lang="sr-Latn-M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28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1</a:t>
                      </a:r>
                      <a:endParaRPr lang="sr-Latn-M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DIN</a:t>
                      </a:r>
                      <a:endParaRPr lang="sr-Latn-M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470</a:t>
                      </a:r>
                      <a:endParaRPr lang="sr-Latn-M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645</a:t>
                      </a:r>
                      <a:endParaRPr lang="sr-Latn-M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810</a:t>
                      </a:r>
                      <a:endParaRPr lang="sr-Latn-M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960</a:t>
                      </a:r>
                      <a:endParaRPr lang="sr-Latn-M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1974</a:t>
                      </a:r>
                      <a:endParaRPr lang="sr-Latn-M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28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2</a:t>
                      </a:r>
                      <a:endParaRPr lang="sr-Latn-M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PUS</a:t>
                      </a:r>
                      <a:endParaRPr lang="sr-Latn-M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445</a:t>
                      </a:r>
                      <a:endParaRPr lang="sr-Latn-M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610</a:t>
                      </a:r>
                      <a:endParaRPr lang="sr-Latn-M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780</a:t>
                      </a:r>
                      <a:endParaRPr lang="sr-Latn-M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910</a:t>
                      </a:r>
                      <a:endParaRPr lang="sr-Latn-M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RFN</a:t>
                      </a:r>
                      <a:endParaRPr lang="sr-Latn-M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28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3</a:t>
                      </a:r>
                      <a:endParaRPr lang="sr-Latn-M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GB</a:t>
                      </a:r>
                      <a:endParaRPr lang="sr-Latn-M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485</a:t>
                      </a:r>
                      <a:endParaRPr lang="sr-Latn-M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652</a:t>
                      </a:r>
                      <a:endParaRPr lang="sr-Latn-M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826</a:t>
                      </a:r>
                      <a:endParaRPr lang="sr-Latn-M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967</a:t>
                      </a:r>
                      <a:endParaRPr lang="sr-Latn-M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GBN</a:t>
                      </a:r>
                      <a:endParaRPr lang="sr-Latn-M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28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4</a:t>
                      </a:r>
                      <a:endParaRPr lang="sr-Latn-M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TS</a:t>
                      </a:r>
                      <a:endParaRPr lang="sr-Latn-M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536</a:t>
                      </a:r>
                      <a:endParaRPr lang="sr-Latn-M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721</a:t>
                      </a:r>
                      <a:endParaRPr lang="sr-Latn-M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902</a:t>
                      </a:r>
                      <a:endParaRPr lang="sr-Latn-M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1066</a:t>
                      </a:r>
                      <a:endParaRPr lang="sr-Latn-M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Termička sličnost</a:t>
                      </a:r>
                      <a:endParaRPr lang="sr-Latn-M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51004" y="3253946"/>
            <a:ext cx="10149017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solidFill>
                  <a:schemeClr val="bg1"/>
                </a:solidFill>
              </a:rPr>
              <a:t>Rezultati su prikazani u Tabeli I, a računati su sa uslovima: </a:t>
            </a:r>
            <a:endParaRPr lang="hr-HR" sz="2800" dirty="0" smtClean="0">
              <a:solidFill>
                <a:schemeClr val="bg1"/>
              </a:solidFill>
            </a:endParaRPr>
          </a:p>
          <a:p>
            <a:r>
              <a:rPr lang="hr-HR" sz="2800" dirty="0" smtClean="0">
                <a:solidFill>
                  <a:schemeClr val="bg1"/>
                </a:solidFill>
              </a:rPr>
              <a:t>1</a:t>
            </a:r>
            <a:r>
              <a:rPr lang="hr-HR" sz="2800" dirty="0">
                <a:solidFill>
                  <a:schemeClr val="bg1"/>
                </a:solidFill>
              </a:rPr>
              <a:t>. θ</a:t>
            </a:r>
            <a:r>
              <a:rPr lang="hr-HR" sz="2800" baseline="-25000" dirty="0">
                <a:solidFill>
                  <a:schemeClr val="bg1"/>
                </a:solidFill>
              </a:rPr>
              <a:t>a</a:t>
            </a:r>
            <a:r>
              <a:rPr lang="hr-HR" sz="2800" dirty="0">
                <a:solidFill>
                  <a:schemeClr val="bg1"/>
                </a:solidFill>
              </a:rPr>
              <a:t>=35</a:t>
            </a:r>
            <a:r>
              <a:rPr lang="hr-HR" sz="2800" baseline="30000" dirty="0">
                <a:solidFill>
                  <a:schemeClr val="bg1"/>
                </a:solidFill>
              </a:rPr>
              <a:t>0</a:t>
            </a:r>
            <a:r>
              <a:rPr lang="hr-HR" sz="2800" dirty="0">
                <a:solidFill>
                  <a:schemeClr val="bg1"/>
                </a:solidFill>
              </a:rPr>
              <a:t>C, θ</a:t>
            </a:r>
            <a:r>
              <a:rPr lang="hr-HR" sz="2800" baseline="-25000" dirty="0">
                <a:solidFill>
                  <a:schemeClr val="bg1"/>
                </a:solidFill>
              </a:rPr>
              <a:t>p</a:t>
            </a:r>
            <a:r>
              <a:rPr lang="hr-HR" sz="2800" dirty="0">
                <a:solidFill>
                  <a:schemeClr val="bg1"/>
                </a:solidFill>
              </a:rPr>
              <a:t>=80</a:t>
            </a:r>
            <a:r>
              <a:rPr lang="hr-HR" sz="2800" baseline="30000" dirty="0">
                <a:solidFill>
                  <a:schemeClr val="bg1"/>
                </a:solidFill>
              </a:rPr>
              <a:t>0</a:t>
            </a:r>
            <a:r>
              <a:rPr lang="hr-HR" sz="2800" dirty="0">
                <a:solidFill>
                  <a:schemeClr val="bg1"/>
                </a:solidFill>
              </a:rPr>
              <a:t>C, </a:t>
            </a:r>
            <a:endParaRPr lang="hr-HR" sz="2800" dirty="0" smtClean="0">
              <a:solidFill>
                <a:schemeClr val="bg1"/>
              </a:solidFill>
            </a:endParaRPr>
          </a:p>
          <a:p>
            <a:r>
              <a:rPr lang="hr-HR" sz="2800" dirty="0" smtClean="0">
                <a:solidFill>
                  <a:schemeClr val="bg1"/>
                </a:solidFill>
              </a:rPr>
              <a:t>2</a:t>
            </a:r>
            <a:r>
              <a:rPr lang="hr-HR" sz="2800" dirty="0">
                <a:solidFill>
                  <a:schemeClr val="bg1"/>
                </a:solidFill>
              </a:rPr>
              <a:t>. θ</a:t>
            </a:r>
            <a:r>
              <a:rPr lang="hr-HR" sz="2800" baseline="-25000" dirty="0">
                <a:solidFill>
                  <a:schemeClr val="bg1"/>
                </a:solidFill>
              </a:rPr>
              <a:t>a</a:t>
            </a:r>
            <a:r>
              <a:rPr lang="hr-HR" sz="2800" dirty="0">
                <a:solidFill>
                  <a:schemeClr val="bg1"/>
                </a:solidFill>
              </a:rPr>
              <a:t>=25</a:t>
            </a:r>
            <a:r>
              <a:rPr lang="hr-HR" sz="2800" baseline="30000" dirty="0">
                <a:solidFill>
                  <a:schemeClr val="bg1"/>
                </a:solidFill>
              </a:rPr>
              <a:t>0</a:t>
            </a:r>
            <a:r>
              <a:rPr lang="hr-HR" sz="2800" dirty="0">
                <a:solidFill>
                  <a:schemeClr val="bg1"/>
                </a:solidFill>
              </a:rPr>
              <a:t>C, θ</a:t>
            </a:r>
            <a:r>
              <a:rPr lang="hr-HR" sz="2800" baseline="-25000" dirty="0">
                <a:solidFill>
                  <a:schemeClr val="bg1"/>
                </a:solidFill>
              </a:rPr>
              <a:t>p</a:t>
            </a:r>
            <a:r>
              <a:rPr lang="hr-HR" sz="2800" dirty="0">
                <a:solidFill>
                  <a:schemeClr val="bg1"/>
                </a:solidFill>
              </a:rPr>
              <a:t>=75</a:t>
            </a:r>
            <a:r>
              <a:rPr lang="hr-HR" sz="2800" baseline="30000" dirty="0">
                <a:solidFill>
                  <a:schemeClr val="bg1"/>
                </a:solidFill>
              </a:rPr>
              <a:t>0</a:t>
            </a:r>
            <a:r>
              <a:rPr lang="hr-HR" sz="2800" dirty="0">
                <a:solidFill>
                  <a:schemeClr val="bg1"/>
                </a:solidFill>
              </a:rPr>
              <a:t>C, </a:t>
            </a:r>
            <a:endParaRPr lang="hr-HR" sz="2800" dirty="0" smtClean="0">
              <a:solidFill>
                <a:schemeClr val="bg1"/>
              </a:solidFill>
            </a:endParaRPr>
          </a:p>
          <a:p>
            <a:r>
              <a:rPr lang="hr-HR" sz="2800" dirty="0" smtClean="0">
                <a:solidFill>
                  <a:schemeClr val="bg1"/>
                </a:solidFill>
              </a:rPr>
              <a:t>3</a:t>
            </a:r>
            <a:r>
              <a:rPr lang="hr-HR" sz="2800" dirty="0">
                <a:solidFill>
                  <a:schemeClr val="bg1"/>
                </a:solidFill>
              </a:rPr>
              <a:t>. θ</a:t>
            </a:r>
            <a:r>
              <a:rPr lang="hr-HR" sz="2800" baseline="-25000" dirty="0">
                <a:solidFill>
                  <a:schemeClr val="bg1"/>
                </a:solidFill>
              </a:rPr>
              <a:t>a</a:t>
            </a:r>
            <a:r>
              <a:rPr lang="hr-HR" sz="2800" dirty="0">
                <a:solidFill>
                  <a:schemeClr val="bg1"/>
                </a:solidFill>
              </a:rPr>
              <a:t>=35</a:t>
            </a:r>
            <a:r>
              <a:rPr lang="hr-HR" sz="2800" baseline="30000" dirty="0">
                <a:solidFill>
                  <a:schemeClr val="bg1"/>
                </a:solidFill>
              </a:rPr>
              <a:t>0</a:t>
            </a:r>
            <a:r>
              <a:rPr lang="hr-HR" sz="2800" dirty="0">
                <a:solidFill>
                  <a:schemeClr val="bg1"/>
                </a:solidFill>
              </a:rPr>
              <a:t>C, θ</a:t>
            </a:r>
            <a:r>
              <a:rPr lang="hr-HR" sz="2800" baseline="-25000" dirty="0">
                <a:solidFill>
                  <a:schemeClr val="bg1"/>
                </a:solidFill>
              </a:rPr>
              <a:t>p</a:t>
            </a:r>
            <a:r>
              <a:rPr lang="hr-HR" sz="2800" dirty="0">
                <a:solidFill>
                  <a:schemeClr val="bg1"/>
                </a:solidFill>
              </a:rPr>
              <a:t>=80</a:t>
            </a:r>
            <a:r>
              <a:rPr lang="hr-HR" sz="2800" baseline="30000" dirty="0">
                <a:solidFill>
                  <a:schemeClr val="bg1"/>
                </a:solidFill>
              </a:rPr>
              <a:t>0</a:t>
            </a:r>
            <a:r>
              <a:rPr lang="hr-HR" sz="2800" dirty="0">
                <a:solidFill>
                  <a:schemeClr val="bg1"/>
                </a:solidFill>
              </a:rPr>
              <a:t>C, v=0.6m/s, I</a:t>
            </a:r>
            <a:r>
              <a:rPr lang="hr-HR" sz="2800" baseline="-25000" dirty="0">
                <a:solidFill>
                  <a:schemeClr val="bg1"/>
                </a:solidFill>
              </a:rPr>
              <a:t>s</a:t>
            </a:r>
            <a:r>
              <a:rPr lang="hr-HR" sz="2800" dirty="0">
                <a:solidFill>
                  <a:schemeClr val="bg1"/>
                </a:solidFill>
              </a:rPr>
              <a:t>=900W/m</a:t>
            </a:r>
            <a:r>
              <a:rPr lang="hr-HR" sz="2800" baseline="30000" dirty="0">
                <a:solidFill>
                  <a:schemeClr val="bg1"/>
                </a:solidFill>
              </a:rPr>
              <a:t>2</a:t>
            </a:r>
            <a:r>
              <a:rPr lang="hr-HR" sz="2800" dirty="0">
                <a:solidFill>
                  <a:schemeClr val="bg1"/>
                </a:solidFill>
              </a:rPr>
              <a:t>, </a:t>
            </a:r>
            <a:endParaRPr lang="hr-HR" sz="2800" dirty="0" smtClean="0">
              <a:solidFill>
                <a:schemeClr val="bg1"/>
              </a:solidFill>
            </a:endParaRPr>
          </a:p>
          <a:p>
            <a:r>
              <a:rPr lang="hr-HR" sz="2800" dirty="0" smtClean="0">
                <a:solidFill>
                  <a:schemeClr val="bg1"/>
                </a:solidFill>
              </a:rPr>
              <a:t>4</a:t>
            </a:r>
            <a:r>
              <a:rPr lang="hr-HR" sz="2800" dirty="0">
                <a:solidFill>
                  <a:schemeClr val="bg1"/>
                </a:solidFill>
              </a:rPr>
              <a:t>. θ</a:t>
            </a:r>
            <a:r>
              <a:rPr lang="hr-HR" sz="2800" baseline="-25000" dirty="0">
                <a:solidFill>
                  <a:schemeClr val="bg1"/>
                </a:solidFill>
              </a:rPr>
              <a:t>a</a:t>
            </a:r>
            <a:r>
              <a:rPr lang="hr-HR" sz="2800" dirty="0">
                <a:solidFill>
                  <a:schemeClr val="bg1"/>
                </a:solidFill>
              </a:rPr>
              <a:t>=35</a:t>
            </a:r>
            <a:r>
              <a:rPr lang="hr-HR" sz="2800" baseline="30000" dirty="0">
                <a:solidFill>
                  <a:schemeClr val="bg1"/>
                </a:solidFill>
              </a:rPr>
              <a:t>0</a:t>
            </a:r>
            <a:r>
              <a:rPr lang="hr-HR" sz="2800" dirty="0">
                <a:solidFill>
                  <a:schemeClr val="bg1"/>
                </a:solidFill>
              </a:rPr>
              <a:t>C, θ</a:t>
            </a:r>
            <a:r>
              <a:rPr lang="hr-HR" sz="2800" baseline="-25000" dirty="0">
                <a:solidFill>
                  <a:schemeClr val="bg1"/>
                </a:solidFill>
              </a:rPr>
              <a:t>p</a:t>
            </a:r>
            <a:r>
              <a:rPr lang="hr-HR" sz="2800" dirty="0">
                <a:solidFill>
                  <a:schemeClr val="bg1"/>
                </a:solidFill>
              </a:rPr>
              <a:t>=80</a:t>
            </a:r>
            <a:r>
              <a:rPr lang="hr-HR" sz="2800" baseline="30000" dirty="0">
                <a:solidFill>
                  <a:schemeClr val="bg1"/>
                </a:solidFill>
              </a:rPr>
              <a:t>0</a:t>
            </a:r>
            <a:r>
              <a:rPr lang="hr-HR" sz="2800" dirty="0">
                <a:solidFill>
                  <a:schemeClr val="bg1"/>
                </a:solidFill>
              </a:rPr>
              <a:t>C, v=0.6m/s, I</a:t>
            </a:r>
            <a:r>
              <a:rPr lang="hr-HR" sz="2800" baseline="-25000" dirty="0">
                <a:solidFill>
                  <a:schemeClr val="bg1"/>
                </a:solidFill>
              </a:rPr>
              <a:t>s</a:t>
            </a:r>
            <a:r>
              <a:rPr lang="hr-HR" sz="2800" dirty="0">
                <a:solidFill>
                  <a:schemeClr val="bg1"/>
                </a:solidFill>
              </a:rPr>
              <a:t>=900W/m</a:t>
            </a:r>
            <a:r>
              <a:rPr lang="hr-HR" sz="2800" baseline="30000" dirty="0">
                <a:solidFill>
                  <a:schemeClr val="bg1"/>
                </a:solidFill>
              </a:rPr>
              <a:t>2</a:t>
            </a:r>
            <a:r>
              <a:rPr lang="hr-HR" sz="2800" dirty="0">
                <a:solidFill>
                  <a:schemeClr val="bg1"/>
                </a:solidFill>
              </a:rPr>
              <a:t>, E=0.9, α</a:t>
            </a:r>
            <a:r>
              <a:rPr lang="hr-HR" sz="2800" baseline="-25000" dirty="0">
                <a:solidFill>
                  <a:schemeClr val="bg1"/>
                </a:solidFill>
              </a:rPr>
              <a:t>s</a:t>
            </a:r>
            <a:r>
              <a:rPr lang="hr-HR" sz="2800" dirty="0">
                <a:solidFill>
                  <a:schemeClr val="bg1"/>
                </a:solidFill>
              </a:rPr>
              <a:t>=0.95.</a:t>
            </a:r>
            <a:endParaRPr lang="sr-Latn-ME" sz="2800" dirty="0">
              <a:solidFill>
                <a:schemeClr val="bg1"/>
              </a:solidFill>
            </a:endParaRP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902113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531360592"/>
              </p:ext>
            </p:extLst>
          </p:nvPr>
        </p:nvGraphicFramePr>
        <p:xfrm>
          <a:off x="2356021" y="415598"/>
          <a:ext cx="6928022" cy="4790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2681" y="5329882"/>
            <a:ext cx="104950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Intezitet termički trajno dozvoljene struje (A) za uslove: E=0.3, α</a:t>
            </a:r>
            <a:r>
              <a:rPr lang="hr-HR" baseline="-25000" dirty="0">
                <a:solidFill>
                  <a:schemeClr val="bg1"/>
                </a:solidFill>
              </a:rPr>
              <a:t>s</a:t>
            </a:r>
            <a:r>
              <a:rPr lang="hr-HR" dirty="0">
                <a:solidFill>
                  <a:schemeClr val="bg1"/>
                </a:solidFill>
              </a:rPr>
              <a:t>=0.6, v=0.6m/s, I</a:t>
            </a:r>
            <a:r>
              <a:rPr lang="hr-HR" baseline="-25000" dirty="0">
                <a:solidFill>
                  <a:schemeClr val="bg1"/>
                </a:solidFill>
              </a:rPr>
              <a:t>s</a:t>
            </a:r>
            <a:r>
              <a:rPr lang="hr-HR" dirty="0">
                <a:solidFill>
                  <a:schemeClr val="bg1"/>
                </a:solidFill>
              </a:rPr>
              <a:t>=900W/m</a:t>
            </a:r>
            <a:r>
              <a:rPr lang="hr-HR" baseline="30000" dirty="0">
                <a:solidFill>
                  <a:schemeClr val="bg1"/>
                </a:solidFill>
              </a:rPr>
              <a:t>2</a:t>
            </a:r>
            <a:r>
              <a:rPr lang="hr-HR" dirty="0">
                <a:solidFill>
                  <a:schemeClr val="bg1"/>
                </a:solidFill>
              </a:rPr>
              <a:t>, a odnosi se na nov provodnik Al/Če 240/40 mm</a:t>
            </a:r>
            <a:r>
              <a:rPr lang="hr-HR" baseline="30000" dirty="0">
                <a:solidFill>
                  <a:schemeClr val="bg1"/>
                </a:solidFill>
              </a:rPr>
              <a:t>2</a:t>
            </a:r>
            <a:r>
              <a:rPr lang="hr-HR" dirty="0">
                <a:solidFill>
                  <a:schemeClr val="bg1"/>
                </a:solidFill>
              </a:rPr>
              <a:t> i D=0.0219 m</a:t>
            </a:r>
            <a:endParaRPr lang="sr-Latn-ME" dirty="0">
              <a:solidFill>
                <a:schemeClr val="bg1"/>
              </a:solidFill>
            </a:endParaRP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2602228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233499242"/>
              </p:ext>
            </p:extLst>
          </p:nvPr>
        </p:nvGraphicFramePr>
        <p:xfrm>
          <a:off x="2421924" y="403559"/>
          <a:ext cx="7142205" cy="4835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60389" y="5239265"/>
            <a:ext cx="9778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>
                <a:solidFill>
                  <a:schemeClr val="bg1"/>
                </a:solidFill>
              </a:rPr>
              <a:t>Intezitet termički trajno dozvoljene struje (A) za uslove: E=0.5, αs=0.7, v=0.6m/s, Is=900W/m2, a odnosi se na Al/Če 240/40 mm2 i D=0.0219 m provodnik u eksploataciji 10 godina</a:t>
            </a:r>
          </a:p>
        </p:txBody>
      </p:sp>
    </p:spTree>
    <p:extLst>
      <p:ext uri="{BB962C8B-B14F-4D97-AF65-F5344CB8AC3E}">
        <p14:creationId xmlns:p14="http://schemas.microsoft.com/office/powerpoint/2010/main" val="3004208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0746" y="411892"/>
            <a:ext cx="10939849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4000" b="1" cap="all" dirty="0" smtClean="0">
                <a:solidFill>
                  <a:schemeClr val="bg1"/>
                </a:solidFill>
              </a:rPr>
              <a:t>zaključci</a:t>
            </a:r>
            <a:endParaRPr lang="sr-Latn-ME" sz="4000" b="1" cap="all" dirty="0">
              <a:solidFill>
                <a:schemeClr val="bg1"/>
              </a:solidFill>
            </a:endParaRPr>
          </a:p>
          <a:p>
            <a:pPr lvl="0"/>
            <a:endParaRPr lang="sr-Latn-ME" dirty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sr-Latn-ME" sz="2000" dirty="0" smtClean="0">
                <a:solidFill>
                  <a:schemeClr val="bg1"/>
                </a:solidFill>
              </a:rPr>
              <a:t>Strujna </a:t>
            </a:r>
            <a:r>
              <a:rPr lang="sr-Latn-ME" sz="2000" dirty="0">
                <a:solidFill>
                  <a:schemeClr val="bg1"/>
                </a:solidFill>
              </a:rPr>
              <a:t>opteretljivost nadzemnih vodova zavisi od ambijentalnih uslova koji vladaju u okolini voda;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sr-Latn-ME" sz="2000" dirty="0">
                <a:solidFill>
                  <a:schemeClr val="bg1"/>
                </a:solidFill>
              </a:rPr>
              <a:t>Sa porastom temperature vazduha dolazi do znatnog smanjenja jačine trajno dozvoljene struje, 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sr-Latn-ME" sz="2000" dirty="0">
                <a:solidFill>
                  <a:schemeClr val="bg1"/>
                </a:solidFill>
              </a:rPr>
              <a:t>Starenjem provodnika odnosno oksidisanjem, povećava se prenosna moć vodova. 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sr-Latn-ME" sz="2000" dirty="0">
                <a:solidFill>
                  <a:schemeClr val="bg1"/>
                </a:solidFill>
              </a:rPr>
              <a:t>Sa povećanjem presjeka provodnika povećava se i vremenska konstanta zagrijavanja provodnika. </a:t>
            </a:r>
            <a:r>
              <a:rPr lang="sr-Latn-ME" sz="2000" dirty="0" smtClean="0">
                <a:solidFill>
                  <a:schemeClr val="bg1"/>
                </a:solidFill>
              </a:rPr>
              <a:t>Pri </a:t>
            </a:r>
            <a:r>
              <a:rPr lang="sr-Latn-ME" sz="2000" dirty="0">
                <a:solidFill>
                  <a:schemeClr val="bg1"/>
                </a:solidFill>
              </a:rPr>
              <a:t>većim brzinama vjetra veća je količina toplote koja se odvodi konvekcijom, što znači da će brže doći do ustaljenog režima, a to indirektno ukazuje na smanjenje vremenske konstante zagrijavanja provodnika;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sr-Latn-ME" sz="2000" dirty="0" smtClean="0">
                <a:solidFill>
                  <a:schemeClr val="bg1"/>
                </a:solidFill>
              </a:rPr>
              <a:t>Što </a:t>
            </a:r>
            <a:r>
              <a:rPr lang="sr-Latn-ME" sz="2000" dirty="0">
                <a:solidFill>
                  <a:schemeClr val="bg1"/>
                </a:solidFill>
              </a:rPr>
              <a:t>je veći presjek provodnika to je veća i vrijednost brzine vjetra pri kojoj brzina promjene granice strujne opteretljivosti postaje zanemarljiva;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sr-Latn-ME" sz="2000" dirty="0">
                <a:solidFill>
                  <a:schemeClr val="bg1"/>
                </a:solidFill>
              </a:rPr>
              <a:t>Porast vremenske konstante zagrijavanja provodnika sa povećanjem struje, može se objasniti činjenicom da se sa povećanjem jačine struje povećava i vrijednost odgovarajuće stacionarne temperature provodnika, a onda je potrebno i duže vremena da bi se postigla ta temperatura;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sr-Latn-ME" sz="2000" dirty="0">
                <a:solidFill>
                  <a:schemeClr val="bg1"/>
                </a:solidFill>
              </a:rPr>
              <a:t>Vremenska konstanta zagrijavanja provodnika raste sa povećanjem jačine struje, o čemu posebno treba voditi računa u slučajevima podešenja prekostrujne zaštite.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8817278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CIGREglobalEd1">
      <a:dk1>
        <a:sysClr val="windowText" lastClr="000000"/>
      </a:dk1>
      <a:lt1>
        <a:sysClr val="window" lastClr="FFFFFF"/>
      </a:lt1>
      <a:dk2>
        <a:srgbClr val="7F7F7F"/>
      </a:dk2>
      <a:lt2>
        <a:srgbClr val="DEDDD7"/>
      </a:lt2>
      <a:accent1>
        <a:srgbClr val="007E4F"/>
      </a:accent1>
      <a:accent2>
        <a:srgbClr val="41AD49"/>
      </a:accent2>
      <a:accent3>
        <a:srgbClr val="F2672D"/>
      </a:accent3>
      <a:accent4>
        <a:srgbClr val="523E6C"/>
      </a:accent4>
      <a:accent5>
        <a:srgbClr val="0FB3BD"/>
      </a:accent5>
      <a:accent6>
        <a:srgbClr val="DC1A5C"/>
      </a:accent6>
      <a:hlink>
        <a:srgbClr val="11668F"/>
      </a:hlink>
      <a:folHlink>
        <a:srgbClr val="11668F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GREglobal16_9_Ed1Aug18.v2potx.potx" id="{851D9E84-7857-4959-8209-91AE4FCDD2E8}" vid="{70DA1C26-504D-4DDA-9CD8-0E0DC5546A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CIGREglobal16_9_Ed1Aug18.v2potx</Template>
  <TotalTime>112</TotalTime>
  <Words>646</Words>
  <Application>Microsoft Office PowerPoint</Application>
  <PresentationFormat>Widescreen</PresentationFormat>
  <Paragraphs>103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 Math</vt:lpstr>
      <vt:lpstr>Courier New</vt:lpstr>
      <vt:lpstr>Times New Roman</vt:lpstr>
      <vt:lpstr>Wingdings</vt:lpstr>
      <vt:lpstr>Thème Office</vt:lpstr>
      <vt:lpstr>TERMIČKE GRANICE OPTEREĆENJA VODOVA PRENOSNE MREŽE R B2-04</vt:lpstr>
      <vt:lpstr>PowerPoint Presentation</vt:lpstr>
      <vt:lpstr>TEHNIČKI PROBLEMI</vt:lpstr>
      <vt:lpstr>PowerPoint Presentation</vt:lpstr>
      <vt:lpstr>JEDNAČINA TERMIČKE RAVNOTEŽE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Hakima ABDELLAOUI</dc:creator>
  <cp:lastModifiedBy>Predrag Mijajlovic</cp:lastModifiedBy>
  <cp:revision>17</cp:revision>
  <dcterms:created xsi:type="dcterms:W3CDTF">2018-08-21T10:06:45Z</dcterms:created>
  <dcterms:modified xsi:type="dcterms:W3CDTF">2019-04-22T10:25:14Z</dcterms:modified>
</cp:coreProperties>
</file>