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00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7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8/05/2019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8/05/2019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285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8/05/2019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817" y="1320801"/>
            <a:ext cx="6894499" cy="1806600"/>
          </a:xfrm>
        </p:spPr>
        <p:txBody>
          <a:bodyPr>
            <a:noAutofit/>
          </a:bodyPr>
          <a:lstStyle/>
          <a:p>
            <a:r>
              <a:rPr lang="en-N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RASPODJELA POTENCIJALA U OKOLINI DALEKOVODNOG STUBA</a:t>
            </a:r>
            <a:endParaRPr lang="en-N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89" y="4608246"/>
            <a:ext cx="6133781" cy="90344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NZ" b="1" dirty="0" err="1" smtClean="0"/>
              <a:t>Autori</a:t>
            </a:r>
            <a:r>
              <a:rPr lang="en-NZ" b="1" dirty="0" smtClean="0"/>
              <a:t>:</a:t>
            </a:r>
          </a:p>
          <a:p>
            <a:pPr algn="l"/>
            <a:r>
              <a:rPr lang="en-NZ" b="1" dirty="0" smtClean="0"/>
              <a:t>Amar </a:t>
            </a:r>
            <a:r>
              <a:rPr lang="en-NZ" b="1" dirty="0" err="1" smtClean="0"/>
              <a:t>Zejnilovi</a:t>
            </a:r>
            <a:r>
              <a:rPr lang="sr-Latn-ME" b="1" dirty="0" smtClean="0"/>
              <a:t>ć, Spec. Sci.</a:t>
            </a:r>
          </a:p>
          <a:p>
            <a:pPr algn="l"/>
            <a:r>
              <a:rPr lang="sr-Latn-ME" b="1" dirty="0" smtClean="0"/>
              <a:t>Vladan Radulović, Prof. Dr</a:t>
            </a:r>
          </a:p>
          <a:p>
            <a:pPr algn="l"/>
            <a:endParaRPr lang="en-NZ" dirty="0" smtClean="0"/>
          </a:p>
          <a:p>
            <a:pPr algn="l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bg1"/>
                </a:solidFill>
              </a:rPr>
              <a:t>PITANJA ZA DISKUSIJU I ZAKLJUČAK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dirty="0" smtClean="0"/>
              <a:t> </a:t>
            </a:r>
            <a:r>
              <a:rPr lang="vi-VN" dirty="0">
                <a:solidFill>
                  <a:schemeClr val="bg1"/>
                </a:solidFill>
              </a:rPr>
              <a:t>Predviđena mjera tehničke zaštite je praktično izolovovanje tla oko stuba a </a:t>
            </a:r>
            <a:r>
              <a:rPr lang="vi-VN" dirty="0" smtClean="0">
                <a:solidFill>
                  <a:schemeClr val="bg1"/>
                </a:solidFill>
              </a:rPr>
              <a:t>ne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poboljšanje </a:t>
            </a:r>
            <a:r>
              <a:rPr lang="vi-VN" dirty="0">
                <a:solidFill>
                  <a:schemeClr val="bg1"/>
                </a:solidFill>
              </a:rPr>
              <a:t>otpora </a:t>
            </a:r>
            <a:r>
              <a:rPr lang="vi-VN" dirty="0" smtClean="0">
                <a:solidFill>
                  <a:schemeClr val="bg1"/>
                </a:solidFill>
              </a:rPr>
              <a:t>rasprostiranja</a:t>
            </a:r>
            <a:r>
              <a:rPr lang="vi-VN" dirty="0">
                <a:solidFill>
                  <a:schemeClr val="bg1"/>
                </a:solidFill>
              </a:rPr>
              <a:t>. </a:t>
            </a:r>
            <a:r>
              <a:rPr lang="vi-VN" dirty="0" smtClean="0">
                <a:solidFill>
                  <a:schemeClr val="bg1"/>
                </a:solidFill>
              </a:rPr>
              <a:t>Št</a:t>
            </a:r>
            <a:r>
              <a:rPr lang="sl-SI" dirty="0" smtClean="0">
                <a:solidFill>
                  <a:schemeClr val="bg1"/>
                </a:solidFill>
              </a:rPr>
              <a:t>a</a:t>
            </a:r>
            <a:r>
              <a:rPr lang="vi-VN" dirty="0" smtClean="0">
                <a:solidFill>
                  <a:schemeClr val="bg1"/>
                </a:solidFill>
              </a:rPr>
              <a:t> </a:t>
            </a:r>
            <a:r>
              <a:rPr lang="vi-VN" dirty="0">
                <a:solidFill>
                  <a:schemeClr val="bg1"/>
                </a:solidFill>
              </a:rPr>
              <a:t>je sa uzemljenjem stubova na lokacijema gdje se traži obavezno </a:t>
            </a:r>
            <a:r>
              <a:rPr lang="vi-VN" dirty="0" smtClean="0">
                <a:solidFill>
                  <a:schemeClr val="bg1"/>
                </a:solidFill>
              </a:rPr>
              <a:t>ispunjenje </a:t>
            </a:r>
            <a:r>
              <a:rPr lang="vi-VN" dirty="0">
                <a:solidFill>
                  <a:schemeClr val="bg1"/>
                </a:solidFill>
              </a:rPr>
              <a:t>uslova u pogledu otpora rasprostiranja </a:t>
            </a:r>
            <a:r>
              <a:rPr lang="vi-VN" dirty="0" smtClean="0">
                <a:solidFill>
                  <a:schemeClr val="bg1"/>
                </a:solidFill>
              </a:rPr>
              <a:t>uzemljivač</a:t>
            </a:r>
            <a:r>
              <a:rPr lang="sl-SI" dirty="0" smtClean="0">
                <a:solidFill>
                  <a:schemeClr val="bg1"/>
                </a:solidFill>
              </a:rPr>
              <a:t>a</a:t>
            </a:r>
            <a:r>
              <a:rPr lang="vi-VN" dirty="0" smtClean="0">
                <a:solidFill>
                  <a:schemeClr val="bg1"/>
                </a:solidFill>
              </a:rPr>
              <a:t>?</a:t>
            </a:r>
            <a:endParaRPr lang="sl-SI" dirty="0" smtClean="0">
              <a:solidFill>
                <a:schemeClr val="bg1"/>
              </a:solidFill>
            </a:endParaRPr>
          </a:p>
          <a:p>
            <a:pPr algn="just"/>
            <a:endParaRPr lang="sl-SI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bg1"/>
                </a:solidFill>
              </a:rPr>
              <a:t>			</a:t>
            </a:r>
          </a:p>
          <a:p>
            <a:pPr marL="0" indent="0" algn="just">
              <a:buNone/>
            </a:pPr>
            <a:r>
              <a:rPr lang="sl-SI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</a:t>
            </a:r>
            <a:r>
              <a:rPr lang="sl-SI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HVALA NA PAZNJI</a:t>
            </a:r>
            <a:endParaRPr lang="en-GB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81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UVOD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44401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Sa </a:t>
            </a:r>
            <a:r>
              <a:rPr lang="sr-Latn-ME" dirty="0">
                <a:solidFill>
                  <a:schemeClr val="bg1"/>
                </a:solidFill>
              </a:rPr>
              <a:t>razvojem elektroenergetskih sistema dolazi do pojavljivanja      novih, viših naponskih nivoa, kao i većih prenosnih snaga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Izgradnja paralelnih dalekovoda, stvaranje prstenova </a:t>
            </a:r>
            <a:r>
              <a:rPr lang="sr-Latn-ME" dirty="0" smtClean="0">
                <a:solidFill>
                  <a:schemeClr val="bg1"/>
                </a:solidFill>
                <a:sym typeface="Wingdings" pitchFamily="2" charset="2"/>
              </a:rPr>
              <a:t> smanjenje impedanse kratkog spoja  povećanje struje 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sym typeface="Wingdings" pitchFamily="2" charset="2"/>
              </a:rPr>
              <a:t>Uzemljenje objekata i elemenata se vrši iz:</a:t>
            </a:r>
          </a:p>
          <a:p>
            <a:pPr marL="571500" lvl="1" indent="-342900">
              <a:buFont typeface="Wingdings" pitchFamily="2" charset="2"/>
              <a:buChar char="Ø"/>
            </a:pPr>
            <a:r>
              <a:rPr lang="sr-Latn-ME" dirty="0" smtClean="0">
                <a:solidFill>
                  <a:schemeClr val="bg1"/>
                </a:solidFill>
                <a:sym typeface="Wingdings" pitchFamily="2" charset="2"/>
              </a:rPr>
              <a:t>Bezbjednosnih razloga</a:t>
            </a:r>
          </a:p>
          <a:p>
            <a:pPr marL="571500" lvl="1" indent="-342900">
              <a:buFont typeface="Wingdings" pitchFamily="2" charset="2"/>
              <a:buChar char="Ø"/>
            </a:pPr>
            <a:r>
              <a:rPr lang="sr-Latn-ME" dirty="0" smtClean="0">
                <a:solidFill>
                  <a:schemeClr val="bg1"/>
                </a:solidFill>
                <a:sym typeface="Wingdings" pitchFamily="2" charset="2"/>
              </a:rPr>
              <a:t>Pouzdanog i ekonomičnog rada sistema</a:t>
            </a:r>
            <a:endParaRPr lang="sr-Latn-ME" dirty="0">
              <a:solidFill>
                <a:schemeClr val="bg1"/>
              </a:solidFill>
              <a:sym typeface="Wingdings" pitchFamily="2" charset="2"/>
            </a:endParaRPr>
          </a:p>
          <a:p>
            <a:pPr marL="685800" lvl="2" indent="0">
              <a:buNone/>
            </a:pPr>
            <a:endParaRPr lang="sr-Latn-ME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sym typeface="Wingdings" pitchFamily="2" charset="2"/>
              </a:rPr>
              <a:t> Dva kriterijuma za dimenzionisanje uzemljenja stubova:</a:t>
            </a:r>
          </a:p>
          <a:p>
            <a:pPr marL="571500" lvl="1" indent="-342900">
              <a:buFont typeface="Wingdings" pitchFamily="2" charset="2"/>
              <a:buChar char="Ø"/>
            </a:pPr>
            <a:r>
              <a:rPr lang="sr-Latn-ME" dirty="0" smtClean="0">
                <a:solidFill>
                  <a:schemeClr val="bg1"/>
                </a:solidFill>
                <a:sym typeface="Wingdings" pitchFamily="2" charset="2"/>
              </a:rPr>
              <a:t>Zaštita od povratnih preskoka pri udaru groma u stub ili zaštitno uže</a:t>
            </a:r>
          </a:p>
          <a:p>
            <a:pPr marL="571500" lvl="1" indent="-342900">
              <a:buFont typeface="Wingdings" pitchFamily="2" charset="2"/>
              <a:buChar char="Ø"/>
            </a:pPr>
            <a:r>
              <a:rPr lang="sr-Latn-ME" b="1" dirty="0" smtClean="0">
                <a:solidFill>
                  <a:schemeClr val="bg1"/>
                </a:solidFill>
                <a:sym typeface="Wingdings" pitchFamily="2" charset="2"/>
              </a:rPr>
              <a:t>Zaštita ljudi od djelovanja opasnih napona dodira i koraka pri zemljospoju</a:t>
            </a:r>
          </a:p>
        </p:txBody>
      </p:sp>
    </p:spTree>
    <p:extLst>
      <p:ext uri="{BB962C8B-B14F-4D97-AF65-F5344CB8AC3E}">
        <p14:creationId xmlns:p14="http://schemas.microsoft.com/office/powerpoint/2010/main" val="1908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UZEMLJENJE DALEKOVODNIH STUBOVA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Razlikuje se uzemljenje </a:t>
            </a:r>
            <a:r>
              <a:rPr lang="en-GB" dirty="0" smtClean="0">
                <a:solidFill>
                  <a:schemeClr val="bg1"/>
                </a:solidFill>
              </a:rPr>
              <a:t>u </a:t>
            </a:r>
            <a:r>
              <a:rPr lang="en-GB" dirty="0" err="1">
                <a:solidFill>
                  <a:schemeClr val="bg1"/>
                </a:solidFill>
              </a:rPr>
              <a:t>mrežama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kompenzovanim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zemljospojem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izolovanom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neutralnom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tačkom</a:t>
            </a:r>
            <a:r>
              <a:rPr lang="en-GB" dirty="0">
                <a:solidFill>
                  <a:schemeClr val="bg1"/>
                </a:solidFill>
              </a:rPr>
              <a:t> od </a:t>
            </a:r>
            <a:r>
              <a:rPr lang="en-GB" b="1" dirty="0" err="1">
                <a:solidFill>
                  <a:schemeClr val="bg1"/>
                </a:solidFill>
              </a:rPr>
              <a:t>uzemljenja</a:t>
            </a:r>
            <a:r>
              <a:rPr lang="en-GB" b="1" dirty="0">
                <a:solidFill>
                  <a:schemeClr val="bg1"/>
                </a:solidFill>
              </a:rPr>
              <a:t> u </a:t>
            </a:r>
            <a:r>
              <a:rPr lang="en-GB" b="1" dirty="0" err="1">
                <a:solidFill>
                  <a:schemeClr val="bg1"/>
                </a:solidFill>
              </a:rPr>
              <a:t>mrežama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uzemljenom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neutralnom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tačkom</a:t>
            </a:r>
            <a:r>
              <a:rPr lang="en-GB" dirty="0">
                <a:solidFill>
                  <a:schemeClr val="bg1"/>
                </a:solidFill>
              </a:rPr>
              <a:t>. </a:t>
            </a:r>
            <a:endParaRPr lang="sr-Latn-ME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4 člana pravilnika koji se odnose na uzemljenje u mrežama sa uzemljenom neutralnom tačkom:</a:t>
            </a:r>
          </a:p>
          <a:p>
            <a:pPr>
              <a:buFont typeface="Arial" pitchFamily="34" charset="0"/>
              <a:buChar char="•"/>
            </a:pPr>
            <a:endParaRPr lang="sr-Latn-ME" dirty="0" smtClean="0">
              <a:solidFill>
                <a:schemeClr val="bg1"/>
              </a:solidFill>
            </a:endParaRPr>
          </a:p>
          <a:p>
            <a:pPr marL="571500" lvl="1" indent="-342900" algn="just">
              <a:buFont typeface="Wingdings" pitchFamily="2" charset="2"/>
              <a:buChar char="Ø"/>
            </a:pPr>
            <a:r>
              <a:rPr lang="sr-Latn-ME" sz="1900" dirty="0" smtClean="0">
                <a:solidFill>
                  <a:schemeClr val="bg1"/>
                </a:solidFill>
              </a:rPr>
              <a:t>Nadzemni vodovi </a:t>
            </a:r>
            <a:r>
              <a:rPr lang="vi-VN" sz="1900" dirty="0" smtClean="0">
                <a:solidFill>
                  <a:schemeClr val="bg1"/>
                </a:solidFill>
              </a:rPr>
              <a:t>moraju </a:t>
            </a:r>
            <a:r>
              <a:rPr lang="vi-VN" sz="1900" dirty="0">
                <a:solidFill>
                  <a:schemeClr val="bg1"/>
                </a:solidFill>
              </a:rPr>
              <a:t>imati uređaje za brzo automatsko isključenje pri </a:t>
            </a:r>
            <a:r>
              <a:rPr lang="vi-VN" sz="1900" dirty="0" smtClean="0">
                <a:solidFill>
                  <a:schemeClr val="bg1"/>
                </a:solidFill>
              </a:rPr>
              <a:t>zemljospoju</a:t>
            </a:r>
            <a:r>
              <a:rPr lang="sr-Latn-ME" sz="1900" dirty="0">
                <a:solidFill>
                  <a:schemeClr val="bg1"/>
                </a:solidFill>
              </a:rPr>
              <a:t> </a:t>
            </a:r>
            <a:r>
              <a:rPr lang="sr-Latn-ME" sz="1900" dirty="0" smtClean="0">
                <a:solidFill>
                  <a:schemeClr val="bg1"/>
                </a:solidFill>
              </a:rPr>
              <a:t>(član 77). </a:t>
            </a:r>
          </a:p>
          <a:p>
            <a:pPr marL="571500" lvl="1" indent="-342900" algn="just">
              <a:buFont typeface="Wingdings" pitchFamily="2" charset="2"/>
              <a:buChar char="Ø"/>
            </a:pPr>
            <a:r>
              <a:rPr lang="en-GB" sz="1900" dirty="0" err="1" smtClean="0">
                <a:solidFill>
                  <a:schemeClr val="bg1"/>
                </a:solidFill>
              </a:rPr>
              <a:t>Stubovi</a:t>
            </a:r>
            <a:r>
              <a:rPr lang="en-GB" sz="1900" dirty="0" smtClean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nadzemnih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vodova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iz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člana</a:t>
            </a:r>
            <a:r>
              <a:rPr lang="en-GB" sz="1900" dirty="0">
                <a:solidFill>
                  <a:schemeClr val="bg1"/>
                </a:solidFill>
              </a:rPr>
              <a:t> 77. </a:t>
            </a:r>
            <a:r>
              <a:rPr lang="en-GB" sz="1900" dirty="0" err="1">
                <a:solidFill>
                  <a:schemeClr val="bg1"/>
                </a:solidFill>
              </a:rPr>
              <a:t>ovog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pravilnika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imaju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po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pravilu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uzemljivač</a:t>
            </a:r>
            <a:r>
              <a:rPr lang="en-GB" sz="1900" dirty="0">
                <a:solidFill>
                  <a:schemeClr val="bg1"/>
                </a:solidFill>
              </a:rPr>
              <a:t> u </a:t>
            </a:r>
            <a:r>
              <a:rPr lang="en-GB" sz="1900" dirty="0" err="1">
                <a:solidFill>
                  <a:schemeClr val="bg1"/>
                </a:solidFill>
              </a:rPr>
              <a:t>obliku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jednog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ili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dva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prstena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oko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svakog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temelja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ili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oko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svih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temelja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jednog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stuba</a:t>
            </a:r>
            <a:r>
              <a:rPr lang="en-GB" sz="1900" dirty="0" smtClean="0">
                <a:solidFill>
                  <a:schemeClr val="bg1"/>
                </a:solidFill>
              </a:rPr>
              <a:t>. </a:t>
            </a:r>
            <a:r>
              <a:rPr lang="sr-Latn-ME" sz="1900" dirty="0" smtClean="0">
                <a:solidFill>
                  <a:schemeClr val="bg1"/>
                </a:solidFill>
              </a:rPr>
              <a:t>(član 78)</a:t>
            </a:r>
          </a:p>
          <a:p>
            <a:pPr marL="571500" lvl="1" indent="-342900" algn="just">
              <a:buFont typeface="Wingdings" pitchFamily="2" charset="2"/>
              <a:buChar char="Ø"/>
            </a:pPr>
            <a:r>
              <a:rPr lang="en-GB" sz="1900" dirty="0" err="1" smtClean="0">
                <a:solidFill>
                  <a:schemeClr val="bg1"/>
                </a:solidFill>
              </a:rPr>
              <a:t>Odredbe</a:t>
            </a:r>
            <a:r>
              <a:rPr lang="en-GB" sz="1900" dirty="0" smtClean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člana</a:t>
            </a:r>
            <a:r>
              <a:rPr lang="en-GB" sz="1900" dirty="0">
                <a:solidFill>
                  <a:schemeClr val="bg1"/>
                </a:solidFill>
              </a:rPr>
              <a:t> 78. </a:t>
            </a:r>
            <a:r>
              <a:rPr lang="en-GB" sz="1900" dirty="0" err="1">
                <a:solidFill>
                  <a:schemeClr val="bg1"/>
                </a:solidFill>
              </a:rPr>
              <a:t>ovog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pravilnika</a:t>
            </a:r>
            <a:r>
              <a:rPr lang="en-GB" sz="1900" dirty="0">
                <a:solidFill>
                  <a:schemeClr val="bg1"/>
                </a:solidFill>
              </a:rPr>
              <a:t> ne </a:t>
            </a:r>
            <a:r>
              <a:rPr lang="en-GB" sz="1900" dirty="0" err="1">
                <a:solidFill>
                  <a:schemeClr val="bg1"/>
                </a:solidFill>
              </a:rPr>
              <a:t>primenjuju</a:t>
            </a:r>
            <a:r>
              <a:rPr lang="en-GB" sz="1900" dirty="0">
                <a:solidFill>
                  <a:schemeClr val="bg1"/>
                </a:solidFill>
              </a:rPr>
              <a:t> se </a:t>
            </a:r>
            <a:r>
              <a:rPr lang="en-GB" sz="1900" dirty="0" err="1">
                <a:solidFill>
                  <a:schemeClr val="bg1"/>
                </a:solidFill>
              </a:rPr>
              <a:t>na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stubove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sl-SI" sz="1900" dirty="0" smtClean="0">
                <a:solidFill>
                  <a:schemeClr val="bg1"/>
                </a:solidFill>
              </a:rPr>
              <a:t>na</a:t>
            </a:r>
            <a:r>
              <a:rPr lang="en-GB" sz="1900" dirty="0" smtClean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terenu</a:t>
            </a:r>
            <a:r>
              <a:rPr lang="en-GB" sz="1900" dirty="0">
                <a:solidFill>
                  <a:schemeClr val="bg1"/>
                </a:solidFill>
              </a:rPr>
              <a:t> s </a:t>
            </a:r>
            <a:r>
              <a:rPr lang="en-GB" sz="1900" dirty="0" err="1">
                <a:solidFill>
                  <a:schemeClr val="bg1"/>
                </a:solidFill>
              </a:rPr>
              <a:t>velikom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specifičnom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otpornošću</a:t>
            </a:r>
            <a:r>
              <a:rPr lang="en-GB" sz="1900" dirty="0">
                <a:solidFill>
                  <a:schemeClr val="bg1"/>
                </a:solidFill>
              </a:rPr>
              <a:t>, u </a:t>
            </a:r>
            <a:r>
              <a:rPr lang="en-GB" sz="1900" dirty="0" err="1">
                <a:solidFill>
                  <a:schemeClr val="bg1"/>
                </a:solidFill>
              </a:rPr>
              <a:t>kome</a:t>
            </a:r>
            <a:r>
              <a:rPr lang="en-GB" sz="1900" dirty="0">
                <a:solidFill>
                  <a:schemeClr val="bg1"/>
                </a:solidFill>
              </a:rPr>
              <a:t> se, </a:t>
            </a:r>
            <a:r>
              <a:rPr lang="en-GB" sz="1900" dirty="0" err="1">
                <a:solidFill>
                  <a:schemeClr val="bg1"/>
                </a:solidFill>
              </a:rPr>
              <a:t>uz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racionalnu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upotrebu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materijala</a:t>
            </a:r>
            <a:r>
              <a:rPr lang="en-GB" sz="1900" dirty="0">
                <a:solidFill>
                  <a:schemeClr val="bg1"/>
                </a:solidFill>
              </a:rPr>
              <a:t>, ne </a:t>
            </a:r>
            <a:r>
              <a:rPr lang="en-GB" sz="1900" dirty="0" err="1">
                <a:solidFill>
                  <a:schemeClr val="bg1"/>
                </a:solidFill>
              </a:rPr>
              <a:t>mogu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postići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zadovoljavajući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rezultati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otpornosti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uzemljenja</a:t>
            </a:r>
            <a:r>
              <a:rPr lang="en-GB" sz="1900" dirty="0">
                <a:solidFill>
                  <a:schemeClr val="bg1"/>
                </a:solidFill>
              </a:rPr>
              <a:t>. </a:t>
            </a:r>
            <a:r>
              <a:rPr lang="en-GB" sz="1900" dirty="0" err="1">
                <a:solidFill>
                  <a:schemeClr val="bg1"/>
                </a:solidFill>
              </a:rPr>
              <a:t>Stubove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na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ovakvom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terenu</a:t>
            </a:r>
            <a:r>
              <a:rPr lang="en-GB" sz="1900" dirty="0">
                <a:solidFill>
                  <a:schemeClr val="bg1"/>
                </a:solidFill>
              </a:rPr>
              <a:t> ne </a:t>
            </a:r>
            <a:r>
              <a:rPr lang="en-GB" sz="1900" dirty="0" err="1">
                <a:solidFill>
                  <a:schemeClr val="bg1"/>
                </a:solidFill>
              </a:rPr>
              <a:t>treba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uzemljiti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sr-Latn-ME" sz="1900" dirty="0" smtClean="0">
                <a:solidFill>
                  <a:schemeClr val="bg1"/>
                </a:solidFill>
              </a:rPr>
              <a:t>(član 79)</a:t>
            </a:r>
          </a:p>
          <a:p>
            <a:pPr marL="571500" lvl="1" indent="-342900" algn="just">
              <a:buFont typeface="Wingdings" pitchFamily="2" charset="2"/>
              <a:buChar char="Ø"/>
            </a:pPr>
            <a:r>
              <a:rPr lang="vi-VN" sz="1900" dirty="0">
                <a:solidFill>
                  <a:schemeClr val="bg1"/>
                </a:solidFill>
              </a:rPr>
              <a:t>U pogledu zaštite od opasnog napona na </a:t>
            </a:r>
            <a:r>
              <a:rPr lang="vi-VN" sz="1900" dirty="0" smtClean="0">
                <a:solidFill>
                  <a:schemeClr val="bg1"/>
                </a:solidFill>
              </a:rPr>
              <a:t>m</a:t>
            </a:r>
            <a:r>
              <a:rPr lang="sl-SI" sz="1900" dirty="0" smtClean="0">
                <a:solidFill>
                  <a:schemeClr val="bg1"/>
                </a:solidFill>
              </a:rPr>
              <a:t>j</a:t>
            </a:r>
            <a:r>
              <a:rPr lang="vi-VN" sz="1900" dirty="0" smtClean="0">
                <a:solidFill>
                  <a:schemeClr val="bg1"/>
                </a:solidFill>
              </a:rPr>
              <a:t>estu </a:t>
            </a:r>
            <a:r>
              <a:rPr lang="vi-VN" sz="1900" dirty="0">
                <a:solidFill>
                  <a:schemeClr val="bg1"/>
                </a:solidFill>
              </a:rPr>
              <a:t>zemljospoja ne treba preduzimati druge posebne </a:t>
            </a:r>
            <a:r>
              <a:rPr lang="vi-VN" sz="1900" dirty="0" smtClean="0">
                <a:solidFill>
                  <a:schemeClr val="bg1"/>
                </a:solidFill>
              </a:rPr>
              <a:t>m</a:t>
            </a:r>
            <a:r>
              <a:rPr lang="sr-Latn-ME" sz="1900" dirty="0" smtClean="0">
                <a:solidFill>
                  <a:schemeClr val="bg1"/>
                </a:solidFill>
              </a:rPr>
              <a:t>j</a:t>
            </a:r>
            <a:r>
              <a:rPr lang="vi-VN" sz="1900" dirty="0" smtClean="0">
                <a:solidFill>
                  <a:schemeClr val="bg1"/>
                </a:solidFill>
              </a:rPr>
              <a:t>ere </a:t>
            </a:r>
            <a:r>
              <a:rPr lang="vi-VN" sz="1900" dirty="0">
                <a:solidFill>
                  <a:schemeClr val="bg1"/>
                </a:solidFill>
              </a:rPr>
              <a:t>osim </a:t>
            </a:r>
            <a:r>
              <a:rPr lang="vi-VN" sz="1900" dirty="0" smtClean="0">
                <a:solidFill>
                  <a:schemeClr val="bg1"/>
                </a:solidFill>
              </a:rPr>
              <a:t>m</a:t>
            </a:r>
            <a:r>
              <a:rPr lang="sr-Latn-ME" sz="1900" dirty="0" smtClean="0">
                <a:solidFill>
                  <a:schemeClr val="bg1"/>
                </a:solidFill>
              </a:rPr>
              <a:t>j</a:t>
            </a:r>
            <a:r>
              <a:rPr lang="vi-VN" sz="1900" dirty="0" smtClean="0">
                <a:solidFill>
                  <a:schemeClr val="bg1"/>
                </a:solidFill>
              </a:rPr>
              <a:t>era </a:t>
            </a:r>
            <a:r>
              <a:rPr lang="vi-VN" sz="1900" dirty="0">
                <a:solidFill>
                  <a:schemeClr val="bg1"/>
                </a:solidFill>
              </a:rPr>
              <a:t>predviđenih u čl. 77. do 79. ovog pravilnika</a:t>
            </a:r>
            <a:endParaRPr lang="en-GB" sz="1900" dirty="0">
              <a:solidFill>
                <a:schemeClr val="bg1"/>
              </a:solidFill>
            </a:endParaRPr>
          </a:p>
          <a:p>
            <a:pPr marL="571500" lvl="1" indent="-342900">
              <a:buFont typeface="Wingdings" pitchFamily="2" charset="2"/>
              <a:buChar char="Ø"/>
            </a:pPr>
            <a:endParaRPr lang="en-GB" dirty="0"/>
          </a:p>
          <a:p>
            <a:pPr marL="571500" lvl="1" indent="-342900">
              <a:buFont typeface="Wingdings" pitchFamily="2" charset="2"/>
              <a:buChar char="Ø"/>
            </a:pPr>
            <a:endParaRPr lang="vi-VN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7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b="1" dirty="0" smtClean="0">
                <a:solidFill>
                  <a:schemeClr val="bg1"/>
                </a:solidFill>
              </a:rPr>
              <a:t>UZEMLJENJE DALEKOVODNIH STUBOVA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94927"/>
            <a:ext cx="5353509" cy="522008"/>
          </a:xfrm>
        </p:spPr>
        <p:txBody>
          <a:bodyPr>
            <a:normAutofit/>
          </a:bodyPr>
          <a:lstStyle/>
          <a:p>
            <a:pPr marL="571500" lvl="1" indent="-342900"/>
            <a:r>
              <a:rPr lang="sr-Latn-ME" dirty="0" smtClean="0">
                <a:solidFill>
                  <a:schemeClr val="bg1"/>
                </a:solidFill>
              </a:rPr>
              <a:t>Najčešće korišćeni tipovi uzemljivača su:</a:t>
            </a:r>
            <a:endParaRPr lang="en-GB" dirty="0">
              <a:solidFill>
                <a:schemeClr val="bg1"/>
              </a:solidFill>
            </a:endParaRPr>
          </a:p>
          <a:p>
            <a:pPr marL="571500" lvl="1" indent="-342900">
              <a:buFont typeface="Wingdings" pitchFamily="2" charset="2"/>
              <a:buChar char="Ø"/>
            </a:pPr>
            <a:endParaRPr lang="vi-VN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12403" y="1957330"/>
            <a:ext cx="3096889" cy="522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342900">
              <a:buFont typeface="Wingdings" pitchFamily="2" charset="2"/>
              <a:buChar char="Ø"/>
            </a:pPr>
            <a:r>
              <a:rPr lang="sr-Latn-ME" b="1" dirty="0" smtClean="0">
                <a:solidFill>
                  <a:schemeClr val="bg1"/>
                </a:solidFill>
              </a:rPr>
              <a:t>Uzemljivač tipa A1</a:t>
            </a:r>
            <a:endParaRPr lang="en-GB" b="1" dirty="0" smtClean="0">
              <a:solidFill>
                <a:schemeClr val="bg1"/>
              </a:solidFill>
            </a:endParaRPr>
          </a:p>
          <a:p>
            <a:pPr marL="571500" lvl="1" indent="-342900">
              <a:buFont typeface="Wingdings" pitchFamily="2" charset="2"/>
              <a:buChar char="Ø"/>
            </a:pPr>
            <a:endParaRPr lang="vi-VN" dirty="0" smtClean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90201" y="2109729"/>
            <a:ext cx="3902956" cy="310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24" y="2479338"/>
            <a:ext cx="3532333" cy="269933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12403" y="2500079"/>
            <a:ext cx="3096889" cy="522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342900">
              <a:buFont typeface="Wingdings" pitchFamily="2" charset="2"/>
              <a:buChar char="Ø"/>
            </a:pPr>
            <a:r>
              <a:rPr lang="sr-Latn-ME" dirty="0" smtClean="0">
                <a:solidFill>
                  <a:schemeClr val="bg1"/>
                </a:solidFill>
              </a:rPr>
              <a:t>Uzemljivač tipa B1</a:t>
            </a:r>
            <a:endParaRPr lang="en-GB" dirty="0" smtClean="0">
              <a:solidFill>
                <a:schemeClr val="bg1"/>
              </a:solidFill>
            </a:endParaRPr>
          </a:p>
          <a:p>
            <a:pPr marL="571500" lvl="1" indent="-342900">
              <a:buFont typeface="Wingdings" pitchFamily="2" charset="2"/>
              <a:buChar char="Ø"/>
            </a:pPr>
            <a:endParaRPr lang="vi-VN" dirty="0" smtClean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01" y="2479338"/>
            <a:ext cx="4029252" cy="278594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012403" y="3022087"/>
            <a:ext cx="3096889" cy="522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342900">
              <a:buFont typeface="Wingdings" pitchFamily="2" charset="2"/>
              <a:buChar char="Ø"/>
            </a:pPr>
            <a:r>
              <a:rPr lang="sr-Latn-ME" dirty="0" smtClean="0">
                <a:solidFill>
                  <a:schemeClr val="bg1"/>
                </a:solidFill>
              </a:rPr>
              <a:t>Uzemljivač tipa C1</a:t>
            </a:r>
            <a:endParaRPr lang="en-GB" dirty="0" smtClean="0">
              <a:solidFill>
                <a:schemeClr val="bg1"/>
              </a:solidFill>
            </a:endParaRPr>
          </a:p>
          <a:p>
            <a:pPr marL="571500" lvl="1" indent="-342900">
              <a:buFont typeface="Wingdings" pitchFamily="2" charset="2"/>
              <a:buChar char="Ø"/>
            </a:pPr>
            <a:endParaRPr lang="vi-VN" dirty="0" smtClean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01" y="2243883"/>
            <a:ext cx="4100130" cy="3256856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012403" y="3516889"/>
            <a:ext cx="3096889" cy="522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342900">
              <a:buFont typeface="Wingdings" pitchFamily="2" charset="2"/>
              <a:buChar char="Ø"/>
            </a:pPr>
            <a:r>
              <a:rPr lang="sr-Latn-ME" b="1" dirty="0" smtClean="0">
                <a:solidFill>
                  <a:schemeClr val="bg1"/>
                </a:solidFill>
              </a:rPr>
              <a:t>Uzemljivač tipa D1</a:t>
            </a:r>
            <a:endParaRPr lang="en-GB" b="1" dirty="0" smtClean="0">
              <a:solidFill>
                <a:schemeClr val="bg1"/>
              </a:solidFill>
            </a:endParaRPr>
          </a:p>
          <a:p>
            <a:pPr marL="571500" lvl="1" indent="-342900">
              <a:buFont typeface="Wingdings" pitchFamily="2" charset="2"/>
              <a:buChar char="Ø"/>
            </a:pPr>
            <a:endParaRPr lang="vi-VN" dirty="0" smtClean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02" y="2008423"/>
            <a:ext cx="4100130" cy="3577129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012403" y="4038897"/>
            <a:ext cx="3096889" cy="522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342900">
              <a:buFont typeface="Wingdings" pitchFamily="2" charset="2"/>
              <a:buChar char="Ø"/>
            </a:pPr>
            <a:r>
              <a:rPr lang="sr-Latn-ME" b="1" dirty="0" smtClean="0">
                <a:solidFill>
                  <a:schemeClr val="bg1"/>
                </a:solidFill>
              </a:rPr>
              <a:t>Uzemljivač tipa D2</a:t>
            </a:r>
            <a:endParaRPr lang="en-GB" b="1" dirty="0" smtClean="0">
              <a:solidFill>
                <a:schemeClr val="bg1"/>
              </a:solidFill>
            </a:endParaRPr>
          </a:p>
          <a:p>
            <a:pPr marL="571500" lvl="1" indent="-342900">
              <a:buFont typeface="Wingdings" pitchFamily="2" charset="2"/>
              <a:buChar char="Ø"/>
            </a:pPr>
            <a:endParaRPr lang="vi-VN" dirty="0" smtClean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20" y="1917272"/>
            <a:ext cx="4129411" cy="38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bg1"/>
                </a:solidFill>
              </a:rPr>
              <a:t>REZULTATI PRORAČUNA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645"/>
            <a:ext cx="9105353" cy="548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0644"/>
            <a:ext cx="9144001" cy="542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644"/>
            <a:ext cx="9144000" cy="548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0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b="1" dirty="0" smtClean="0">
                <a:solidFill>
                  <a:schemeClr val="bg1"/>
                </a:solidFill>
              </a:rPr>
              <a:t>REZULTATI PRORAČUNA – TIP A1 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87"/>
            <a:ext cx="9144000" cy="4211392"/>
          </a:xfr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57"/>
            <a:ext cx="9144000" cy="426282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5540062"/>
            <a:ext cx="8950817" cy="131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ME" sz="2200" dirty="0">
                <a:solidFill>
                  <a:schemeClr val="bg1"/>
                </a:solidFill>
              </a:rPr>
              <a:t>Maksimalne dobijene vrijednosti za napon dodira i napon </a:t>
            </a:r>
            <a:r>
              <a:rPr lang="sr-Latn-ME" sz="2200" dirty="0" smtClean="0">
                <a:solidFill>
                  <a:schemeClr val="bg1"/>
                </a:solidFill>
              </a:rPr>
              <a:t>koraka: </a:t>
            </a:r>
            <a:endParaRPr lang="sr-Latn-ME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200" dirty="0" err="1">
                <a:solidFill>
                  <a:schemeClr val="bg1"/>
                </a:solidFill>
              </a:rPr>
              <a:t>Udodira</a:t>
            </a:r>
            <a:r>
              <a:rPr lang="en-GB" sz="2200" dirty="0">
                <a:solidFill>
                  <a:schemeClr val="bg1"/>
                </a:solidFill>
              </a:rPr>
              <a:t>=16.3452 kV</a:t>
            </a:r>
            <a:r>
              <a:rPr lang="sr-Latn-ME" sz="2200" dirty="0">
                <a:solidFill>
                  <a:schemeClr val="bg1"/>
                </a:solidFill>
              </a:rPr>
              <a:t>       </a:t>
            </a:r>
            <a:r>
              <a:rPr lang="en-GB" sz="2200" dirty="0" err="1" smtClean="0">
                <a:solidFill>
                  <a:schemeClr val="bg1"/>
                </a:solidFill>
              </a:rPr>
              <a:t>Ukoraka</a:t>
            </a:r>
            <a:r>
              <a:rPr lang="en-GB" sz="2200" dirty="0" smtClean="0">
                <a:solidFill>
                  <a:schemeClr val="bg1"/>
                </a:solidFill>
              </a:rPr>
              <a:t>=2.0667kV</a:t>
            </a:r>
            <a:endParaRPr lang="en-GB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ME" sz="2200" dirty="0">
                <a:solidFill>
                  <a:schemeClr val="bg1"/>
                </a:solidFill>
              </a:rPr>
              <a:t>Vrijeme trajanja 1KS: 0.3s -&gt; Udoz=250V   (Udoz=75/t)</a:t>
            </a:r>
            <a:endParaRPr lang="en-GB" sz="2200" dirty="0">
              <a:solidFill>
                <a:schemeClr val="bg1"/>
              </a:solidFill>
            </a:endParaRPr>
          </a:p>
          <a:p>
            <a:pPr marL="228600" lvl="1" indent="0">
              <a:buNone/>
            </a:pPr>
            <a:endParaRPr lang="en-GB" b="1" dirty="0" smtClean="0"/>
          </a:p>
          <a:p>
            <a:pPr marL="571500" lvl="1" indent="-342900">
              <a:buFont typeface="Wingdings" pitchFamily="2" charset="2"/>
              <a:buChar char="Ø"/>
            </a:pPr>
            <a:endParaRPr lang="vi-VN" dirty="0" smtClean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9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REZULTATI PRORAČUNA – TIP </a:t>
            </a:r>
            <a:r>
              <a:rPr lang="sl-SI" dirty="0" smtClean="0">
                <a:solidFill>
                  <a:schemeClr val="bg1"/>
                </a:solidFill>
              </a:rPr>
              <a:t>D1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7423"/>
            <a:ext cx="9144001" cy="4141705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210"/>
            <a:ext cx="9144000" cy="413491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5540062"/>
            <a:ext cx="8950817" cy="1317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ME" sz="2400" dirty="0">
                <a:solidFill>
                  <a:schemeClr val="bg1"/>
                </a:solidFill>
              </a:rPr>
              <a:t>Maksimalne dobijene vrijednosti za napon dodira i napon koraka: </a:t>
            </a:r>
          </a:p>
          <a:p>
            <a:pPr marL="0" indent="0">
              <a:buNone/>
            </a:pPr>
            <a:r>
              <a:rPr lang="en-GB" sz="2400" dirty="0" err="1">
                <a:solidFill>
                  <a:schemeClr val="bg1"/>
                </a:solidFill>
              </a:rPr>
              <a:t>Udodira</a:t>
            </a:r>
            <a:r>
              <a:rPr lang="en-GB" sz="2400" dirty="0">
                <a:solidFill>
                  <a:schemeClr val="bg1"/>
                </a:solidFill>
              </a:rPr>
              <a:t>=6.7904kV </a:t>
            </a:r>
            <a:endParaRPr lang="sr-Latn-ME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err="1" smtClean="0">
                <a:solidFill>
                  <a:schemeClr val="bg1"/>
                </a:solidFill>
              </a:rPr>
              <a:t>Ukoraka</a:t>
            </a:r>
            <a:r>
              <a:rPr lang="en-GB" sz="2400" dirty="0" smtClean="0">
                <a:solidFill>
                  <a:schemeClr val="bg1"/>
                </a:solidFill>
              </a:rPr>
              <a:t>=0.9879kV </a:t>
            </a:r>
            <a:endParaRPr lang="en-GB" sz="2400" dirty="0">
              <a:solidFill>
                <a:schemeClr val="bg1"/>
              </a:solidFill>
            </a:endParaRPr>
          </a:p>
          <a:p>
            <a:pPr marL="228600" lvl="1" indent="0">
              <a:buNone/>
            </a:pPr>
            <a:endParaRPr lang="en-GB" b="1" dirty="0" smtClean="0"/>
          </a:p>
          <a:p>
            <a:pPr marL="571500" lvl="1" indent="-342900">
              <a:buFont typeface="Wingdings" pitchFamily="2" charset="2"/>
              <a:buChar char="Ø"/>
            </a:pPr>
            <a:endParaRPr lang="vi-VN" dirty="0" smtClean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3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chemeClr val="bg1"/>
                </a:solidFill>
              </a:rPr>
              <a:t>REZULTATI PRORAČUNA – TIP </a:t>
            </a:r>
            <a:r>
              <a:rPr lang="sl-SI" b="1" dirty="0" smtClean="0">
                <a:solidFill>
                  <a:schemeClr val="bg1"/>
                </a:solidFill>
              </a:rPr>
              <a:t>D2 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000"/>
            <a:ext cx="9144000" cy="4173521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628068"/>
            <a:ext cx="9144000" cy="122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Maksimalne dobijene vrijednosti za napon dodira i napon koraka su: </a:t>
            </a:r>
          </a:p>
          <a:p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Udodira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=3.8119 kV  </a:t>
            </a:r>
            <a:endParaRPr lang="sr-Latn-ME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24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Ukoraka</a:t>
            </a:r>
            <a:r>
              <a:rPr lang="en-GB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=0.6042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kV  </a:t>
            </a:r>
          </a:p>
          <a:p>
            <a:pPr algn="ctr"/>
            <a:endParaRPr lang="en-GB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0" y="1300766"/>
            <a:ext cx="9178266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</a:rPr>
              <a:t>REZULTATI PRORAČUNA (TIP D1+SLJUNAK)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</a:rPr>
              <a:t>Za smanjenje opasnih napona dodira i koraka postavlja se sloj sljunka specifične otpornosti 3000</a:t>
            </a:r>
            <a:r>
              <a:rPr lang="el-GR" dirty="0" smtClean="0">
                <a:solidFill>
                  <a:schemeClr val="bg1"/>
                </a:solidFill>
                <a:latin typeface="Times New Roman"/>
                <a:cs typeface="Times New Roman"/>
              </a:rPr>
              <a:t>Ω</a:t>
            </a:r>
            <a:r>
              <a:rPr lang="sl-SI" dirty="0" smtClean="0">
                <a:solidFill>
                  <a:schemeClr val="bg1"/>
                </a:solidFill>
                <a:latin typeface="Times New Roman"/>
                <a:cs typeface="Times New Roman"/>
              </a:rPr>
              <a:t>m debljine 35cm</a:t>
            </a:r>
          </a:p>
          <a:p>
            <a:pPr marL="342900" indent="-342900">
              <a:buFont typeface="Arial" pitchFamily="34" charset="0"/>
              <a:buChar char="•"/>
            </a:pPr>
            <a:endParaRPr lang="sl-SI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Times New Roman"/>
                <a:cs typeface="Times New Roman"/>
              </a:rPr>
              <a:t>Mijenja se specifična otpornost tla iznad uzemljivača i povećava se prelazni otpor stopalo-tlo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0" y="3456689"/>
            <a:ext cx="3581400" cy="2076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13" y="3484398"/>
            <a:ext cx="3399004" cy="2048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90999" y="3919695"/>
                <a:ext cx="1162498" cy="821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 smtClean="0">
                    <a:solidFill>
                      <a:schemeClr val="bg1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Rt</a:t>
                </a:r>
                <a:r>
                  <a:rPr lang="en-GB" sz="2400" b="1" dirty="0">
                    <a:solidFill>
                      <a:schemeClr val="bg1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solidFill>
                              <a:schemeClr val="bg1"/>
                            </a:solidFill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1">
                            <a:solidFill>
                              <a:schemeClr val="bg1"/>
                            </a:solidFill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/>
                          </a:rPr>
                          <m:t>𝜌</m:t>
                        </m:r>
                        <m:r>
                          <a:rPr lang="en-GB" sz="2400" b="1">
                            <a:solidFill>
                              <a:schemeClr val="bg1"/>
                            </a:solidFill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/>
                          </a:rPr>
                          <m:t>∙</m:t>
                        </m:r>
                        <m:r>
                          <a:rPr lang="en-GB" sz="2400" b="1">
                            <a:solidFill>
                              <a:schemeClr val="bg1"/>
                            </a:solidFill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/>
                          </a:rPr>
                          <m:t>𝑙</m:t>
                        </m:r>
                      </m:num>
                      <m:den>
                        <m:f>
                          <m:fPr>
                            <m:ctrlPr>
                              <a:rPr lang="en-GB" sz="2400" b="1" i="1">
                                <a:solidFill>
                                  <a:schemeClr val="bg1"/>
                                </a:solidFill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innerShdw blurRad="63500" dist="50800" dir="135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400" b="1" i="1">
                                    <a:solidFill>
                                      <a:schemeClr val="bg1"/>
                                    </a:solidFill>
                                    <a:effectLst>
                                      <a:glow rad="63500">
                                        <a:schemeClr val="accent1">
                                          <a:satMod val="175000"/>
                                          <a:alpha val="40000"/>
                                        </a:schemeClr>
                                      </a:glow>
                                      <a:innerShdw blurRad="63500" dist="50800" dir="13500000">
                                        <a:prstClr val="black">
                                          <a:alpha val="50000"/>
                                        </a:prstClr>
                                      </a:inn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400" b="1">
                                    <a:solidFill>
                                      <a:schemeClr val="bg1"/>
                                    </a:solidFill>
                                    <a:effectLst>
                                      <a:glow rad="63500">
                                        <a:schemeClr val="accent1">
                                          <a:satMod val="175000"/>
                                          <a:alpha val="40000"/>
                                        </a:schemeClr>
                                      </a:glow>
                                      <a:innerShdw blurRad="63500" dist="50800" dir="13500000">
                                        <a:prstClr val="black">
                                          <a:alpha val="50000"/>
                                        </a:prstClr>
                                      </a:innerShdw>
                                    </a:effectLst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GB" sz="2400" b="1">
                                    <a:solidFill>
                                      <a:schemeClr val="bg1"/>
                                    </a:solidFill>
                                    <a:effectLst>
                                      <a:glow rad="63500">
                                        <a:schemeClr val="accent1">
                                          <a:satMod val="175000"/>
                                          <a:alpha val="40000"/>
                                        </a:schemeClr>
                                      </a:glow>
                                      <a:innerShdw blurRad="63500" dist="50800" dir="13500000">
                                        <a:prstClr val="black">
                                          <a:alpha val="50000"/>
                                        </a:prstClr>
                                      </a:inn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1">
                                <a:solidFill>
                                  <a:schemeClr val="bg1"/>
                                </a:solidFill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innerShdw blurRad="63500" dist="50800" dir="135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/>
                              </a:rPr>
                              <m:t>∙</m:t>
                            </m:r>
                            <m:r>
                              <a:rPr lang="en-GB" sz="2400" b="1">
                                <a:solidFill>
                                  <a:schemeClr val="bg1"/>
                                </a:solidFill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innerShdw blurRad="63500" dist="50800" dir="135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400" b="1">
                                <a:solidFill>
                                  <a:schemeClr val="bg1"/>
                                </a:solidFill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innerShdw blurRad="63500" dist="50800" dir="135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</m:den>
                    </m:f>
                  </m:oMath>
                </a14:m>
                <a:endParaRPr lang="en-GB" sz="2400" b="1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9" y="3919695"/>
                <a:ext cx="1162498" cy="821059"/>
              </a:xfrm>
              <a:prstGeom prst="rect">
                <a:avLst/>
              </a:prstGeom>
              <a:blipFill rotWithShape="1">
                <a:blip r:embed="rId4"/>
                <a:stretch>
                  <a:fillRect l="-10995"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428"/>
            <a:ext cx="9144000" cy="44279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5670658"/>
            <a:ext cx="9144000" cy="1187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5674613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2200" dirty="0">
                <a:solidFill>
                  <a:schemeClr val="bg1"/>
                </a:solidFill>
              </a:rPr>
              <a:t>Maksimalne dobijene vrijednosti za napon dodira i napon koraka su: </a:t>
            </a:r>
          </a:p>
          <a:p>
            <a:r>
              <a:rPr lang="en-GB" sz="2200" dirty="0" err="1">
                <a:solidFill>
                  <a:schemeClr val="bg1"/>
                </a:solidFill>
              </a:rPr>
              <a:t>Udodira</a:t>
            </a:r>
            <a:r>
              <a:rPr lang="en-GB" sz="2200" dirty="0">
                <a:solidFill>
                  <a:schemeClr val="bg1"/>
                </a:solidFill>
              </a:rPr>
              <a:t>=</a:t>
            </a:r>
            <a:r>
              <a:rPr lang="en-US" sz="2200" dirty="0">
                <a:solidFill>
                  <a:schemeClr val="bg1"/>
                </a:solidFill>
              </a:rPr>
              <a:t>135V</a:t>
            </a:r>
            <a:r>
              <a:rPr lang="en-GB" sz="2200" dirty="0">
                <a:solidFill>
                  <a:schemeClr val="bg1"/>
                </a:solidFill>
              </a:rPr>
              <a:t>  </a:t>
            </a:r>
            <a:r>
              <a:rPr lang="sr-Latn-ME" sz="2200" dirty="0">
                <a:solidFill>
                  <a:schemeClr val="bg1"/>
                </a:solidFill>
              </a:rPr>
              <a:t>      </a:t>
            </a:r>
          </a:p>
          <a:p>
            <a:r>
              <a:rPr lang="en-GB" sz="2200" dirty="0" err="1" smtClean="0">
                <a:solidFill>
                  <a:schemeClr val="bg1"/>
                </a:solidFill>
              </a:rPr>
              <a:t>Ukoraka</a:t>
            </a:r>
            <a:r>
              <a:rPr lang="en-GB" sz="2200" dirty="0" smtClean="0">
                <a:solidFill>
                  <a:schemeClr val="bg1"/>
                </a:solidFill>
              </a:rPr>
              <a:t>=</a:t>
            </a:r>
            <a:r>
              <a:rPr lang="en-US" sz="2200" dirty="0" smtClean="0">
                <a:solidFill>
                  <a:schemeClr val="bg1"/>
                </a:solidFill>
              </a:rPr>
              <a:t>22V</a:t>
            </a:r>
            <a:endParaRPr lang="sl-SI" sz="2200" dirty="0">
              <a:solidFill>
                <a:schemeClr val="bg1"/>
              </a:solidFill>
            </a:endParaRPr>
          </a:p>
          <a:p>
            <a:endParaRPr lang="en-GB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8284" y="6139618"/>
            <a:ext cx="182293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≤</a:t>
            </a:r>
            <a:r>
              <a:rPr lang="sr-Latn-ME" sz="2200" dirty="0" smtClean="0">
                <a:solidFill>
                  <a:schemeClr val="bg1"/>
                </a:solidFill>
              </a:rPr>
              <a:t>Udoz=250V</a:t>
            </a:r>
            <a:endParaRPr lang="en-GB" sz="2200" dirty="0">
              <a:solidFill>
                <a:schemeClr val="bg1"/>
              </a:solidFill>
            </a:endParaRPr>
          </a:p>
          <a:p>
            <a:endParaRPr lang="en-GB" sz="4000" dirty="0"/>
          </a:p>
        </p:txBody>
      </p:sp>
      <p:sp>
        <p:nvSpPr>
          <p:cNvPr id="11" name="Right Brace 10"/>
          <p:cNvSpPr/>
          <p:nvPr/>
        </p:nvSpPr>
        <p:spPr>
          <a:xfrm>
            <a:off x="1893785" y="6071382"/>
            <a:ext cx="457200" cy="591456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36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474</Words>
  <Application>Microsoft Office PowerPoint</Application>
  <PresentationFormat>On-screen Show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RASPODJELA POTENCIJALA U OKOLINI DALEKOVODNOG STUBA</vt:lpstr>
      <vt:lpstr>UVOD</vt:lpstr>
      <vt:lpstr>UZEMLJENJE DALEKOVODNIH STUBOVA</vt:lpstr>
      <vt:lpstr>UZEMLJENJE DALEKOVODNIH STUBOVA</vt:lpstr>
      <vt:lpstr>REZULTATI PRORAČUNA</vt:lpstr>
      <vt:lpstr>REZULTATI PRORAČUNA – TIP A1 </vt:lpstr>
      <vt:lpstr>REZULTATI PRORAČUNA – TIP D1 </vt:lpstr>
      <vt:lpstr>REZULTATI PRORAČUNA – TIP D2 </vt:lpstr>
      <vt:lpstr>REZULTATI PRORAČUNA (TIP D1+SLJUNAK)</vt:lpstr>
      <vt:lpstr>PITANJA ZA DISKUSIJU I 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Dell</cp:lastModifiedBy>
  <cp:revision>24</cp:revision>
  <dcterms:created xsi:type="dcterms:W3CDTF">2018-08-21T10:05:07Z</dcterms:created>
  <dcterms:modified xsi:type="dcterms:W3CDTF">2019-05-08T19:17:54Z</dcterms:modified>
</cp:coreProperties>
</file>