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6068-D7E6-4C28-8B57-1833B3859B7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FF2-11EF-4148-9150-6C9E114E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8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6068-D7E6-4C28-8B57-1833B3859B7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FF2-11EF-4148-9150-6C9E114E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6068-D7E6-4C28-8B57-1833B3859B7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FF2-11EF-4148-9150-6C9E114E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4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6068-D7E6-4C28-8B57-1833B3859B7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FF2-11EF-4148-9150-6C9E114E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6068-D7E6-4C28-8B57-1833B3859B7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FF2-11EF-4148-9150-6C9E114E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6068-D7E6-4C28-8B57-1833B3859B7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FF2-11EF-4148-9150-6C9E114E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8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6068-D7E6-4C28-8B57-1833B3859B7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FF2-11EF-4148-9150-6C9E114E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6068-D7E6-4C28-8B57-1833B3859B7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FF2-11EF-4148-9150-6C9E114E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6068-D7E6-4C28-8B57-1833B3859B7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FF2-11EF-4148-9150-6C9E114E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7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6068-D7E6-4C28-8B57-1833B3859B7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FF2-11EF-4148-9150-6C9E114E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2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6068-D7E6-4C28-8B57-1833B3859B7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FF2-11EF-4148-9150-6C9E114E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9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16068-D7E6-4C28-8B57-1833B3859B7D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AFF2-11EF-4148-9150-6C9E114EF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8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2.jp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2.jpg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24" Type="http://schemas.openxmlformats.org/officeDocument/2006/relationships/image" Target="../media/image3.png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7.wmf"/><Relationship Id="rId3" Type="http://schemas.openxmlformats.org/officeDocument/2006/relationships/image" Target="../media/image2.jpg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3.bin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34.bin"/><Relationship Id="rId3" Type="http://schemas.openxmlformats.org/officeDocument/2006/relationships/image" Target="../media/image2.jpg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23" Type="http://schemas.openxmlformats.org/officeDocument/2006/relationships/image" Target="../media/image3.png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2.bin"/><Relationship Id="rId2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914" y="923078"/>
            <a:ext cx="9086525" cy="65317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 </a:t>
            </a:r>
            <a:r>
              <a:rPr lang="sr-Latn-R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SAVJETOVANJE CG KO CIGRE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85851"/>
            <a:ext cx="9144000" cy="3892732"/>
          </a:xfrm>
        </p:spPr>
        <p:txBody>
          <a:bodyPr>
            <a:normAutofit lnSpcReduction="10000"/>
          </a:bodyPr>
          <a:lstStyle/>
          <a:p>
            <a:endParaRPr lang="sr-Latn-RS" sz="3200" dirty="0" smtClean="0"/>
          </a:p>
          <a:p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POLARI</a:t>
            </a:r>
            <a:r>
              <a:rPr lang="sr-Latn-R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ZACIJA ELEKTRIČNOG I MAGNETSKOG </a:t>
            </a:r>
          </a:p>
          <a:p>
            <a:r>
              <a:rPr lang="sr-Latn-R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POLJA DALEKOVODA</a:t>
            </a:r>
          </a:p>
          <a:p>
            <a:endParaRPr lang="sr-Latn-R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sr-Latn-R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Milutin Ostojić</a:t>
            </a:r>
          </a:p>
          <a:p>
            <a:endParaRPr lang="sr-Latn-R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sr-Latn-R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sr-Latn-R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BEČIĆI, 14-17 maj 2019. godine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392" y="5933737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5353" y="562094"/>
            <a:ext cx="6962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sr-Latn-C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PRORAČUN JA</a:t>
            </a:r>
            <a:r>
              <a:rPr lang="sr-Latn-R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ČINE </a:t>
            </a:r>
            <a:r>
              <a:rPr lang="sr-Latn-C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ELEKTRI</a:t>
            </a:r>
            <a:r>
              <a:rPr lang="sr-Latn-R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ČNOG </a:t>
            </a:r>
            <a:r>
              <a:rPr lang="sr-Latn-C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POLJA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537303"/>
              </p:ext>
            </p:extLst>
          </p:nvPr>
        </p:nvGraphicFramePr>
        <p:xfrm>
          <a:off x="5507019" y="1463039"/>
          <a:ext cx="4771576" cy="78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" name="Equation" r:id="rId4" imgW="2082600" imgH="342720" progId="Equation.DSMT4">
                  <p:embed/>
                </p:oleObj>
              </mc:Choice>
              <mc:Fallback>
                <p:oleObj name="Equation" r:id="rId4" imgW="2082600" imgH="342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19" y="1463039"/>
                        <a:ext cx="4771576" cy="783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590902" y="2412274"/>
            <a:ext cx="18540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096908"/>
              </p:ext>
            </p:extLst>
          </p:nvPr>
        </p:nvGraphicFramePr>
        <p:xfrm>
          <a:off x="5492750" y="2413000"/>
          <a:ext cx="22066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" name="Equation" r:id="rId6" imgW="901440" imgH="279360" progId="Equation.DSMT4">
                  <p:embed/>
                </p:oleObj>
              </mc:Choice>
              <mc:Fallback>
                <p:oleObj name="Equation" r:id="rId6" imgW="90144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2413000"/>
                        <a:ext cx="2206625" cy="668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507019" y="3191299"/>
            <a:ext cx="173456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279782"/>
              </p:ext>
            </p:extLst>
          </p:nvPr>
        </p:nvGraphicFramePr>
        <p:xfrm>
          <a:off x="5507019" y="3191300"/>
          <a:ext cx="3821229" cy="101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" name="Equation" r:id="rId8" imgW="1638000" imgH="431640" progId="Equation.DSMT4">
                  <p:embed/>
                </p:oleObj>
              </mc:Choice>
              <mc:Fallback>
                <p:oleObj name="Equation" r:id="rId8" imgW="163800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19" y="3191300"/>
                        <a:ext cx="3821229" cy="1014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507019" y="3811592"/>
            <a:ext cx="14768292" cy="96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624222"/>
              </p:ext>
            </p:extLst>
          </p:nvPr>
        </p:nvGraphicFramePr>
        <p:xfrm>
          <a:off x="5507019" y="4268793"/>
          <a:ext cx="5294264" cy="1029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" name="Equation" r:id="rId10" imgW="2501640" imgH="482400" progId="Equation.DSMT4">
                  <p:embed/>
                </p:oleObj>
              </mc:Choice>
              <mc:Fallback>
                <p:oleObj name="Equation" r:id="rId10" imgW="250164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19" y="4268793"/>
                        <a:ext cx="5294264" cy="1029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44434" y="5298140"/>
            <a:ext cx="15551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681601"/>
              </p:ext>
            </p:extLst>
          </p:nvPr>
        </p:nvGraphicFramePr>
        <p:xfrm>
          <a:off x="1073715" y="5460009"/>
          <a:ext cx="4142719" cy="833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" name="Equation" r:id="rId12" imgW="1739880" imgH="355320" progId="Equation.DSMT4">
                  <p:embed/>
                </p:oleObj>
              </mc:Choice>
              <mc:Fallback>
                <p:oleObj name="Equation" r:id="rId12" imgW="1739880" imgH="3553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715" y="5460009"/>
                        <a:ext cx="4142719" cy="833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507019" y="5414290"/>
            <a:ext cx="174596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25962"/>
              </p:ext>
            </p:extLst>
          </p:nvPr>
        </p:nvGraphicFramePr>
        <p:xfrm>
          <a:off x="5788760" y="5492333"/>
          <a:ext cx="3821229" cy="768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" name="Equation" r:id="rId14" imgW="1739880" imgH="355320" progId="Equation.DSMT4">
                  <p:embed/>
                </p:oleObj>
              </mc:Choice>
              <mc:Fallback>
                <p:oleObj name="Equation" r:id="rId14" imgW="1739880" imgH="3553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760" y="5492333"/>
                        <a:ext cx="3821229" cy="768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 descr="C:\Users\milut\OneDrive\Pictures\Screenshots\2019-03-08 (1).pn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1" t="35751" r="15942" b="12973"/>
          <a:stretch/>
        </p:blipFill>
        <p:spPr bwMode="auto">
          <a:xfrm>
            <a:off x="644434" y="1489251"/>
            <a:ext cx="3954460" cy="3808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315" y="5864766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44730" y="696685"/>
            <a:ext cx="18257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696833"/>
              </p:ext>
            </p:extLst>
          </p:nvPr>
        </p:nvGraphicFramePr>
        <p:xfrm>
          <a:off x="3579813" y="1085850"/>
          <a:ext cx="18192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" name="Equation" r:id="rId4" imgW="927000" imgH="241200" progId="Equation.DSMT4">
                  <p:embed/>
                </p:oleObj>
              </mc:Choice>
              <mc:Fallback>
                <p:oleObj name="Equation" r:id="rId4" imgW="92700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085850"/>
                        <a:ext cx="1819275" cy="484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48636" y="1022325"/>
            <a:ext cx="153930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946006"/>
              </p:ext>
            </p:extLst>
          </p:nvPr>
        </p:nvGraphicFramePr>
        <p:xfrm>
          <a:off x="863151" y="4357709"/>
          <a:ext cx="3217503" cy="68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" name="Equation" r:id="rId6" imgW="1562040" imgH="330120" progId="Equation.DSMT4">
                  <p:embed/>
                </p:oleObj>
              </mc:Choice>
              <mc:Fallback>
                <p:oleObj name="Equation" r:id="rId6" imgW="156204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151" y="4357709"/>
                        <a:ext cx="3217503" cy="6899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377953" y="1068043"/>
            <a:ext cx="138061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89780"/>
              </p:ext>
            </p:extLst>
          </p:nvPr>
        </p:nvGraphicFramePr>
        <p:xfrm>
          <a:off x="4598894" y="4371813"/>
          <a:ext cx="3218329" cy="67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" name="Equation" r:id="rId8" imgW="1587240" imgH="330120" progId="Equation.DSMT4">
                  <p:embed/>
                </p:oleObj>
              </mc:Choice>
              <mc:Fallback>
                <p:oleObj name="Equation" r:id="rId8" imgW="1587240" imgH="330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894" y="4371813"/>
                        <a:ext cx="3218329" cy="67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63151" y="1909482"/>
            <a:ext cx="2065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89818"/>
              </p:ext>
            </p:extLst>
          </p:nvPr>
        </p:nvGraphicFramePr>
        <p:xfrm>
          <a:off x="844730" y="1909482"/>
          <a:ext cx="1479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" name="Equation" r:id="rId10" imgW="736560" imgH="457200" progId="Equation.DSMT4">
                  <p:embed/>
                </p:oleObj>
              </mc:Choice>
              <mc:Fallback>
                <p:oleObj name="Equation" r:id="rId10" imgW="73656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730" y="1909482"/>
                        <a:ext cx="147955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406587" y="2222421"/>
            <a:ext cx="199443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97074"/>
              </p:ext>
            </p:extLst>
          </p:nvPr>
        </p:nvGraphicFramePr>
        <p:xfrm>
          <a:off x="3406587" y="1995931"/>
          <a:ext cx="1637526" cy="87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" name="Equation" r:id="rId12" imgW="799920" imgH="431640" progId="Equation.DSMT4">
                  <p:embed/>
                </p:oleObj>
              </mc:Choice>
              <mc:Fallback>
                <p:oleObj name="Equation" r:id="rId12" imgW="79992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587" y="1995931"/>
                        <a:ext cx="1637526" cy="873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943600" y="2222420"/>
            <a:ext cx="188015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51633"/>
              </p:ext>
            </p:extLst>
          </p:nvPr>
        </p:nvGraphicFramePr>
        <p:xfrm>
          <a:off x="5943600" y="2028720"/>
          <a:ext cx="1702701" cy="899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" name="Equation" r:id="rId14" imgW="812520" imgH="431640" progId="Equation.DSMT4">
                  <p:embed/>
                </p:oleObj>
              </mc:Choice>
              <mc:Fallback>
                <p:oleObj name="Equation" r:id="rId14" imgW="81252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028720"/>
                        <a:ext cx="1702701" cy="899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79928" y="3118079"/>
            <a:ext cx="153601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043167"/>
              </p:ext>
            </p:extLst>
          </p:nvPr>
        </p:nvGraphicFramePr>
        <p:xfrm>
          <a:off x="958850" y="3117850"/>
          <a:ext cx="26924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" name="Equation" r:id="rId16" imgW="1422360" imgH="482400" progId="Equation.DSMT4">
                  <p:embed/>
                </p:oleObj>
              </mc:Choice>
              <mc:Fallback>
                <p:oleObj name="Equation" r:id="rId16" imgW="1422360" imgH="482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117850"/>
                        <a:ext cx="2692400" cy="925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246327" y="3163798"/>
            <a:ext cx="165737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11808"/>
              </p:ext>
            </p:extLst>
          </p:nvPr>
        </p:nvGraphicFramePr>
        <p:xfrm>
          <a:off x="4410075" y="3163888"/>
          <a:ext cx="24590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" name="Equation" r:id="rId18" imgW="1333440" imgH="482400" progId="Equation.DSMT4">
                  <p:embed/>
                </p:oleObj>
              </mc:Choice>
              <mc:Fallback>
                <p:oleObj name="Equation" r:id="rId18" imgW="1333440" imgH="482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3163888"/>
                        <a:ext cx="2459038" cy="895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7646300" y="3298639"/>
            <a:ext cx="207117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977529"/>
              </p:ext>
            </p:extLst>
          </p:nvPr>
        </p:nvGraphicFramePr>
        <p:xfrm>
          <a:off x="1783541" y="5564304"/>
          <a:ext cx="1954899" cy="667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" name="Equation" r:id="rId20" imgW="888840" imgH="304560" progId="Equation.DSMT4">
                  <p:embed/>
                </p:oleObj>
              </mc:Choice>
              <mc:Fallback>
                <p:oleObj name="Equation" r:id="rId20" imgW="888840" imgH="3045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541" y="5564304"/>
                        <a:ext cx="1954899" cy="667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652796" y="4697984"/>
            <a:ext cx="138441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427796"/>
              </p:ext>
            </p:extLst>
          </p:nvPr>
        </p:nvGraphicFramePr>
        <p:xfrm>
          <a:off x="4989731" y="5376372"/>
          <a:ext cx="4534111" cy="96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" name="Equation" r:id="rId22" imgW="2641320" imgH="558720" progId="Equation.DSMT4">
                  <p:embed/>
                </p:oleObj>
              </mc:Choice>
              <mc:Fallback>
                <p:oleObj name="Equation" r:id="rId22" imgW="2641320" imgH="55872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731" y="5376372"/>
                        <a:ext cx="4534111" cy="966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254164" y="383797"/>
            <a:ext cx="7916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sr-Latn-C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PRORAČUN JA</a:t>
            </a:r>
            <a:r>
              <a:rPr lang="sr-Latn-R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ČINE </a:t>
            </a:r>
            <a:r>
              <a:rPr lang="sr-Latn-C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ELEKTRI</a:t>
            </a:r>
            <a:r>
              <a:rPr lang="sr-Latn-R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ČNOG </a:t>
            </a:r>
            <a:r>
              <a:rPr lang="sr-Latn-C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POLJA- - - -</a:t>
            </a:r>
            <a:r>
              <a:rPr lang="sr-Latn-C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r-Latn-C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092" y="5854947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7573" y="296051"/>
            <a:ext cx="7042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sr-Latn-C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 PRORAČUN </a:t>
            </a:r>
            <a:r>
              <a:rPr lang="sr-Latn-C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sr-Latn-R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ČINE </a:t>
            </a:r>
            <a:r>
              <a:rPr lang="sr-Latn-C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MAGNETSKOG POLJA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owner\OneDrive\Pictures\Screenshots\2019-02-11 (5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t="24453" r="33795" b="24181"/>
          <a:stretch/>
        </p:blipFill>
        <p:spPr bwMode="auto">
          <a:xfrm>
            <a:off x="1063717" y="1128574"/>
            <a:ext cx="3651718" cy="2764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07428" y="1128574"/>
            <a:ext cx="210470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047385"/>
              </p:ext>
            </p:extLst>
          </p:nvPr>
        </p:nvGraphicFramePr>
        <p:xfrm>
          <a:off x="5007429" y="1128575"/>
          <a:ext cx="1716100" cy="96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" name="Equation" r:id="rId5" imgW="799920" imgH="431640" progId="Equation.DSMT4">
                  <p:embed/>
                </p:oleObj>
              </mc:Choice>
              <mc:Fallback>
                <p:oleObj name="Equation" r:id="rId5" imgW="7999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7429" y="1128575"/>
                        <a:ext cx="1716100" cy="963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23528" y="1174292"/>
            <a:ext cx="159417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022785"/>
              </p:ext>
            </p:extLst>
          </p:nvPr>
        </p:nvGraphicFramePr>
        <p:xfrm>
          <a:off x="6721475" y="1174750"/>
          <a:ext cx="373062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" name="Equation" r:id="rId7" imgW="1574640" imgH="330120" progId="Equation.DSMT4">
                  <p:embed/>
                </p:oleObj>
              </mc:Choice>
              <mc:Fallback>
                <p:oleObj name="Equation" r:id="rId7" imgW="157464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1174750"/>
                        <a:ext cx="373062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7428" y="2250140"/>
            <a:ext cx="157696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308483"/>
              </p:ext>
            </p:extLst>
          </p:nvPr>
        </p:nvGraphicFramePr>
        <p:xfrm>
          <a:off x="5007427" y="2250141"/>
          <a:ext cx="1981049" cy="91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" name="Equation" r:id="rId9" imgW="952200" imgH="431640" progId="Equation.DSMT4">
                  <p:embed/>
                </p:oleObj>
              </mc:Choice>
              <mc:Fallback>
                <p:oleObj name="Equation" r:id="rId9" imgW="9522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7427" y="2250141"/>
                        <a:ext cx="1981049" cy="917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530352" y="2249373"/>
            <a:ext cx="169827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605040"/>
              </p:ext>
            </p:extLst>
          </p:nvPr>
        </p:nvGraphicFramePr>
        <p:xfrm>
          <a:off x="7530353" y="2249373"/>
          <a:ext cx="2049040" cy="91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" name="Equation" r:id="rId11" imgW="952200" imgH="431640" progId="Equation.DSMT4">
                  <p:embed/>
                </p:oleObj>
              </mc:Choice>
              <mc:Fallback>
                <p:oleObj name="Equation" r:id="rId11" imgW="95220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0353" y="2249373"/>
                        <a:ext cx="2049040" cy="918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007427" y="3214175"/>
            <a:ext cx="201220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124540"/>
              </p:ext>
            </p:extLst>
          </p:nvPr>
        </p:nvGraphicFramePr>
        <p:xfrm>
          <a:off x="5007427" y="3214176"/>
          <a:ext cx="1770946" cy="1029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" name="Equation" r:id="rId13" imgW="838080" imgH="482400" progId="Equation.DSMT4">
                  <p:embed/>
                </p:oleObj>
              </mc:Choice>
              <mc:Fallback>
                <p:oleObj name="Equation" r:id="rId13" imgW="83808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7427" y="3214176"/>
                        <a:ext cx="1770946" cy="1029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386917" y="3214174"/>
            <a:ext cx="234555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246146"/>
              </p:ext>
            </p:extLst>
          </p:nvPr>
        </p:nvGraphicFramePr>
        <p:xfrm>
          <a:off x="7386917" y="3214174"/>
          <a:ext cx="1524001" cy="1701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" name="Equation" r:id="rId15" imgW="787320" imgH="888840" progId="Equation.DSMT4">
                  <p:embed/>
                </p:oleObj>
              </mc:Choice>
              <mc:Fallback>
                <p:oleObj name="Equation" r:id="rId15" imgW="787320" imgH="8888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917" y="3214174"/>
                        <a:ext cx="1524001" cy="1701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063716" y="4419599"/>
            <a:ext cx="139600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08254"/>
              </p:ext>
            </p:extLst>
          </p:nvPr>
        </p:nvGraphicFramePr>
        <p:xfrm>
          <a:off x="1181095" y="4419599"/>
          <a:ext cx="3766422" cy="672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" name="Equation" r:id="rId17" imgW="1904760" imgH="342720" progId="Equation.DSMT4">
                  <p:embed/>
                </p:oleObj>
              </mc:Choice>
              <mc:Fallback>
                <p:oleObj name="Equation" r:id="rId17" imgW="1904760" imgH="3427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095" y="4419599"/>
                        <a:ext cx="3766422" cy="6723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063716" y="5144302"/>
            <a:ext cx="207320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072630"/>
              </p:ext>
            </p:extLst>
          </p:nvPr>
        </p:nvGraphicFramePr>
        <p:xfrm>
          <a:off x="1063716" y="5144303"/>
          <a:ext cx="2087715" cy="11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" name="Equation" r:id="rId19" imgW="1054080" imgH="583920" progId="Equation.DSMT4">
                  <p:embed/>
                </p:oleObj>
              </mc:Choice>
              <mc:Fallback>
                <p:oleObj name="Equation" r:id="rId19" imgW="1054080" imgH="5839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716" y="5144303"/>
                        <a:ext cx="2087715" cy="1166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3456904" y="5168540"/>
            <a:ext cx="15268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352111"/>
              </p:ext>
            </p:extLst>
          </p:nvPr>
        </p:nvGraphicFramePr>
        <p:xfrm>
          <a:off x="3456904" y="5249296"/>
          <a:ext cx="3531572" cy="67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" name="Equation" r:id="rId21" imgW="1587240" imgH="304560" progId="Equation.DSMT4">
                  <p:embed/>
                </p:oleObj>
              </mc:Choice>
              <mc:Fallback>
                <p:oleObj name="Equation" r:id="rId21" imgW="1587240" imgH="3045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904" y="5249296"/>
                        <a:ext cx="3531572" cy="676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7293950" y="5187022"/>
            <a:ext cx="145176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66878"/>
              </p:ext>
            </p:extLst>
          </p:nvPr>
        </p:nvGraphicFramePr>
        <p:xfrm>
          <a:off x="7293950" y="5050467"/>
          <a:ext cx="4769578" cy="97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" name="Equation" r:id="rId23" imgW="2743200" imgH="558720" progId="Equation.DSMT4">
                  <p:embed/>
                </p:oleObj>
              </mc:Choice>
              <mc:Fallback>
                <p:oleObj name="Equation" r:id="rId23" imgW="2743200" imgH="55872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3950" y="5050467"/>
                        <a:ext cx="4769578" cy="979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518" y="6030329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4226" y="48719"/>
            <a:ext cx="398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sr-Latn-C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 POLARIZACIJA </a:t>
            </a:r>
            <a:r>
              <a:rPr lang="sr-Latn-C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POLJA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2845" y="1097279"/>
            <a:ext cx="14913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136328"/>
              </p:ext>
            </p:extLst>
          </p:nvPr>
        </p:nvGraphicFramePr>
        <p:xfrm>
          <a:off x="551158" y="510384"/>
          <a:ext cx="2901380" cy="94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" name="Equation" r:id="rId4" imgW="1625400" imgH="533160" progId="Equation.DSMT4">
                  <p:embed/>
                </p:oleObj>
              </mc:Choice>
              <mc:Fallback>
                <p:oleObj name="Equation" r:id="rId4" imgW="1625400" imgH="533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58" y="510384"/>
                        <a:ext cx="2901380" cy="94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26542" y="1097277"/>
            <a:ext cx="162905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516469"/>
              </p:ext>
            </p:extLst>
          </p:nvPr>
        </p:nvGraphicFramePr>
        <p:xfrm>
          <a:off x="3846455" y="487313"/>
          <a:ext cx="2754531" cy="94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" name="Equation" r:id="rId6" imgW="1498320" imgH="507960" progId="Equation.DSMT4">
                  <p:embed/>
                </p:oleObj>
              </mc:Choice>
              <mc:Fallback>
                <p:oleObj name="Equation" r:id="rId6" imgW="149832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455" y="487313"/>
                        <a:ext cx="2754531" cy="949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11787" y="1146074"/>
            <a:ext cx="128163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181633"/>
              </p:ext>
            </p:extLst>
          </p:nvPr>
        </p:nvGraphicFramePr>
        <p:xfrm>
          <a:off x="6741457" y="683202"/>
          <a:ext cx="4949109" cy="53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" name="Equation" r:id="rId8" imgW="2793960" imgH="304560" progId="Equation.DSMT4">
                  <p:embed/>
                </p:oleObj>
              </mc:Choice>
              <mc:Fallback>
                <p:oleObj name="Equation" r:id="rId8" imgW="2793960" imgH="304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1457" y="683202"/>
                        <a:ext cx="4949109" cy="539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294093" y="2240351"/>
            <a:ext cx="16680243" cy="4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371348"/>
              </p:ext>
            </p:extLst>
          </p:nvPr>
        </p:nvGraphicFramePr>
        <p:xfrm>
          <a:off x="4288584" y="1459618"/>
          <a:ext cx="1859257" cy="74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" name="Equation" r:id="rId10" imgW="990360" imgH="393480" progId="Equation.DSMT4">
                  <p:embed/>
                </p:oleObj>
              </mc:Choice>
              <mc:Fallback>
                <p:oleObj name="Equation" r:id="rId10" imgW="9903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8584" y="1459618"/>
                        <a:ext cx="1859257" cy="744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396994" y="1610075"/>
            <a:ext cx="4188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za </a:t>
            </a:r>
            <a:r>
              <a:rPr lang="sr-Latn-CS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sr-Latn-CS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=0, 2,4,6</a:t>
            </a:r>
            <a:r>
              <a:rPr lang="sr-Latn-C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.. polarizacija je </a:t>
            </a:r>
            <a:r>
              <a:rPr lang="sr-Latn-C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linearna</a:t>
            </a:r>
            <a:endParaRPr lang="en-US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873406"/>
              </p:ext>
            </p:extLst>
          </p:nvPr>
        </p:nvGraphicFramePr>
        <p:xfrm>
          <a:off x="4288585" y="2213824"/>
          <a:ext cx="1266048" cy="59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" name="Equation" r:id="rId12" imgW="533160" imgH="253800" progId="Equation.DSMT4">
                  <p:embed/>
                </p:oleObj>
              </mc:Choice>
              <mc:Fallback>
                <p:oleObj name="Equation" r:id="rId12" imgW="53316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8585" y="2213824"/>
                        <a:ext cx="1266048" cy="595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571906" y="2287782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polarizacija </a:t>
            </a:r>
            <a:r>
              <a:rPr lang="sr-Latn-CS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eliptična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294092" y="3895752"/>
            <a:ext cx="14705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657418"/>
              </p:ext>
            </p:extLst>
          </p:nvPr>
        </p:nvGraphicFramePr>
        <p:xfrm>
          <a:off x="4265728" y="2780509"/>
          <a:ext cx="3564414" cy="80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" name="Equation" r:id="rId14" imgW="1752480" imgH="393480" progId="Equation.DSMT4">
                  <p:embed/>
                </p:oleObj>
              </mc:Choice>
              <mc:Fallback>
                <p:oleObj name="Equation" r:id="rId14" imgW="175248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728" y="2780509"/>
                        <a:ext cx="3564414" cy="807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7909483" y="2974157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polarizacija </a:t>
            </a:r>
            <a:r>
              <a:rPr lang="sr-Latn-CS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</a:t>
            </a:r>
            <a:r>
              <a:rPr lang="sr-Latn-CS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ružna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4294090" y="4593216"/>
            <a:ext cx="132692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28432"/>
              </p:ext>
            </p:extLst>
          </p:nvPr>
        </p:nvGraphicFramePr>
        <p:xfrm>
          <a:off x="4464420" y="3574189"/>
          <a:ext cx="4894734" cy="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" name="Equation" r:id="rId16" imgW="2577960" imgH="482400" progId="Equation.DSMT4">
                  <p:embed/>
                </p:oleObj>
              </mc:Choice>
              <mc:Fallback>
                <p:oleObj name="Equation" r:id="rId16" imgW="2577960" imgH="4824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420" y="3574189"/>
                        <a:ext cx="4894734" cy="91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4294089" y="5593974"/>
            <a:ext cx="141090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11167"/>
              </p:ext>
            </p:extLst>
          </p:nvPr>
        </p:nvGraphicFramePr>
        <p:xfrm>
          <a:off x="4254485" y="4542707"/>
          <a:ext cx="5314604" cy="958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" name="Equation" r:id="rId18" imgW="2831760" imgH="507960" progId="Equation.DSMT4">
                  <p:embed/>
                </p:oleObj>
              </mc:Choice>
              <mc:Fallback>
                <p:oleObj name="Equation" r:id="rId18" imgW="2831760" imgH="50796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485" y="4542707"/>
                        <a:ext cx="5314604" cy="958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6001062" y="5701224"/>
            <a:ext cx="135892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303404"/>
              </p:ext>
            </p:extLst>
          </p:nvPr>
        </p:nvGraphicFramePr>
        <p:xfrm>
          <a:off x="1247114" y="5844684"/>
          <a:ext cx="8199418" cy="89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" name="Equation" r:id="rId20" imgW="4114800" imgH="444240" progId="Equation.DSMT4">
                  <p:embed/>
                </p:oleObj>
              </mc:Choice>
              <mc:Fallback>
                <p:oleObj name="Equation" r:id="rId20" imgW="4114800" imgH="44424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114" y="5844684"/>
                        <a:ext cx="8199418" cy="893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C:\Users\milut\OneDrive\Pictures\Screenshots\2019-03-08.png"/>
          <p:cNvPicPr/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4" t="29635" r="29438" b="25361"/>
          <a:stretch/>
        </p:blipFill>
        <p:spPr bwMode="auto">
          <a:xfrm>
            <a:off x="452845" y="2178874"/>
            <a:ext cx="3586586" cy="3415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20" y="5914214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1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8" y="146550"/>
            <a:ext cx="5514021" cy="2834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15" y="146550"/>
            <a:ext cx="5514022" cy="28345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8" y="3508058"/>
            <a:ext cx="5514021" cy="2834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67" y="5965377"/>
            <a:ext cx="1653683" cy="754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75" y="3508057"/>
            <a:ext cx="5514021" cy="2834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2227" y="6421658"/>
            <a:ext cx="5442517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</a:t>
            </a:r>
            <a:r>
              <a:rPr lang="sr-Latn-R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acija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dalekovoda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1x400kV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6533" y="2981092"/>
            <a:ext cx="5408853" cy="853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Raspodjela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sr-Latn-R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dalekovoda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1x400kV</a:t>
            </a:r>
          </a:p>
          <a:p>
            <a:pPr algn="ctr">
              <a:lnSpc>
                <a:spcPct val="107000"/>
              </a:lnSpc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5" y="242344"/>
            <a:ext cx="5174389" cy="2659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41" y="259761"/>
            <a:ext cx="5200514" cy="2673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8" y="3577181"/>
            <a:ext cx="5183736" cy="2657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41" y="3577181"/>
            <a:ext cx="5256708" cy="265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42" y="5927933"/>
            <a:ext cx="1653683" cy="7544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3086471"/>
            <a:ext cx="6096000" cy="783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Raspodjela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dalekovoda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x400kV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3977" y="6234792"/>
            <a:ext cx="544251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</a:t>
            </a:r>
            <a:r>
              <a:rPr lang="sr-Latn-R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acija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dalekovoda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x400kV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6" y="342370"/>
            <a:ext cx="5620022" cy="2889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09" y="342371"/>
            <a:ext cx="5670777" cy="28890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6355" y="4291876"/>
            <a:ext cx="109815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Izvedene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jednačine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odgovarajući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program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napisan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osnovu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njih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prezentirani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u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ovom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radu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omogućavaju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da se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prouči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polarizacija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električnog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magnetskog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polja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dalekovoda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bilo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kojim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brojem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rasporedom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provodnika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sr-Latn-RS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sr-Latn-RS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sr-Latn-R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Pokazano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je da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polarizacija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polja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koridoru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dalekovoda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može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biti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kružna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linearna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a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najčešće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eliptična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355" y="3804614"/>
            <a:ext cx="1757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ZAKLJUČ</a:t>
            </a:r>
            <a:r>
              <a:rPr lang="sr-Latn-R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03" y="6037438"/>
            <a:ext cx="1653683" cy="7544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3757" y="3372943"/>
            <a:ext cx="792556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</a:t>
            </a:r>
            <a:r>
              <a:rPr lang="sr-Latn-R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acija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dalekovoda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x400kV</a:t>
            </a:r>
            <a:r>
              <a:rPr lang="sr-Latn-R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površini zemlje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016" y="572478"/>
            <a:ext cx="109118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P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okazano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je da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polarizacija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značajno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zavisi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od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udaljenosti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od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ose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dalekovoda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od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visine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posmatrane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tačke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u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prostoru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iznad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zemlje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sr-Latn-RS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sr-Latn-RS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sr-Latn-R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4.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Polarizacija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oba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polja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kod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jednosistemskog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dalekovoda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r-Latn-R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400 kV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njegovoj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osi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zavisno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od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visine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iznad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zemlje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približno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kružna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a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udaljavanjem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od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ose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dalekovoda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postaje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eliptična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da bi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većim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udaljenostima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prešla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linearnu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sr-Latn-RS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sr-Latn-R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sr-Latn-R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5.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Polarizacija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oba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polja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kod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dvosistemskog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dalekovoda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400 kV u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osi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dalekovoda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uvijek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linearna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a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udaljavanjem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od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ose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prelazi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eliptičnu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dok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većim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udaljenostima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elipsa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prelazi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pravu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liniju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sr-Latn-RS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sr-Latn-R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sr-Latn-R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6.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površini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zemlje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polarizacija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električnog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polja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uvijek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linearna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bilo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kojem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rastojanju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od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ose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dalekovoda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što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je u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skladu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činjenicom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da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linije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električnog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polja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uvijek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normalne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površinu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zemlje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767" y="5924550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296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Equation</vt:lpstr>
      <vt:lpstr>MathType 6.0 Equation</vt:lpstr>
      <vt:lpstr>VI  SAVJETOVANJE CG KO CIGRE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CRNOGORSKI KOMITET CIGRE</dc:title>
  <dc:creator>Milutin Ostojic</dc:creator>
  <cp:lastModifiedBy>Milutin Ostojic</cp:lastModifiedBy>
  <cp:revision>57</cp:revision>
  <dcterms:created xsi:type="dcterms:W3CDTF">2019-03-07T20:29:29Z</dcterms:created>
  <dcterms:modified xsi:type="dcterms:W3CDTF">2019-05-01T06:20:48Z</dcterms:modified>
</cp:coreProperties>
</file>