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77" r:id="rId12"/>
    <p:sldId id="269" r:id="rId13"/>
    <p:sldId id="270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D77B-B3E7-4965-9659-5107AEAEC4E0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9E7F7-8185-48C5-A6F3-3844CD44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6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D77B-B3E7-4965-9659-5107AEAEC4E0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9E7F7-8185-48C5-A6F3-3844CD44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03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D77B-B3E7-4965-9659-5107AEAEC4E0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9E7F7-8185-48C5-A6F3-3844CD44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10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D77B-B3E7-4965-9659-5107AEAEC4E0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9E7F7-8185-48C5-A6F3-3844CD44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77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D77B-B3E7-4965-9659-5107AEAEC4E0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9E7F7-8185-48C5-A6F3-3844CD44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10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D77B-B3E7-4965-9659-5107AEAEC4E0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9E7F7-8185-48C5-A6F3-3844CD44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47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D77B-B3E7-4965-9659-5107AEAEC4E0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9E7F7-8185-48C5-A6F3-3844CD44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1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D77B-B3E7-4965-9659-5107AEAEC4E0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9E7F7-8185-48C5-A6F3-3844CD44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62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D77B-B3E7-4965-9659-5107AEAEC4E0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9E7F7-8185-48C5-A6F3-3844CD44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24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D77B-B3E7-4965-9659-5107AEAEC4E0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9E7F7-8185-48C5-A6F3-3844CD44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4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D77B-B3E7-4965-9659-5107AEAEC4E0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9E7F7-8185-48C5-A6F3-3844CD44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91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ED77B-B3E7-4965-9659-5107AEAEC4E0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9E7F7-8185-48C5-A6F3-3844CD44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4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9.wmf"/><Relationship Id="rId3" Type="http://schemas.openxmlformats.org/officeDocument/2006/relationships/image" Target="../media/image10.jp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5.wmf"/><Relationship Id="rId19" Type="http://schemas.openxmlformats.org/officeDocument/2006/relationships/image" Target="../media/image2.png"/><Relationship Id="rId4" Type="http://schemas.openxmlformats.org/officeDocument/2006/relationships/image" Target="../media/image11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0.jp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062960"/>
            <a:ext cx="8229600" cy="9361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i="1" dirty="0">
                <a:solidFill>
                  <a:srgbClr val="FFFF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Milutin</a:t>
            </a:r>
            <a:r>
              <a:rPr lang="en-US" sz="2000" i="1" dirty="0">
                <a:solidFill>
                  <a:srgbClr val="FFFF0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Ostojić</a:t>
            </a:r>
            <a:r>
              <a:rPr lang="en-US" sz="2000" i="1" dirty="0">
                <a:solidFill>
                  <a:srgbClr val="FFFF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sr-Latn-RS" sz="2000" i="1" dirty="0">
                <a:solidFill>
                  <a:srgbClr val="FFFF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Rade Dašić</a:t>
            </a:r>
            <a:r>
              <a:rPr lang="en-US" sz="2000" i="1" dirty="0">
                <a:solidFill>
                  <a:srgbClr val="FFFF00"/>
                </a:solidFill>
                <a:ea typeface="Calibri" pitchFamily="34" charset="0"/>
                <a:cs typeface="Calibri" pitchFamily="34" charset="0"/>
              </a:rPr>
              <a:t/>
            </a:r>
            <a:br>
              <a:rPr lang="en-US" sz="2000" i="1" dirty="0">
                <a:solidFill>
                  <a:srgbClr val="FFFF00"/>
                </a:solidFill>
                <a:ea typeface="Calibri" pitchFamily="34" charset="0"/>
                <a:cs typeface="Calibri" pitchFamily="34" charset="0"/>
              </a:rPr>
            </a:br>
            <a:endParaRPr lang="en-US" sz="2000" i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0" y="1655362"/>
            <a:ext cx="896448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r-Latn-RS" sz="32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MAGNETSKO</a:t>
            </a:r>
            <a:r>
              <a:rPr lang="en-US" sz="32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POLJE</a:t>
            </a:r>
            <a:r>
              <a:rPr lang="en-US" sz="32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KABLOVSKOG</a:t>
            </a:r>
            <a:r>
              <a:rPr lang="en-US" sz="32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VODA</a:t>
            </a:r>
            <a:endParaRPr lang="sr-Latn-RS" sz="32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r-Latn-RS" sz="3200" i="1" dirty="0"/>
          </a:p>
          <a:p>
            <a:pPr algn="ctr"/>
            <a:endParaRPr lang="en-US" sz="2800" i="1" dirty="0">
              <a:solidFill>
                <a:srgbClr val="FFFF00"/>
              </a:solidFill>
            </a:endParaRPr>
          </a:p>
          <a:p>
            <a:pPr algn="ctr"/>
            <a:endParaRPr lang="en-US" sz="2800" i="1" dirty="0">
              <a:solidFill>
                <a:srgbClr val="FFFF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92441" y="5911335"/>
            <a:ext cx="3659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Latn-RS" sz="24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Bečići, 14-17 maj </a:t>
            </a:r>
            <a:r>
              <a:rPr lang="sr-Latn-R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sr-Latn-RS" sz="24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9.g.</a:t>
            </a:r>
            <a:endParaRPr lang="en-US" sz="24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311757" y="348144"/>
            <a:ext cx="5998574" cy="653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FFFF00"/>
                </a:solidFill>
              </a:rPr>
              <a:t>VI  SAVJETOVANJE CG </a:t>
            </a:r>
            <a:r>
              <a:rPr lang="en-US" sz="2800" dirty="0" err="1">
                <a:solidFill>
                  <a:srgbClr val="FFFF00"/>
                </a:solidFill>
              </a:rPr>
              <a:t>CG</a:t>
            </a:r>
            <a:r>
              <a:rPr lang="en-US" sz="2800" dirty="0">
                <a:solidFill>
                  <a:srgbClr val="FFFF00"/>
                </a:solidFill>
              </a:rPr>
              <a:t> CIGRE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5945971"/>
            <a:ext cx="1653683" cy="7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0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:\OneDrive\Desktop\Samo jedan kabal\Trougao Cijev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33600"/>
            <a:ext cx="3962400" cy="303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G:\OneDrive\Desktop\Samo jedan kabal\Horizont Cijev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029" y="2120900"/>
            <a:ext cx="40386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590801" y="5430462"/>
            <a:ext cx="2912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4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rouglasti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raspored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05601" y="5387256"/>
            <a:ext cx="3199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4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orizontalni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raspored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10229" y="609600"/>
            <a:ext cx="8229600" cy="1143000"/>
          </a:xfrm>
        </p:spPr>
        <p:txBody>
          <a:bodyPr>
            <a:normAutofit/>
          </a:bodyPr>
          <a:lstStyle/>
          <a:p>
            <a:r>
              <a:rPr lang="sr-Latn-R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Rezultati proračuna – kablovi postavljeni </a:t>
            </a:r>
            <a:br>
              <a:rPr lang="sr-Latn-R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cijevi spoljašnjeg prečnika 15cm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5903672"/>
            <a:ext cx="1653683" cy="7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0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886286"/>
            <a:ext cx="5834063" cy="37666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00" y="4781881"/>
            <a:ext cx="6705600" cy="2397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+mj-lt"/>
              <a:buAutoNum type="arabicParenBoth"/>
            </a:pPr>
            <a:r>
              <a:rPr lang="sr-Latn-RS" sz="20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Trouglasti raspored jedan pored drugog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buFont typeface="+mj-lt"/>
              <a:buAutoNum type="arabicParenBoth"/>
            </a:pPr>
            <a:r>
              <a:rPr lang="sr-Latn-RS" sz="20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Trouglasti raspored jedan iznad drugog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buFont typeface="+mj-lt"/>
              <a:buAutoNum type="arabicParenBoth"/>
            </a:pPr>
            <a:r>
              <a:rPr lang="sr-Latn-RS" sz="20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Horizontalni raspored jedan pored drugog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buFont typeface="+mj-lt"/>
              <a:buAutoNum type="arabicParenBoth"/>
            </a:pPr>
            <a:r>
              <a:rPr lang="sr-Latn-RS" sz="20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Horizontalni raspored jedan iznad drugog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buFont typeface="+mj-lt"/>
              <a:buAutoNum type="arabicParenBoth"/>
            </a:pPr>
            <a:r>
              <a:rPr lang="sr-Latn-RS" sz="20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Trouglasti raspored jedan pored drugog 0-4-8 i 4-8-0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buFont typeface="+mj-lt"/>
              <a:buAutoNum type="arabicParenBoth"/>
            </a:pPr>
            <a:r>
              <a:rPr lang="sr-Latn-RS" sz="20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Horizontalni raspored jedan pored drugog 0-4-8 i 8-4-0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sr-Latn-RS" sz="20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438400" y="274638"/>
            <a:ext cx="6172200" cy="487362"/>
          </a:xfrm>
        </p:spPr>
        <p:txBody>
          <a:bodyPr>
            <a:normAutofit fontScale="90000"/>
          </a:bodyPr>
          <a:lstStyle/>
          <a:p>
            <a:r>
              <a:rPr lang="sr-Latn-RS" sz="3200" dirty="0">
                <a:solidFill>
                  <a:srgbClr val="FFFF00"/>
                </a:solidFill>
              </a:rPr>
              <a:t>Poređenje raspodjela magnetskog polja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5980670"/>
            <a:ext cx="1653683" cy="7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82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5000" y="1066801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"/>
            </a:pP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Ako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se u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rovu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nalazi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samo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jedan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vod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onda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je,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aspekta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nejonizujućeg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zračenja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povoljniji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trouglasti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raspored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jednožilnih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kablova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odnosu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horizontalni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raspored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0" y="2196409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"/>
            </a:pP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Ako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potrebno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postavljati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jednožilne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kablove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cijevi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onda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treba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nastojati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spoljašnji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prečnik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cijevi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bude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moguće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manji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Najbolje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rješenje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trouglastom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rasporedu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jeste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da se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sva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tri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kabla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postave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istu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cijev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0" y="3672037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"/>
            </a:pP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Ako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se u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istom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rovu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nalaze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dva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voda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oba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istoj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dubini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opet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je,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aspekta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nejonizujućeg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zračenja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povoljiji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trouglasti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raspored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jednožilnih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kablova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horizontalnog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5000" y="4933238"/>
            <a:ext cx="8229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"/>
            </a:pP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Ako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se u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istom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rovu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nalaze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dva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voda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koji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postavljeni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jedan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iznad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drugog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opet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je,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aspekta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nejonizujućeg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zračenja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povoljniji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trouglasti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raspored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jednožilnih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kablova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horizontalnog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rasporeda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Ako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može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birati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dva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voda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budu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postavljena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jedan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pored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drugog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jedan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iznad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drugog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uvijek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treba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izabrati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prvu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varijantu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678217"/>
          </a:xfrm>
        </p:spPr>
        <p:txBody>
          <a:bodyPr>
            <a:normAutofit/>
          </a:bodyPr>
          <a:lstStyle/>
          <a:p>
            <a:r>
              <a:rPr lang="sr-Latn-R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Zaključci</a:t>
            </a:r>
            <a:endParaRPr lang="en-US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6019800"/>
            <a:ext cx="1653683" cy="7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11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81200" y="1447801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"/>
            </a:pP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Kad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se u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istom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rovu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nalaze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dva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voda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ako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postoji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mogućnost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da se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biraju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različiti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redosledi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faza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onda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uvijek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treba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jedan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vod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izabrati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redosled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faza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0-4-8, a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drugi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4-8-0,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trouglastom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rasporedu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jednožilnih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kablova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a 0-4-8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8-4-0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horizontalnom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70314" y="3152240"/>
            <a:ext cx="8229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"/>
            </a:pP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Aluminijski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kablovski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vod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napon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110 kV,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presjeka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1000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mm</a:t>
            </a:r>
            <a:r>
              <a:rPr lang="en-US" sz="2000" baseline="30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spoljašnjeg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prečnika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7.8 cm,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naznačenoj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struji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postavljen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dubini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1.5 m,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proizvodi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magnetsku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indukciju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koja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znatno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niža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granične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vrijednosti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sz="2000" dirty="0" err="1">
                <a:solidFill>
                  <a:srgbClr val="FFFF00"/>
                </a:solidFill>
                <a:latin typeface="Symbol" panose="05050102010706020507" pitchFamily="18" charset="2"/>
                <a:ea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koju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propisuje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Pravilnik</a:t>
            </a:r>
            <a:r>
              <a:rPr lang="en-US" sz="2000" i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000" i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granicama</a:t>
            </a:r>
            <a:r>
              <a:rPr lang="en-US" sz="2000" i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izlaganja</a:t>
            </a:r>
            <a:r>
              <a:rPr lang="en-US" sz="2000" i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elektromagnetnim</a:t>
            </a:r>
            <a:r>
              <a:rPr lang="en-US" sz="2000" i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poljima</a:t>
            </a:r>
            <a:r>
              <a:rPr lang="en-US" sz="2000" i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Sl. list CG </a:t>
            </a:r>
            <a:r>
              <a:rPr lang="en-US" sz="2000" i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broj</a:t>
            </a:r>
            <a:r>
              <a:rPr lang="en-US" sz="2000" i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6/15,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područja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povećane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osjetljivosti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Ovaj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zaključak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važi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slučaju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kad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se u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istom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rovu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nalaze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dva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voda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postavljena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jedan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pored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drugog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Takođe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isti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zaključak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odnosi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slučaj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kad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vodovi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postavljeni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jedan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iznad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drugog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ako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dubina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gornjeg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voda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1.5m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donjeg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1.8m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>
            <a:normAutofit/>
          </a:bodyPr>
          <a:lstStyle/>
          <a:p>
            <a:r>
              <a:rPr lang="sr-Latn-RS" sz="3200" spc="-20" dirty="0">
                <a:solidFill>
                  <a:schemeClr val="bg1"/>
                </a:solidFill>
                <a:latin typeface="Arial" panose="22635452340000000000" pitchFamily="2"/>
              </a:rPr>
              <a:t>Zaključci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5945116"/>
            <a:ext cx="1653683" cy="7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7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2819400"/>
            <a:ext cx="8229600" cy="1143000"/>
          </a:xfrm>
        </p:spPr>
        <p:txBody>
          <a:bodyPr>
            <a:normAutofit/>
          </a:bodyPr>
          <a:lstStyle/>
          <a:p>
            <a:r>
              <a:rPr lang="sr-Latn-RS" sz="3200" b="1" spc="-25" dirty="0">
                <a:solidFill>
                  <a:srgbClr val="FFFF00"/>
                </a:solidFill>
                <a:latin typeface="Arial" panose="22635452340000000000" pitchFamily="2"/>
              </a:rPr>
              <a:t>HVALA NA </a:t>
            </a:r>
            <a:r>
              <a:rPr lang="sr-Latn-RS" sz="3200" b="1" spc="-25" dirty="0" smtClean="0">
                <a:solidFill>
                  <a:srgbClr val="FFFF00"/>
                </a:solidFill>
                <a:latin typeface="Arial" panose="22635452340000000000" pitchFamily="2"/>
              </a:rPr>
              <a:t>PAŽNJI</a:t>
            </a:r>
            <a:r>
              <a:rPr lang="en-US" sz="3200" b="1" spc="-25" dirty="0" smtClean="0">
                <a:solidFill>
                  <a:srgbClr val="FFFF00"/>
                </a:solidFill>
                <a:latin typeface="Arial" panose="22635452340000000000" pitchFamily="2"/>
              </a:rPr>
              <a:t> </a:t>
            </a:r>
            <a:r>
              <a:rPr lang="sr-Latn-RS" sz="3200" b="1" spc="-25" dirty="0" smtClean="0">
                <a:solidFill>
                  <a:srgbClr val="FFFF00"/>
                </a:solidFill>
                <a:latin typeface="Arial" panose="22635452340000000000" pitchFamily="2"/>
              </a:rPr>
              <a:t>!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5943600"/>
            <a:ext cx="1653683" cy="7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9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548640" algn="just">
              <a:lnSpc>
                <a:spcPts val="2900"/>
              </a:lnSpc>
              <a:buFont typeface="Arial"/>
              <a:buAutoNum type="arabicPeriod"/>
            </a:pPr>
            <a:endParaRPr lang="en-US" spc="-10" dirty="0">
              <a:solidFill>
                <a:schemeClr val="tx2"/>
              </a:solidFill>
              <a:latin typeface="Arial" panose="22635452340000000000" pitchFamily="2"/>
            </a:endParaRPr>
          </a:p>
          <a:p>
            <a:pPr marL="45720" indent="548640" algn="just">
              <a:lnSpc>
                <a:spcPts val="2900"/>
              </a:lnSpc>
              <a:buFont typeface="Arial"/>
              <a:buAutoNum type="arabicPeriod"/>
            </a:pPr>
            <a:r>
              <a:rPr lang="en-US" spc="-10" dirty="0" err="1">
                <a:solidFill>
                  <a:srgbClr val="FFFF00"/>
                </a:solidFill>
                <a:latin typeface="Arial" panose="22635452340000000000" pitchFamily="2"/>
              </a:rPr>
              <a:t>Uvod</a:t>
            </a:r>
            <a:endParaRPr lang="en-US" spc="-10" dirty="0">
              <a:solidFill>
                <a:srgbClr val="FFFF00"/>
              </a:solidFill>
              <a:latin typeface="Arial" panose="22635452340000000000" pitchFamily="2"/>
            </a:endParaRPr>
          </a:p>
          <a:p>
            <a:pPr marL="45720" indent="548640" algn="just">
              <a:lnSpc>
                <a:spcPts val="2400"/>
              </a:lnSpc>
              <a:spcBef>
                <a:spcPts val="990"/>
              </a:spcBef>
              <a:buFont typeface="Arial"/>
              <a:buAutoNum type="arabicPeriod"/>
            </a:pPr>
            <a:r>
              <a:rPr lang="en-US" dirty="0" err="1" smtClean="0">
                <a:solidFill>
                  <a:srgbClr val="FFFF00"/>
                </a:solidFill>
                <a:latin typeface="Arial" panose="22635452340000000000" pitchFamily="2"/>
              </a:rPr>
              <a:t>Prora</a:t>
            </a:r>
            <a:r>
              <a:rPr lang="sr-Latn-RS" dirty="0" smtClean="0">
                <a:solidFill>
                  <a:srgbClr val="FFFF00"/>
                </a:solidFill>
                <a:latin typeface="Arial" panose="22635452340000000000" pitchFamily="2"/>
              </a:rPr>
              <a:t>čun </a:t>
            </a:r>
            <a:r>
              <a:rPr lang="sr-Latn-RS" dirty="0">
                <a:solidFill>
                  <a:srgbClr val="FFFF00"/>
                </a:solidFill>
                <a:latin typeface="Arial" panose="22635452340000000000" pitchFamily="2"/>
              </a:rPr>
              <a:t>magnetskog polja</a:t>
            </a:r>
            <a:endParaRPr lang="en-US" dirty="0">
              <a:solidFill>
                <a:srgbClr val="FFFF00"/>
              </a:solidFill>
              <a:latin typeface="Arial" panose="22635452340000000000" pitchFamily="2"/>
            </a:endParaRPr>
          </a:p>
          <a:p>
            <a:pPr marL="45720" indent="548640" algn="just">
              <a:lnSpc>
                <a:spcPts val="2300"/>
              </a:lnSpc>
              <a:spcBef>
                <a:spcPts val="1005"/>
              </a:spcBef>
              <a:buFont typeface="Arial"/>
              <a:buAutoNum type="arabicPeriod"/>
            </a:pPr>
            <a:r>
              <a:rPr lang="sr-Latn-RS" spc="-15" dirty="0">
                <a:solidFill>
                  <a:srgbClr val="FFFF00"/>
                </a:solidFill>
                <a:latin typeface="Arial" panose="22635452340000000000" pitchFamily="2"/>
              </a:rPr>
              <a:t>Varijante polaganja kablova</a:t>
            </a:r>
            <a:endParaRPr lang="en-US" spc="-15" dirty="0">
              <a:solidFill>
                <a:srgbClr val="FFFF00"/>
              </a:solidFill>
              <a:latin typeface="Arial" panose="22635452340000000000" pitchFamily="2"/>
            </a:endParaRPr>
          </a:p>
          <a:p>
            <a:pPr marL="0" indent="0" algn="just">
              <a:lnSpc>
                <a:spcPts val="2800"/>
              </a:lnSpc>
              <a:spcBef>
                <a:spcPts val="530"/>
              </a:spcBef>
              <a:buNone/>
            </a:pPr>
            <a:r>
              <a:rPr lang="sr-Latn-RS" spc="-30" dirty="0">
                <a:solidFill>
                  <a:srgbClr val="FFFF00"/>
                </a:solidFill>
                <a:latin typeface="Arial" panose="22635452340000000000" pitchFamily="2"/>
              </a:rPr>
              <a:t> 4.  Rezultati proračuna</a:t>
            </a:r>
            <a:endParaRPr lang="en-US" spc="-30" dirty="0">
              <a:solidFill>
                <a:srgbClr val="FFFF00"/>
              </a:solidFill>
              <a:latin typeface="Arial" panose="22635452340000000000" pitchFamily="2"/>
            </a:endParaRPr>
          </a:p>
          <a:p>
            <a:pPr marL="0" indent="0" algn="just">
              <a:lnSpc>
                <a:spcPts val="2800"/>
              </a:lnSpc>
              <a:spcBef>
                <a:spcPts val="565"/>
              </a:spcBef>
              <a:buNone/>
            </a:pPr>
            <a:r>
              <a:rPr lang="sr-Latn-RS" spc="-15" dirty="0">
                <a:solidFill>
                  <a:srgbClr val="FFFF00"/>
                </a:solidFill>
                <a:latin typeface="Arial" panose="22635452340000000000" pitchFamily="2"/>
              </a:rPr>
              <a:t> 5.  Zaključci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914400"/>
          </a:xfrm>
        </p:spPr>
        <p:txBody>
          <a:bodyPr>
            <a:normAutofit/>
          </a:bodyPr>
          <a:lstStyle/>
          <a:p>
            <a:r>
              <a:rPr lang="sr-Latn-R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Sadržaj Prezentacije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5977542"/>
            <a:ext cx="1653683" cy="7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7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Drive\OneDrive\Pictures\Screenshots\2018-10-16 (1)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7" t="31216" r="39173" b="22769"/>
          <a:stretch/>
        </p:blipFill>
        <p:spPr bwMode="auto">
          <a:xfrm>
            <a:off x="2057400" y="1905000"/>
            <a:ext cx="3540760" cy="365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7543800" y="1971793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6638215"/>
              </p:ext>
            </p:extLst>
          </p:nvPr>
        </p:nvGraphicFramePr>
        <p:xfrm>
          <a:off x="6403072" y="1465679"/>
          <a:ext cx="1300181" cy="727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0" name="Equation" r:id="rId5" imgW="799920" imgH="431640" progId="Equation.DSMT4">
                  <p:embed/>
                </p:oleObj>
              </mc:Choice>
              <mc:Fallback>
                <p:oleObj name="Equation" r:id="rId5" imgW="79992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3072" y="1465679"/>
                        <a:ext cx="1300181" cy="7274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934201" y="307750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975714"/>
              </p:ext>
            </p:extLst>
          </p:nvPr>
        </p:nvGraphicFramePr>
        <p:xfrm>
          <a:off x="6419267" y="2385547"/>
          <a:ext cx="2138382" cy="453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1" name="Equation" r:id="rId7" imgW="1574640" imgH="330120" progId="Equation.DSMT4">
                  <p:embed/>
                </p:oleObj>
              </mc:Choice>
              <mc:Fallback>
                <p:oleObj name="Equation" r:id="rId7" imgW="1574640" imgH="33012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9267" y="2385547"/>
                        <a:ext cx="2138382" cy="4535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6400801" y="394128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859526"/>
              </p:ext>
            </p:extLst>
          </p:nvPr>
        </p:nvGraphicFramePr>
        <p:xfrm>
          <a:off x="6403071" y="3043096"/>
          <a:ext cx="3250117" cy="622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2" name="Equation" r:id="rId9" imgW="2286000" imgH="431640" progId="Equation.DSMT4">
                  <p:embed/>
                </p:oleObj>
              </mc:Choice>
              <mc:Fallback>
                <p:oleObj name="Equation" r:id="rId9" imgW="2286000" imgH="4316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3071" y="3043096"/>
                        <a:ext cx="3250117" cy="6229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6396019" y="4827925"/>
            <a:ext cx="94679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760609"/>
              </p:ext>
            </p:extLst>
          </p:nvPr>
        </p:nvGraphicFramePr>
        <p:xfrm>
          <a:off x="6396019" y="3784536"/>
          <a:ext cx="3250100" cy="650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3" name="Equation" r:id="rId11" imgW="2286000" imgH="457200" progId="Equation.DSMT4">
                  <p:embed/>
                </p:oleObj>
              </mc:Choice>
              <mc:Fallback>
                <p:oleObj name="Equation" r:id="rId11" imgW="2286000" imgH="457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6019" y="3784536"/>
                        <a:ext cx="3250100" cy="6500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6419269" y="479526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076018"/>
              </p:ext>
            </p:extLst>
          </p:nvPr>
        </p:nvGraphicFramePr>
        <p:xfrm>
          <a:off x="6419267" y="4599837"/>
          <a:ext cx="1335251" cy="773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4" name="Equation" r:id="rId13" imgW="838080" imgH="482400" progId="Equation.DSMT4">
                  <p:embed/>
                </p:oleObj>
              </mc:Choice>
              <mc:Fallback>
                <p:oleObj name="Equation" r:id="rId13" imgW="838080" imgH="4824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9267" y="4599837"/>
                        <a:ext cx="1335251" cy="7738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8001000" y="4634348"/>
            <a:ext cx="114575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6419268" y="5737421"/>
            <a:ext cx="97381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174"/>
          <p:cNvSpPr>
            <a:spLocks noChangeArrowheads="1"/>
          </p:cNvSpPr>
          <p:nvPr/>
        </p:nvSpPr>
        <p:spPr bwMode="auto">
          <a:xfrm>
            <a:off x="8137716" y="466345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369306"/>
              </p:ext>
            </p:extLst>
          </p:nvPr>
        </p:nvGraphicFramePr>
        <p:xfrm>
          <a:off x="8137716" y="4521042"/>
          <a:ext cx="1181909" cy="1324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" name="Equation" r:id="rId15" imgW="787320" imgH="888840" progId="Equation.DSMT4">
                  <p:embed/>
                </p:oleObj>
              </mc:Choice>
              <mc:Fallback>
                <p:oleObj name="Equation" r:id="rId15" imgW="787320" imgH="888840" progId="Equation.DSMT4">
                  <p:embed/>
                  <p:pic>
                    <p:nvPicPr>
                      <p:cNvPr id="0" name="Object 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7716" y="4521042"/>
                        <a:ext cx="1181909" cy="13243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858471"/>
              </p:ext>
            </p:extLst>
          </p:nvPr>
        </p:nvGraphicFramePr>
        <p:xfrm>
          <a:off x="2514601" y="5922087"/>
          <a:ext cx="3441137" cy="616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" name="Equation" r:id="rId17" imgW="1904760" imgH="342720" progId="Equation.DSMT4">
                  <p:embed/>
                </p:oleObj>
              </mc:Choice>
              <mc:Fallback>
                <p:oleObj name="Equation" r:id="rId17" imgW="1904760" imgH="34272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1" y="5922087"/>
                        <a:ext cx="3441137" cy="6163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82438"/>
          </a:xfrm>
        </p:spPr>
        <p:txBody>
          <a:bodyPr>
            <a:normAutofit/>
          </a:bodyPr>
          <a:lstStyle/>
          <a:p>
            <a:r>
              <a:rPr lang="en-US" sz="3200" spc="50" dirty="0">
                <a:solidFill>
                  <a:srgbClr val="FFFF00"/>
                </a:solidFill>
                <a:latin typeface="Arial" panose="22635452340000000000" pitchFamily="2"/>
              </a:rPr>
              <a:t>2. </a:t>
            </a:r>
            <a:r>
              <a:rPr lang="sr-Latn-RS" sz="3200" spc="50" dirty="0">
                <a:solidFill>
                  <a:srgbClr val="FFFF00"/>
                </a:solidFill>
                <a:latin typeface="Arial" panose="22635452340000000000" pitchFamily="2"/>
              </a:rPr>
              <a:t>Proračun jačine magnetskog polja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517" y="5971993"/>
            <a:ext cx="1653683" cy="7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8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Proračun magnetskog polja</a:t>
            </a:r>
            <a:endParaRPr lang="en-US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764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350505"/>
              </p:ext>
            </p:extLst>
          </p:nvPr>
        </p:nvGraphicFramePr>
        <p:xfrm>
          <a:off x="4343401" y="1684420"/>
          <a:ext cx="3103509" cy="1705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" name="Equation" r:id="rId4" imgW="1054080" imgH="583920" progId="Equation.DSMT4">
                  <p:embed/>
                </p:oleObj>
              </mc:Choice>
              <mc:Fallback>
                <p:oleObj name="Equation" r:id="rId4" imgW="1054080" imgH="5839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1" y="1684420"/>
                        <a:ext cx="3103509" cy="17055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590800" y="2809993"/>
            <a:ext cx="100748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694957"/>
              </p:ext>
            </p:extLst>
          </p:nvPr>
        </p:nvGraphicFramePr>
        <p:xfrm>
          <a:off x="3913861" y="3841062"/>
          <a:ext cx="4364278" cy="836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" name="Equation" r:id="rId6" imgW="1587240" imgH="304560" progId="Equation.DSMT4">
                  <p:embed/>
                </p:oleObj>
              </mc:Choice>
              <mc:Fallback>
                <p:oleObj name="Equation" r:id="rId6" imgW="1587240" imgH="3045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3861" y="3841062"/>
                        <a:ext cx="4364278" cy="8362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334000" y="1392355"/>
            <a:ext cx="98335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 flipV="1">
            <a:off x="2590800" y="4399129"/>
            <a:ext cx="96367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 flipV="1">
            <a:off x="2635954" y="5111078"/>
            <a:ext cx="101032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 flipV="1">
            <a:off x="2632343" y="5835864"/>
            <a:ext cx="95466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 flipV="1">
            <a:off x="6534386" y="1406923"/>
            <a:ext cx="100941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6"/>
          <p:cNvSpPr>
            <a:spLocks noChangeArrowheads="1"/>
          </p:cNvSpPr>
          <p:nvPr/>
        </p:nvSpPr>
        <p:spPr bwMode="auto">
          <a:xfrm>
            <a:off x="6534387" y="221553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30"/>
          <p:cNvSpPr>
            <a:spLocks noChangeArrowheads="1"/>
          </p:cNvSpPr>
          <p:nvPr/>
        </p:nvSpPr>
        <p:spPr bwMode="auto">
          <a:xfrm flipV="1">
            <a:off x="6534385" y="3190281"/>
            <a:ext cx="91943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Rectangle 41"/>
          <p:cNvSpPr>
            <a:spLocks noChangeArrowheads="1"/>
          </p:cNvSpPr>
          <p:nvPr/>
        </p:nvSpPr>
        <p:spPr bwMode="auto">
          <a:xfrm>
            <a:off x="6477000" y="4369953"/>
            <a:ext cx="94569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43"/>
          <p:cNvSpPr>
            <a:spLocks noChangeArrowheads="1"/>
          </p:cNvSpPr>
          <p:nvPr/>
        </p:nvSpPr>
        <p:spPr bwMode="auto">
          <a:xfrm flipV="1">
            <a:off x="6534385" y="5155702"/>
            <a:ext cx="9363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" name="Rectangle 45"/>
          <p:cNvSpPr>
            <a:spLocks noChangeArrowheads="1"/>
          </p:cNvSpPr>
          <p:nvPr/>
        </p:nvSpPr>
        <p:spPr bwMode="auto">
          <a:xfrm>
            <a:off x="6629401" y="603405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614" y="5896041"/>
            <a:ext cx="1653683" cy="7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15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7380" y="6184613"/>
            <a:ext cx="4191000" cy="5235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sr-Latn-RS" dirty="0" smtClean="0"/>
              <a:t>        </a:t>
            </a:r>
            <a:r>
              <a:rPr lang="sr-Latn-RS" sz="2600" dirty="0">
                <a:solidFill>
                  <a:srgbClr val="FFFF00"/>
                </a:solidFill>
              </a:rPr>
              <a:t>T</a:t>
            </a:r>
            <a:r>
              <a:rPr lang="en-US" sz="2600" dirty="0" err="1">
                <a:solidFill>
                  <a:srgbClr val="FFFF00"/>
                </a:solidFill>
              </a:rPr>
              <a:t>rouglast</a:t>
            </a:r>
            <a:r>
              <a:rPr lang="sr-Latn-RS" sz="2600" dirty="0">
                <a:solidFill>
                  <a:srgbClr val="FFFF00"/>
                </a:solidFill>
              </a:rPr>
              <a:t>i</a:t>
            </a:r>
            <a:r>
              <a:rPr lang="en-US" sz="2600" dirty="0">
                <a:solidFill>
                  <a:srgbClr val="FFFF00"/>
                </a:solidFill>
              </a:rPr>
              <a:t> </a:t>
            </a:r>
            <a:r>
              <a:rPr lang="en-US" sz="2600" dirty="0" err="1">
                <a:solidFill>
                  <a:srgbClr val="FFFF00"/>
                </a:solidFill>
              </a:rPr>
              <a:t>raspored</a:t>
            </a:r>
            <a:endParaRPr lang="en-US" sz="2600" dirty="0">
              <a:solidFill>
                <a:srgbClr val="FFFF00"/>
              </a:solidFill>
            </a:endParaRPr>
          </a:p>
        </p:txBody>
      </p:sp>
      <p:pic>
        <p:nvPicPr>
          <p:cNvPr id="10" name="Picture 9" descr="C:\Users\milut\OneDrive\Pictures\Screenshots\2018-09-25 (4)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8" t="50479" r="44897" b="31314"/>
          <a:stretch/>
        </p:blipFill>
        <p:spPr bwMode="auto">
          <a:xfrm>
            <a:off x="3180320" y="696288"/>
            <a:ext cx="1790700" cy="10883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C:\Users\milut\OneDrive\Pictures\Screenshots\2018-09-25 (4)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26" t="50479" r="21033" b="31314"/>
          <a:stretch/>
        </p:blipFill>
        <p:spPr bwMode="auto">
          <a:xfrm>
            <a:off x="6858000" y="629775"/>
            <a:ext cx="2362200" cy="1122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G:\OneDrive\Desktop\Samo jedan kabal\Trougao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883" y="3448810"/>
            <a:ext cx="4193059" cy="28292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6218380" y="6246515"/>
            <a:ext cx="2882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400" dirty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Horizontalni</a:t>
            </a:r>
            <a:r>
              <a:rPr lang="sr-Latn-RS" sz="2400" dirty="0">
                <a:solidFill>
                  <a:srgbClr val="FFFF00"/>
                </a:solidFill>
                <a:latin typeface="+mj-lt"/>
              </a:rPr>
              <a:t> raspored</a:t>
            </a:r>
            <a:endParaRPr lang="en-US" sz="24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79141" y="49464"/>
            <a:ext cx="8229600" cy="61808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Varijante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polaganja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</a:t>
            </a:r>
            <a:r>
              <a:rPr lang="sr-Latn-R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ilnih</a:t>
            </a:r>
            <a:r>
              <a:rPr lang="sr-Latn-R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kablova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24319" y="1843491"/>
            <a:ext cx="75392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sr-Latn-R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ezultati proračuna – jedan kabal u rovu</a:t>
            </a:r>
            <a:endParaRPr lang="en-US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77083" y="2519302"/>
            <a:ext cx="81813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</a:t>
            </a:r>
            <a:r>
              <a:rPr lang="sr-Latn-RS" sz="24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abal 64/110kV tip A2XS(FL)2Y (XHE 49A) 110 kV 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sr-Latn-RS" sz="24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1x1000Al/150 Cu mm</a:t>
            </a:r>
            <a:r>
              <a:rPr lang="sr-Latn-RS" sz="2400" baseline="300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sr-Latn-RS" sz="24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i za struju 1000A.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380" y="5953735"/>
            <a:ext cx="1653683" cy="754445"/>
          </a:xfrm>
          <a:prstGeom prst="rect">
            <a:avLst/>
          </a:prstGeom>
        </p:spPr>
      </p:pic>
      <p:pic>
        <p:nvPicPr>
          <p:cNvPr id="13" name="Picture 12" descr="G:\OneDrive\Desktop\Samo jedan kabal\Horizon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3448810"/>
            <a:ext cx="3960341" cy="2829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654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:\OneDrive\Desktop\Samo jedan kabal\Trougao pored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18" y="2286000"/>
            <a:ext cx="4135396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G:\OneDrive\Desktop\Samo jedan kabal\Horizont Pored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977" y="2271486"/>
            <a:ext cx="4038601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2819401" y="5493097"/>
            <a:ext cx="2912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4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rouglasti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raspored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81801" y="5498396"/>
            <a:ext cx="3114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4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orizontalni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raspored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95714" y="561594"/>
            <a:ext cx="8229600" cy="1143000"/>
          </a:xfrm>
        </p:spPr>
        <p:txBody>
          <a:bodyPr>
            <a:normAutofit/>
          </a:bodyPr>
          <a:lstStyle/>
          <a:p>
            <a:r>
              <a:rPr lang="sr-Latn-RS" sz="3200" spc="-40" dirty="0">
                <a:solidFill>
                  <a:srgbClr val="FFFF00"/>
                </a:solidFill>
                <a:latin typeface="Arial" panose="22635452340000000000" pitchFamily="2"/>
              </a:rPr>
              <a:t>Rezultati proračuna – dva kabla u rovu</a:t>
            </a:r>
            <a:r>
              <a:rPr lang="en-US" sz="3200" spc="-40" dirty="0">
                <a:solidFill>
                  <a:srgbClr val="FFFF00"/>
                </a:solidFill>
                <a:latin typeface="Arial" panose="22635452340000000000" pitchFamily="2"/>
              </a:rPr>
              <a:t>,</a:t>
            </a:r>
            <a:r>
              <a:rPr lang="sr-Latn-RS" sz="3200" spc="-40" dirty="0">
                <a:solidFill>
                  <a:srgbClr val="FFFF00"/>
                </a:solidFill>
                <a:latin typeface="Arial" panose="22635452340000000000" pitchFamily="2"/>
              </a:rPr>
              <a:t> jedan pored drugog</a:t>
            </a:r>
            <a:r>
              <a:rPr lang="en-US" sz="3200" spc="-40" dirty="0">
                <a:solidFill>
                  <a:srgbClr val="FFFF00"/>
                </a:solidFill>
                <a:latin typeface="Arial" panose="22635452340000000000" pitchFamily="2"/>
              </a:rPr>
              <a:t>,</a:t>
            </a:r>
            <a:r>
              <a:rPr lang="sr-Latn-RS" sz="3200" spc="-40" dirty="0">
                <a:solidFill>
                  <a:srgbClr val="FFFF00"/>
                </a:solidFill>
                <a:latin typeface="Arial" panose="22635452340000000000" pitchFamily="2"/>
              </a:rPr>
              <a:t> za isti redosleda faza 0-4-8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5954762"/>
            <a:ext cx="1653683" cy="7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4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:\OneDrive\Desktop\Samo jedan kabal\Trougao pored  4 8 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051" y="2139171"/>
            <a:ext cx="4038600" cy="278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G:\OneDrive\Desktop\Samo jedan kabal\Horizont Pored 8 4 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139171"/>
            <a:ext cx="3962400" cy="27866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1935794" y="5209524"/>
            <a:ext cx="426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rouglasti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raspored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sr-Latn-RS" sz="2000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Prvi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kabal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0-4-8, a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drugi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4 8 0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68473" y="5209524"/>
            <a:ext cx="4100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orizontalni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raspored</a:t>
            </a:r>
            <a:endParaRPr lang="sr-Latn-RS" sz="2000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Prvi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kabal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0-4-8, a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drugi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8 4 0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39257" y="641791"/>
            <a:ext cx="8229600" cy="1143000"/>
          </a:xfrm>
        </p:spPr>
        <p:txBody>
          <a:bodyPr>
            <a:normAutofit/>
          </a:bodyPr>
          <a:lstStyle/>
          <a:p>
            <a:r>
              <a:rPr lang="sr-Latn-R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Rezultati proračuna dva kabla u rovu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sr-Latn-R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jedan pored drugog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673" y="5917410"/>
            <a:ext cx="1653683" cy="7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9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:\OneDrive\Desktop\Samo jedan kabal\Trougao Iznad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38400"/>
            <a:ext cx="411480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G:\OneDrive\Desktop\Samo jedan kabal\Horizont Iznad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513" y="2425700"/>
            <a:ext cx="3962400" cy="25273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895601" y="5364700"/>
            <a:ext cx="2912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Trouglasti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raspored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18757" y="5364699"/>
            <a:ext cx="3199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Horizontalni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raspored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4913" y="685800"/>
            <a:ext cx="8229600" cy="1143000"/>
          </a:xfrm>
        </p:spPr>
        <p:txBody>
          <a:bodyPr>
            <a:normAutofit/>
          </a:bodyPr>
          <a:lstStyle/>
          <a:p>
            <a:r>
              <a:rPr lang="sr-Latn-R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Rezultati proračuna - dva kabla jedan iznad drugog za isti redosled faza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5943600"/>
            <a:ext cx="1653683" cy="7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:\OneDrive\Desktop\Samo jedan kabal\Trougao iznad 4-8-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3736"/>
            <a:ext cx="4038600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G:\OneDrive\Desktop\Samo jedan kabal\Horizont  iznad 8-4-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257" y="1872893"/>
            <a:ext cx="3863546" cy="29083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053282" y="5046000"/>
            <a:ext cx="40427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dirty="0">
                <a:solidFill>
                  <a:srgbClr val="FFFF00"/>
                </a:solidFill>
                <a:latin typeface="Arial" panose="020B0604020202020204" pitchFamily="34" charset="0"/>
              </a:rPr>
              <a:t>T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</a:rPr>
              <a:t>rouglasti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</a:rPr>
              <a:t>raspored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</a:rPr>
              <a:t>kablova</a:t>
            </a:r>
            <a:endParaRPr lang="sr-Latn-RS" sz="20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</a:rPr>
              <a:t>Donji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</a:rPr>
              <a:t>kabal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</a:rPr>
              <a:t> 0-4-8, a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</a:rPr>
              <a:t>gornji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</a:rPr>
              <a:t>  4-8-0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79003" y="5090172"/>
            <a:ext cx="411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orizontalni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raspored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kablova</a:t>
            </a:r>
            <a:endParaRPr lang="sr-Latn-RS" sz="2000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Donji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kabal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0-4-8, a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gornji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8-4-0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00489" y="420914"/>
            <a:ext cx="8462711" cy="1143000"/>
          </a:xfrm>
        </p:spPr>
        <p:txBody>
          <a:bodyPr>
            <a:noAutofit/>
          </a:bodyPr>
          <a:lstStyle/>
          <a:p>
            <a:r>
              <a:rPr lang="sr-Latn-RS" sz="3200" dirty="0">
                <a:solidFill>
                  <a:srgbClr val="FFFF00"/>
                </a:solidFill>
              </a:rPr>
              <a:t>Rezultati proračuna- dva kabla jedan iznad drugog </a:t>
            </a:r>
            <a:br>
              <a:rPr lang="sr-Latn-RS" sz="3200" dirty="0">
                <a:solidFill>
                  <a:srgbClr val="FFFF00"/>
                </a:solidFill>
              </a:rPr>
            </a:br>
            <a:r>
              <a:rPr lang="sr-Latn-RS" sz="3200" dirty="0">
                <a:solidFill>
                  <a:srgbClr val="FFFF00"/>
                </a:solidFill>
              </a:rPr>
              <a:t>za različite  redoslede faza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5943600"/>
            <a:ext cx="1653683" cy="7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4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557</Words>
  <Application>Microsoft Office PowerPoint</Application>
  <PresentationFormat>Widescreen</PresentationFormat>
  <Paragraphs>58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Symbol</vt:lpstr>
      <vt:lpstr>Times New Roman</vt:lpstr>
      <vt:lpstr>Wingdings</vt:lpstr>
      <vt:lpstr>Office Theme</vt:lpstr>
      <vt:lpstr>Equation</vt:lpstr>
      <vt:lpstr>PowerPoint Presentation</vt:lpstr>
      <vt:lpstr>Sadržaj Prezentacije</vt:lpstr>
      <vt:lpstr>2. Proračun jačine magnetskog polja</vt:lpstr>
      <vt:lpstr>Proračun magnetskog polja</vt:lpstr>
      <vt:lpstr>3. Varijante polaganja jednožilnih kablova </vt:lpstr>
      <vt:lpstr>Rezultati proračuna – dva kabla u rovu, jedan pored drugog, za isti redosleda faza 0-4-8</vt:lpstr>
      <vt:lpstr>Rezultati proračuna dva kabla u rovu - jedan pored drugog</vt:lpstr>
      <vt:lpstr>Rezultati proračuna - dva kabla jedan iznad drugog za isti redosled faza</vt:lpstr>
      <vt:lpstr>Rezultati proračuna- dva kabla jedan iznad drugog  za različite  redoslede faza</vt:lpstr>
      <vt:lpstr>Rezultati proračuna – kablovi postavljeni  u cijevi spoljašnjeg prečnika 15cm</vt:lpstr>
      <vt:lpstr>Poređenje raspodjela magnetskog polja</vt:lpstr>
      <vt:lpstr>Zaključci</vt:lpstr>
      <vt:lpstr>Zaključci</vt:lpstr>
      <vt:lpstr>HVALA NA PAŽNJI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Milutin Ostojic</dc:creator>
  <cp:lastModifiedBy>Milutin Ostojic</cp:lastModifiedBy>
  <cp:revision>112</cp:revision>
  <dcterms:created xsi:type="dcterms:W3CDTF">2017-07-17T09:53:32Z</dcterms:created>
  <dcterms:modified xsi:type="dcterms:W3CDTF">2019-05-01T06:33:52Z</dcterms:modified>
</cp:coreProperties>
</file>