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30" autoAdjust="0"/>
    <p:restoredTop sz="94660" autoAdjust="0"/>
  </p:normalViewPr>
  <p:slideViewPr>
    <p:cSldViewPr snapToGrid="0">
      <p:cViewPr varScale="1">
        <p:scale>
          <a:sx n="57" d="100"/>
          <a:sy n="57" d="100"/>
        </p:scale>
        <p:origin x="78" y="4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2976"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F0158E-0BEA-4BFF-AA61-7914394B3C6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a:extLst>
              <a:ext uri="{FF2B5EF4-FFF2-40B4-BE49-F238E27FC236}">
                <a16:creationId xmlns:a16="http://schemas.microsoft.com/office/drawing/2014/main" id="{14F11DA1-6698-4392-B84F-664E2A344A6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1192300-EA15-4B15-A783-6E65AD991BC8}" type="datetimeFigureOut">
              <a:rPr lang="en-NZ" smtClean="0"/>
              <a:t>13/05/2019</a:t>
            </a:fld>
            <a:endParaRPr lang="en-NZ"/>
          </a:p>
        </p:txBody>
      </p:sp>
      <p:sp>
        <p:nvSpPr>
          <p:cNvPr id="4" name="Footer Placeholder 3">
            <a:extLst>
              <a:ext uri="{FF2B5EF4-FFF2-40B4-BE49-F238E27FC236}">
                <a16:creationId xmlns:a16="http://schemas.microsoft.com/office/drawing/2014/main" id="{AB15D29F-AD7A-40A3-90D1-5C7D45458A0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a:extLst>
              <a:ext uri="{FF2B5EF4-FFF2-40B4-BE49-F238E27FC236}">
                <a16:creationId xmlns:a16="http://schemas.microsoft.com/office/drawing/2014/main" id="{A27F1443-A053-47AC-962C-46D85BEC89F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E16929-A883-446E-B000-A06150AF9A4B}" type="slidenum">
              <a:rPr lang="en-NZ" smtClean="0"/>
              <a:t>‹#›</a:t>
            </a:fld>
            <a:endParaRPr lang="en-NZ"/>
          </a:p>
        </p:txBody>
      </p:sp>
    </p:spTree>
    <p:extLst>
      <p:ext uri="{BB962C8B-B14F-4D97-AF65-F5344CB8AC3E}">
        <p14:creationId xmlns:p14="http://schemas.microsoft.com/office/powerpoint/2010/main" val="4147281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614211-E28D-4196-8F23-467118673D5D}" type="datetimeFigureOut">
              <a:rPr lang="en-NZ" smtClean="0"/>
              <a:t>13/05/2019</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14C6E0-D6AA-4C96-836C-B12EBD6499B1}" type="slidenum">
              <a:rPr lang="en-NZ" smtClean="0"/>
              <a:t>‹#›</a:t>
            </a:fld>
            <a:endParaRPr lang="en-NZ"/>
          </a:p>
        </p:txBody>
      </p:sp>
    </p:spTree>
    <p:extLst>
      <p:ext uri="{BB962C8B-B14F-4D97-AF65-F5344CB8AC3E}">
        <p14:creationId xmlns:p14="http://schemas.microsoft.com/office/powerpoint/2010/main" val="2138555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C7B2-556D-46CD-83ED-99A884FB97AA}"/>
              </a:ext>
            </a:extLst>
          </p:cNvPr>
          <p:cNvSpPr>
            <a:spLocks noGrp="1"/>
          </p:cNvSpPr>
          <p:nvPr>
            <p:ph type="ctrTitle"/>
          </p:nvPr>
        </p:nvSpPr>
        <p:spPr>
          <a:xfrm>
            <a:off x="1143000" y="1942833"/>
            <a:ext cx="6858000" cy="852221"/>
          </a:xfrm>
        </p:spPr>
        <p:txBody>
          <a:bodyPr anchor="b">
            <a:normAutofit/>
          </a:bodyPr>
          <a:lstStyle>
            <a:lvl1pPr algn="ctr">
              <a:defRPr sz="3600">
                <a:solidFill>
                  <a:schemeClr val="bg1"/>
                </a:solidFill>
              </a:defRPr>
            </a:lvl1pPr>
          </a:lstStyle>
          <a:p>
            <a:r>
              <a:rPr lang="fr-FR" smtClean="0"/>
              <a:t>Modifiez le style du titre</a:t>
            </a:r>
            <a:endParaRPr lang="en-NZ"/>
          </a:p>
        </p:txBody>
      </p:sp>
      <p:sp>
        <p:nvSpPr>
          <p:cNvPr id="3" name="Subtitle 2">
            <a:extLst>
              <a:ext uri="{FF2B5EF4-FFF2-40B4-BE49-F238E27FC236}">
                <a16:creationId xmlns:a16="http://schemas.microsoft.com/office/drawing/2014/main" id="{505F1AF1-96C1-4AD2-BC34-4BA79B45D78E}"/>
              </a:ext>
            </a:extLst>
          </p:cNvPr>
          <p:cNvSpPr>
            <a:spLocks noGrp="1"/>
          </p:cNvSpPr>
          <p:nvPr>
            <p:ph type="subTitle" idx="1"/>
          </p:nvPr>
        </p:nvSpPr>
        <p:spPr>
          <a:xfrm>
            <a:off x="1143000" y="2861729"/>
            <a:ext cx="6858000" cy="53869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NZ"/>
          </a:p>
        </p:txBody>
      </p:sp>
      <p:pic>
        <p:nvPicPr>
          <p:cNvPr id="10" name="Picture 9">
            <a:extLst>
              <a:ext uri="{FF2B5EF4-FFF2-40B4-BE49-F238E27FC236}">
                <a16:creationId xmlns:a16="http://schemas.microsoft.com/office/drawing/2014/main" id="{5A6AB894-3DB9-43E6-854A-5B9B32AAA2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6756" y="5440619"/>
            <a:ext cx="1931569" cy="1286198"/>
          </a:xfrm>
          <a:prstGeom prst="rect">
            <a:avLst/>
          </a:prstGeom>
        </p:spPr>
      </p:pic>
    </p:spTree>
    <p:extLst>
      <p:ext uri="{BB962C8B-B14F-4D97-AF65-F5344CB8AC3E}">
        <p14:creationId xmlns:p14="http://schemas.microsoft.com/office/powerpoint/2010/main" val="36736771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Only" preserve="1">
  <p:cSld name="Title and plain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A755-ADDA-4D38-B98F-77D27BE23403}"/>
              </a:ext>
            </a:extLst>
          </p:cNvPr>
          <p:cNvSpPr>
            <a:spLocks noGrp="1"/>
          </p:cNvSpPr>
          <p:nvPr>
            <p:ph type="title"/>
          </p:nvPr>
        </p:nvSpPr>
        <p:spPr>
          <a:xfrm>
            <a:off x="242888" y="311151"/>
            <a:ext cx="7886700" cy="673100"/>
          </a:xfrm>
        </p:spPr>
        <p:txBody>
          <a:bodyPr>
            <a:normAutofit/>
          </a:bodyPr>
          <a:lstStyle>
            <a:lvl1pPr>
              <a:defRPr sz="2800">
                <a:solidFill>
                  <a:schemeClr val="accent1"/>
                </a:solidFill>
              </a:defRPr>
            </a:lvl1pPr>
          </a:lstStyle>
          <a:p>
            <a:r>
              <a:rPr lang="fr-FR" smtClean="0"/>
              <a:t>Modifiez le style du titre</a:t>
            </a:r>
            <a:endParaRPr lang="en-NZ"/>
          </a:p>
        </p:txBody>
      </p:sp>
    </p:spTree>
    <p:extLst>
      <p:ext uri="{BB962C8B-B14F-4D97-AF65-F5344CB8AC3E}">
        <p14:creationId xmlns:p14="http://schemas.microsoft.com/office/powerpoint/2010/main" val="237352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no logo">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FE3D5B-2D16-4C5E-B51C-927C485EC3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23745" y="404910"/>
            <a:ext cx="1375873" cy="655310"/>
          </a:xfrm>
          <a:prstGeom prst="rect">
            <a:avLst/>
          </a:prstGeom>
        </p:spPr>
      </p:pic>
    </p:spTree>
    <p:extLst>
      <p:ext uri="{BB962C8B-B14F-4D97-AF65-F5344CB8AC3E}">
        <p14:creationId xmlns:p14="http://schemas.microsoft.com/office/powerpoint/2010/main" val="1371847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2_blank no logo">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FE3D5B-2D16-4C5E-B51C-927C485EC3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73637" y="91586"/>
            <a:ext cx="1422535" cy="677535"/>
          </a:xfrm>
          <a:prstGeom prst="rect">
            <a:avLst/>
          </a:prstGeom>
        </p:spPr>
      </p:pic>
    </p:spTree>
    <p:extLst>
      <p:ext uri="{BB962C8B-B14F-4D97-AF65-F5344CB8AC3E}">
        <p14:creationId xmlns:p14="http://schemas.microsoft.com/office/powerpoint/2010/main" val="946806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blank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536682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2BDAB-8C03-49FE-9EAA-8162E4BB9773}"/>
              </a:ext>
            </a:extLst>
          </p:cNvPr>
          <p:cNvSpPr>
            <a:spLocks noGrp="1"/>
          </p:cNvSpPr>
          <p:nvPr>
            <p:ph type="title"/>
          </p:nvPr>
        </p:nvSpPr>
        <p:spPr>
          <a:xfrm>
            <a:off x="629841" y="457200"/>
            <a:ext cx="2949178" cy="1600200"/>
          </a:xfrm>
        </p:spPr>
        <p:txBody>
          <a:bodyPr anchor="b">
            <a:normAutofit/>
          </a:bodyPr>
          <a:lstStyle>
            <a:lvl1pPr>
              <a:defRPr sz="2800">
                <a:solidFill>
                  <a:schemeClr val="accent1"/>
                </a:solidFill>
              </a:defRPr>
            </a:lvl1pPr>
          </a:lstStyle>
          <a:p>
            <a:r>
              <a:rPr lang="fr-FR" smtClean="0"/>
              <a:t>Modifiez le style du titre</a:t>
            </a:r>
            <a:endParaRPr lang="en-NZ"/>
          </a:p>
        </p:txBody>
      </p:sp>
      <p:sp>
        <p:nvSpPr>
          <p:cNvPr id="3" name="Picture Placeholder 2">
            <a:extLst>
              <a:ext uri="{FF2B5EF4-FFF2-40B4-BE49-F238E27FC236}">
                <a16:creationId xmlns:a16="http://schemas.microsoft.com/office/drawing/2014/main" id="{00B3EFB5-8611-4301-81A0-65A7898C09DB}"/>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NZ"/>
          </a:p>
        </p:txBody>
      </p:sp>
      <p:sp>
        <p:nvSpPr>
          <p:cNvPr id="4" name="Text Placeholder 3">
            <a:extLst>
              <a:ext uri="{FF2B5EF4-FFF2-40B4-BE49-F238E27FC236}">
                <a16:creationId xmlns:a16="http://schemas.microsoft.com/office/drawing/2014/main" id="{52695327-1C22-4CDC-A9AC-3BB81D16EDD8}"/>
              </a:ext>
            </a:extLst>
          </p:cNvPr>
          <p:cNvSpPr>
            <a:spLocks noGrp="1"/>
          </p:cNvSpPr>
          <p:nvPr>
            <p:ph type="body" sz="half" idx="2"/>
          </p:nvPr>
        </p:nvSpPr>
        <p:spPr>
          <a:xfrm>
            <a:off x="629841" y="2057400"/>
            <a:ext cx="2949178" cy="3811588"/>
          </a:xfrm>
        </p:spPr>
        <p:txBody>
          <a:bodyPr>
            <a:normAutofit/>
          </a:bodyPr>
          <a:lstStyle>
            <a:lvl1pPr marL="0" indent="0">
              <a:buNone/>
              <a:defRPr sz="2000">
                <a:solidFill>
                  <a:schemeClr val="bg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Tree>
    <p:extLst>
      <p:ext uri="{BB962C8B-B14F-4D97-AF65-F5344CB8AC3E}">
        <p14:creationId xmlns:p14="http://schemas.microsoft.com/office/powerpoint/2010/main" val="101756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picTx" preserve="1">
  <p:cSld name="Picture caption small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2BDAB-8C03-49FE-9EAA-8162E4BB9773}"/>
              </a:ext>
            </a:extLst>
          </p:cNvPr>
          <p:cNvSpPr>
            <a:spLocks noGrp="1"/>
          </p:cNvSpPr>
          <p:nvPr>
            <p:ph type="title"/>
          </p:nvPr>
        </p:nvSpPr>
        <p:spPr>
          <a:xfrm>
            <a:off x="629841" y="457200"/>
            <a:ext cx="2949178" cy="1600200"/>
          </a:xfrm>
        </p:spPr>
        <p:txBody>
          <a:bodyPr anchor="b">
            <a:normAutofit/>
          </a:bodyPr>
          <a:lstStyle>
            <a:lvl1pPr>
              <a:defRPr sz="2800">
                <a:solidFill>
                  <a:schemeClr val="accent1"/>
                </a:solidFill>
              </a:defRPr>
            </a:lvl1pPr>
          </a:lstStyle>
          <a:p>
            <a:r>
              <a:rPr lang="fr-FR" smtClean="0"/>
              <a:t>Modifiez le style du titre</a:t>
            </a:r>
            <a:endParaRPr lang="en-NZ"/>
          </a:p>
        </p:txBody>
      </p:sp>
      <p:sp>
        <p:nvSpPr>
          <p:cNvPr id="3" name="Picture Placeholder 2">
            <a:extLst>
              <a:ext uri="{FF2B5EF4-FFF2-40B4-BE49-F238E27FC236}">
                <a16:creationId xmlns:a16="http://schemas.microsoft.com/office/drawing/2014/main" id="{00B3EFB5-8611-4301-81A0-65A7898C09DB}"/>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NZ"/>
          </a:p>
        </p:txBody>
      </p:sp>
      <p:sp>
        <p:nvSpPr>
          <p:cNvPr id="4" name="Text Placeholder 3">
            <a:extLst>
              <a:ext uri="{FF2B5EF4-FFF2-40B4-BE49-F238E27FC236}">
                <a16:creationId xmlns:a16="http://schemas.microsoft.com/office/drawing/2014/main" id="{52695327-1C22-4CDC-A9AC-3BB81D16EDD8}"/>
              </a:ext>
            </a:extLst>
          </p:cNvPr>
          <p:cNvSpPr>
            <a:spLocks noGrp="1"/>
          </p:cNvSpPr>
          <p:nvPr>
            <p:ph type="body" sz="half" idx="2"/>
          </p:nvPr>
        </p:nvSpPr>
        <p:spPr>
          <a:xfrm>
            <a:off x="629841" y="2057400"/>
            <a:ext cx="2949178" cy="3811588"/>
          </a:xfrm>
        </p:spPr>
        <p:txBody>
          <a:bodyPr>
            <a:normAutofit/>
          </a:bodyPr>
          <a:lstStyle>
            <a:lvl1pPr marL="0" indent="0">
              <a:buNone/>
              <a:defRPr sz="2000">
                <a:solidFill>
                  <a:schemeClr val="bg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pic>
        <p:nvPicPr>
          <p:cNvPr id="7" name="Picture 6">
            <a:extLst>
              <a:ext uri="{FF2B5EF4-FFF2-40B4-BE49-F238E27FC236}">
                <a16:creationId xmlns:a16="http://schemas.microsoft.com/office/drawing/2014/main" id="{460DE470-EB93-4C4F-AD5E-539B9F35367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7144" y="431562"/>
            <a:ext cx="1113250" cy="530226"/>
          </a:xfrm>
          <a:prstGeom prst="rect">
            <a:avLst/>
          </a:prstGeom>
        </p:spPr>
      </p:pic>
    </p:spTree>
    <p:extLst>
      <p:ext uri="{BB962C8B-B14F-4D97-AF65-F5344CB8AC3E}">
        <p14:creationId xmlns:p14="http://schemas.microsoft.com/office/powerpoint/2010/main" val="256471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4_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C7B2-556D-46CD-83ED-99A884FB97AA}"/>
              </a:ext>
            </a:extLst>
          </p:cNvPr>
          <p:cNvSpPr>
            <a:spLocks noGrp="1"/>
          </p:cNvSpPr>
          <p:nvPr>
            <p:ph type="ctrTitle"/>
          </p:nvPr>
        </p:nvSpPr>
        <p:spPr>
          <a:xfrm>
            <a:off x="1143000" y="1942833"/>
            <a:ext cx="6858000" cy="852221"/>
          </a:xfrm>
        </p:spPr>
        <p:txBody>
          <a:bodyPr anchor="b">
            <a:normAutofit/>
          </a:bodyPr>
          <a:lstStyle>
            <a:lvl1pPr algn="ctr">
              <a:defRPr sz="3600">
                <a:solidFill>
                  <a:schemeClr val="bg1"/>
                </a:solidFill>
              </a:defRPr>
            </a:lvl1pPr>
          </a:lstStyle>
          <a:p>
            <a:r>
              <a:rPr lang="fr-FR" smtClean="0"/>
              <a:t>Modifiez le style du titre</a:t>
            </a:r>
            <a:endParaRPr lang="en-NZ"/>
          </a:p>
        </p:txBody>
      </p:sp>
      <p:sp>
        <p:nvSpPr>
          <p:cNvPr id="3" name="Subtitle 2">
            <a:extLst>
              <a:ext uri="{FF2B5EF4-FFF2-40B4-BE49-F238E27FC236}">
                <a16:creationId xmlns:a16="http://schemas.microsoft.com/office/drawing/2014/main" id="{505F1AF1-96C1-4AD2-BC34-4BA79B45D78E}"/>
              </a:ext>
            </a:extLst>
          </p:cNvPr>
          <p:cNvSpPr>
            <a:spLocks noGrp="1"/>
          </p:cNvSpPr>
          <p:nvPr>
            <p:ph type="subTitle" idx="1"/>
          </p:nvPr>
        </p:nvSpPr>
        <p:spPr>
          <a:xfrm>
            <a:off x="1143000" y="2861729"/>
            <a:ext cx="6858000" cy="53869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NZ"/>
          </a:p>
        </p:txBody>
      </p:sp>
      <p:pic>
        <p:nvPicPr>
          <p:cNvPr id="5" name="Picture 4">
            <a:extLst>
              <a:ext uri="{FF2B5EF4-FFF2-40B4-BE49-F238E27FC236}">
                <a16:creationId xmlns:a16="http://schemas.microsoft.com/office/drawing/2014/main" id="{5A6AB894-3DB9-43E6-854A-5B9B32AAA2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6756" y="5440619"/>
            <a:ext cx="1931569" cy="1286198"/>
          </a:xfrm>
          <a:prstGeom prst="rect">
            <a:avLst/>
          </a:prstGeom>
        </p:spPr>
      </p:pic>
    </p:spTree>
    <p:extLst>
      <p:ext uri="{BB962C8B-B14F-4D97-AF65-F5344CB8AC3E}">
        <p14:creationId xmlns:p14="http://schemas.microsoft.com/office/powerpoint/2010/main" val="727083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C7B2-556D-46CD-83ED-99A884FB97AA}"/>
              </a:ext>
            </a:extLst>
          </p:cNvPr>
          <p:cNvSpPr>
            <a:spLocks noGrp="1"/>
          </p:cNvSpPr>
          <p:nvPr>
            <p:ph type="ctrTitle"/>
          </p:nvPr>
        </p:nvSpPr>
        <p:spPr>
          <a:xfrm>
            <a:off x="1143000" y="1942833"/>
            <a:ext cx="6858000" cy="852221"/>
          </a:xfrm>
        </p:spPr>
        <p:txBody>
          <a:bodyPr anchor="b">
            <a:normAutofit/>
          </a:bodyPr>
          <a:lstStyle>
            <a:lvl1pPr algn="ctr">
              <a:defRPr sz="3600">
                <a:solidFill>
                  <a:schemeClr val="bg1"/>
                </a:solidFill>
              </a:defRPr>
            </a:lvl1pPr>
          </a:lstStyle>
          <a:p>
            <a:r>
              <a:rPr lang="fr-FR" smtClean="0"/>
              <a:t>Modifiez le style du titre</a:t>
            </a:r>
            <a:endParaRPr lang="en-NZ"/>
          </a:p>
        </p:txBody>
      </p:sp>
      <p:sp>
        <p:nvSpPr>
          <p:cNvPr id="3" name="Subtitle 2">
            <a:extLst>
              <a:ext uri="{FF2B5EF4-FFF2-40B4-BE49-F238E27FC236}">
                <a16:creationId xmlns:a16="http://schemas.microsoft.com/office/drawing/2014/main" id="{505F1AF1-96C1-4AD2-BC34-4BA79B45D78E}"/>
              </a:ext>
            </a:extLst>
          </p:cNvPr>
          <p:cNvSpPr>
            <a:spLocks noGrp="1"/>
          </p:cNvSpPr>
          <p:nvPr>
            <p:ph type="subTitle" idx="1"/>
          </p:nvPr>
        </p:nvSpPr>
        <p:spPr>
          <a:xfrm>
            <a:off x="1143000" y="2861729"/>
            <a:ext cx="6858000" cy="538697"/>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NZ"/>
          </a:p>
        </p:txBody>
      </p:sp>
      <p:pic>
        <p:nvPicPr>
          <p:cNvPr id="13" name="Picture 12">
            <a:extLst>
              <a:ext uri="{FF2B5EF4-FFF2-40B4-BE49-F238E27FC236}">
                <a16:creationId xmlns:a16="http://schemas.microsoft.com/office/drawing/2014/main" id="{5A6AB894-3DB9-43E6-854A-5B9B32AAA2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6756" y="5440619"/>
            <a:ext cx="1931569" cy="1286198"/>
          </a:xfrm>
          <a:prstGeom prst="rect">
            <a:avLst/>
          </a:prstGeom>
        </p:spPr>
      </p:pic>
    </p:spTree>
    <p:extLst>
      <p:ext uri="{BB962C8B-B14F-4D97-AF65-F5344CB8AC3E}">
        <p14:creationId xmlns:p14="http://schemas.microsoft.com/office/powerpoint/2010/main" val="30015286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2_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C7B2-556D-46CD-83ED-99A884FB97AA}"/>
              </a:ext>
            </a:extLst>
          </p:cNvPr>
          <p:cNvSpPr>
            <a:spLocks noGrp="1"/>
          </p:cNvSpPr>
          <p:nvPr>
            <p:ph type="ctrTitle"/>
          </p:nvPr>
        </p:nvSpPr>
        <p:spPr>
          <a:xfrm>
            <a:off x="1143000" y="1942833"/>
            <a:ext cx="6858000" cy="852221"/>
          </a:xfrm>
        </p:spPr>
        <p:txBody>
          <a:bodyPr anchor="b">
            <a:normAutofit/>
          </a:bodyPr>
          <a:lstStyle>
            <a:lvl1pPr algn="ctr">
              <a:defRPr sz="3600">
                <a:solidFill>
                  <a:schemeClr val="accent1"/>
                </a:solidFill>
              </a:defRPr>
            </a:lvl1pPr>
          </a:lstStyle>
          <a:p>
            <a:r>
              <a:rPr lang="fr-FR" smtClean="0"/>
              <a:t>Modifiez le style du titre</a:t>
            </a:r>
            <a:endParaRPr lang="en-NZ"/>
          </a:p>
        </p:txBody>
      </p:sp>
      <p:sp>
        <p:nvSpPr>
          <p:cNvPr id="3" name="Subtitle 2">
            <a:extLst>
              <a:ext uri="{FF2B5EF4-FFF2-40B4-BE49-F238E27FC236}">
                <a16:creationId xmlns:a16="http://schemas.microsoft.com/office/drawing/2014/main" id="{505F1AF1-96C1-4AD2-BC34-4BA79B45D78E}"/>
              </a:ext>
            </a:extLst>
          </p:cNvPr>
          <p:cNvSpPr>
            <a:spLocks noGrp="1"/>
          </p:cNvSpPr>
          <p:nvPr>
            <p:ph type="subTitle" idx="1"/>
          </p:nvPr>
        </p:nvSpPr>
        <p:spPr>
          <a:xfrm>
            <a:off x="1143000" y="2890303"/>
            <a:ext cx="6858000" cy="538697"/>
          </a:xfrm>
        </p:spPr>
        <p:txBody>
          <a:bodyPr/>
          <a:lstStyle>
            <a:lvl1pPr marL="0" indent="0" algn="ct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NZ"/>
          </a:p>
        </p:txBody>
      </p:sp>
      <p:pic>
        <p:nvPicPr>
          <p:cNvPr id="8" name="Picture 7">
            <a:extLst>
              <a:ext uri="{FF2B5EF4-FFF2-40B4-BE49-F238E27FC236}">
                <a16:creationId xmlns:a16="http://schemas.microsoft.com/office/drawing/2014/main" id="{5A6AB894-3DB9-43E6-854A-5B9B32AAA2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6756" y="5440619"/>
            <a:ext cx="1931569" cy="1286198"/>
          </a:xfrm>
          <a:prstGeom prst="rect">
            <a:avLst/>
          </a:prstGeom>
        </p:spPr>
      </p:pic>
    </p:spTree>
    <p:extLst>
      <p:ext uri="{BB962C8B-B14F-4D97-AF65-F5344CB8AC3E}">
        <p14:creationId xmlns:p14="http://schemas.microsoft.com/office/powerpoint/2010/main" val="33475133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Conten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1C35-F502-4AFC-BCE0-17E75CA47048}"/>
              </a:ext>
            </a:extLst>
          </p:cNvPr>
          <p:cNvSpPr>
            <a:spLocks noGrp="1"/>
          </p:cNvSpPr>
          <p:nvPr>
            <p:ph type="title"/>
          </p:nvPr>
        </p:nvSpPr>
        <p:spPr>
          <a:xfrm>
            <a:off x="628650" y="630048"/>
            <a:ext cx="7886700" cy="745828"/>
          </a:xfrm>
        </p:spPr>
        <p:txBody>
          <a:bodyPr>
            <a:normAutofit/>
          </a:bodyPr>
          <a:lstStyle>
            <a:lvl1pPr>
              <a:defRPr sz="2800">
                <a:solidFill>
                  <a:schemeClr val="accent1"/>
                </a:solidFill>
              </a:defRPr>
            </a:lvl1pPr>
          </a:lstStyle>
          <a:p>
            <a:r>
              <a:rPr lang="fr-FR" smtClean="0"/>
              <a:t>Modifiez le style du titre</a:t>
            </a:r>
            <a:endParaRPr lang="en-NZ"/>
          </a:p>
        </p:txBody>
      </p:sp>
      <p:sp>
        <p:nvSpPr>
          <p:cNvPr id="3" name="Content Placeholder 2">
            <a:extLst>
              <a:ext uri="{FF2B5EF4-FFF2-40B4-BE49-F238E27FC236}">
                <a16:creationId xmlns:a16="http://schemas.microsoft.com/office/drawing/2014/main" id="{8A630835-02B5-4CC1-BD49-B80EFA9C4751}"/>
              </a:ext>
            </a:extLst>
          </p:cNvPr>
          <p:cNvSpPr>
            <a:spLocks noGrp="1"/>
          </p:cNvSpPr>
          <p:nvPr>
            <p:ph idx="1"/>
          </p:nvPr>
        </p:nvSpPr>
        <p:spPr>
          <a:xfrm>
            <a:off x="628650" y="1394926"/>
            <a:ext cx="7886700" cy="4351338"/>
          </a:xfrm>
        </p:spPr>
        <p:txBody>
          <a:bodyPr>
            <a:normAutofit/>
          </a:bodyPr>
          <a:lstStyle>
            <a:lvl1pPr marL="457200" indent="-457200">
              <a:buClr>
                <a:schemeClr val="accent1"/>
              </a:buClr>
              <a:buSzPct val="100000"/>
              <a:buFont typeface="+mj-lt"/>
              <a:buAutoNum type="arabicPeriod"/>
              <a:defRPr sz="2000">
                <a:solidFill>
                  <a:schemeClr val="tx2"/>
                </a:solidFill>
              </a:defRPr>
            </a:lvl1pPr>
            <a:lvl2pPr marL="685800" indent="-228600">
              <a:buClr>
                <a:schemeClr val="accent1"/>
              </a:buClr>
              <a:buFont typeface="Arial" panose="020B0604020202020204" pitchFamily="34" charset="0"/>
              <a:buChar char="•"/>
              <a:defRPr sz="2000">
                <a:solidFill>
                  <a:schemeClr val="tx2"/>
                </a:solidFill>
              </a:defRPr>
            </a:lvl2pPr>
            <a:lvl3pPr marL="1143000" indent="-228600">
              <a:buClr>
                <a:schemeClr val="accent1"/>
              </a:buClr>
              <a:buFont typeface="Courier New" panose="02070309020205020404" pitchFamily="49" charset="0"/>
              <a:buChar char="o"/>
              <a:defRPr sz="2000">
                <a:solidFill>
                  <a:schemeClr val="tx2"/>
                </a:solidFill>
              </a:defRPr>
            </a:lvl3pPr>
            <a:lvl4pPr>
              <a:buClr>
                <a:schemeClr val="accent1"/>
              </a:buClr>
              <a:defRPr sz="2200"/>
            </a:lvl4pPr>
            <a:lvl5pPr>
              <a:buClr>
                <a:schemeClr val="accent1"/>
              </a:buClr>
              <a:defRPr sz="2200"/>
            </a:lvl5pPr>
          </a:lstStyle>
          <a:p>
            <a:pPr lvl="0"/>
            <a:r>
              <a:rPr lang="fr-FR" smtClean="0"/>
              <a:t>Modifiez les styles du texte du masque</a:t>
            </a:r>
          </a:p>
          <a:p>
            <a:pPr lvl="1"/>
            <a:r>
              <a:rPr lang="fr-FR" smtClean="0"/>
              <a:t>Deuxième niveau</a:t>
            </a:r>
          </a:p>
          <a:p>
            <a:pPr lvl="2"/>
            <a:r>
              <a:rPr lang="fr-FR" smtClean="0"/>
              <a:t>Troisième niveau</a:t>
            </a:r>
          </a:p>
        </p:txBody>
      </p:sp>
      <p:pic>
        <p:nvPicPr>
          <p:cNvPr id="5" name="Picture 4">
            <a:extLst>
              <a:ext uri="{FF2B5EF4-FFF2-40B4-BE49-F238E27FC236}">
                <a16:creationId xmlns:a16="http://schemas.microsoft.com/office/drawing/2014/main" id="{BE6CB0CC-D317-482F-846B-3814D19307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28844" y="6034114"/>
            <a:ext cx="1375873" cy="655310"/>
          </a:xfrm>
          <a:prstGeom prst="rect">
            <a:avLst/>
          </a:prstGeom>
        </p:spPr>
      </p:pic>
    </p:spTree>
    <p:extLst>
      <p:ext uri="{BB962C8B-B14F-4D97-AF65-F5344CB8AC3E}">
        <p14:creationId xmlns:p14="http://schemas.microsoft.com/office/powerpoint/2010/main" val="9828195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1_Heading and bullets v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1C35-F502-4AFC-BCE0-17E75CA47048}"/>
              </a:ext>
            </a:extLst>
          </p:cNvPr>
          <p:cNvSpPr>
            <a:spLocks noGrp="1"/>
          </p:cNvSpPr>
          <p:nvPr>
            <p:ph type="title"/>
          </p:nvPr>
        </p:nvSpPr>
        <p:spPr>
          <a:xfrm>
            <a:off x="628650" y="630048"/>
            <a:ext cx="7886700" cy="745828"/>
          </a:xfrm>
        </p:spPr>
        <p:txBody>
          <a:bodyPr>
            <a:normAutofit/>
          </a:bodyPr>
          <a:lstStyle>
            <a:lvl1pPr>
              <a:defRPr sz="2800">
                <a:solidFill>
                  <a:schemeClr val="accent1"/>
                </a:solidFill>
              </a:defRPr>
            </a:lvl1pPr>
          </a:lstStyle>
          <a:p>
            <a:r>
              <a:rPr lang="fr-FR" smtClean="0"/>
              <a:t>Modifiez le style du titre</a:t>
            </a:r>
            <a:endParaRPr lang="en-NZ"/>
          </a:p>
        </p:txBody>
      </p:sp>
      <p:sp>
        <p:nvSpPr>
          <p:cNvPr id="3" name="Content Placeholder 2">
            <a:extLst>
              <a:ext uri="{FF2B5EF4-FFF2-40B4-BE49-F238E27FC236}">
                <a16:creationId xmlns:a16="http://schemas.microsoft.com/office/drawing/2014/main" id="{8A630835-02B5-4CC1-BD49-B80EFA9C4751}"/>
              </a:ext>
            </a:extLst>
          </p:cNvPr>
          <p:cNvSpPr>
            <a:spLocks noGrp="1"/>
          </p:cNvSpPr>
          <p:nvPr>
            <p:ph idx="1"/>
          </p:nvPr>
        </p:nvSpPr>
        <p:spPr>
          <a:xfrm>
            <a:off x="628650" y="1394926"/>
            <a:ext cx="7886700" cy="4351338"/>
          </a:xfrm>
        </p:spPr>
        <p:txBody>
          <a:bodyPr>
            <a:normAutofit/>
          </a:bodyPr>
          <a:lstStyle>
            <a:lvl1pPr>
              <a:buClr>
                <a:schemeClr val="accent1"/>
              </a:buClr>
              <a:buSzPct val="105000"/>
              <a:defRPr sz="2000">
                <a:solidFill>
                  <a:schemeClr val="tx2"/>
                </a:solidFill>
              </a:defRPr>
            </a:lvl1pPr>
            <a:lvl2pPr marL="685800" indent="-228600">
              <a:buClr>
                <a:schemeClr val="accent1"/>
              </a:buClr>
              <a:buFont typeface="Arial" panose="020B0604020202020204" pitchFamily="34" charset="0"/>
              <a:buChar char="−"/>
              <a:defRPr sz="2000">
                <a:solidFill>
                  <a:schemeClr val="tx2"/>
                </a:solidFill>
              </a:defRPr>
            </a:lvl2pPr>
            <a:lvl3pPr marL="1143000" indent="-228600">
              <a:buClr>
                <a:schemeClr val="accent1"/>
              </a:buClr>
              <a:buFont typeface="Courier New" panose="02070309020205020404" pitchFamily="49" charset="0"/>
              <a:buChar char="o"/>
              <a:defRPr sz="2000">
                <a:solidFill>
                  <a:schemeClr val="tx2"/>
                </a:solidFill>
              </a:defRPr>
            </a:lvl3pPr>
            <a:lvl4pPr>
              <a:buClr>
                <a:schemeClr val="accent1"/>
              </a:buClr>
              <a:defRPr sz="2200"/>
            </a:lvl4pPr>
            <a:lvl5pPr>
              <a:buClr>
                <a:schemeClr val="accent1"/>
              </a:buClr>
              <a:defRPr sz="2200"/>
            </a:lvl5pPr>
          </a:lstStyle>
          <a:p>
            <a:pPr lvl="0"/>
            <a:r>
              <a:rPr lang="fr-FR" smtClean="0"/>
              <a:t>Modifiez les styles du texte du masque</a:t>
            </a:r>
          </a:p>
          <a:p>
            <a:pPr lvl="1"/>
            <a:r>
              <a:rPr lang="fr-FR" smtClean="0"/>
              <a:t>Deuxième niveau</a:t>
            </a:r>
          </a:p>
          <a:p>
            <a:pPr lvl="2"/>
            <a:r>
              <a:rPr lang="fr-FR" smtClean="0"/>
              <a:t>Troisième niveau</a:t>
            </a:r>
          </a:p>
        </p:txBody>
      </p:sp>
      <p:pic>
        <p:nvPicPr>
          <p:cNvPr id="7" name="Picture 6">
            <a:extLst>
              <a:ext uri="{FF2B5EF4-FFF2-40B4-BE49-F238E27FC236}">
                <a16:creationId xmlns:a16="http://schemas.microsoft.com/office/drawing/2014/main" id="{08F897B4-FAF4-4141-B970-C51951F855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5378" y="456426"/>
            <a:ext cx="1375873" cy="655310"/>
          </a:xfrm>
          <a:prstGeom prst="rect">
            <a:avLst/>
          </a:prstGeom>
        </p:spPr>
      </p:pic>
    </p:spTree>
    <p:extLst>
      <p:ext uri="{BB962C8B-B14F-4D97-AF65-F5344CB8AC3E}">
        <p14:creationId xmlns:p14="http://schemas.microsoft.com/office/powerpoint/2010/main" val="1531640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Heading and bullets v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1C35-F502-4AFC-BCE0-17E75CA47048}"/>
              </a:ext>
            </a:extLst>
          </p:cNvPr>
          <p:cNvSpPr>
            <a:spLocks noGrp="1"/>
          </p:cNvSpPr>
          <p:nvPr>
            <p:ph type="title"/>
          </p:nvPr>
        </p:nvSpPr>
        <p:spPr>
          <a:xfrm>
            <a:off x="628650" y="630048"/>
            <a:ext cx="7886700" cy="745828"/>
          </a:xfrm>
        </p:spPr>
        <p:txBody>
          <a:bodyPr>
            <a:normAutofit/>
          </a:bodyPr>
          <a:lstStyle>
            <a:lvl1pPr>
              <a:defRPr sz="2800">
                <a:solidFill>
                  <a:schemeClr val="accent1"/>
                </a:solidFill>
              </a:defRPr>
            </a:lvl1pPr>
          </a:lstStyle>
          <a:p>
            <a:r>
              <a:rPr lang="fr-FR" smtClean="0"/>
              <a:t>Modifiez le style du titre</a:t>
            </a:r>
            <a:endParaRPr lang="en-NZ"/>
          </a:p>
        </p:txBody>
      </p:sp>
      <p:sp>
        <p:nvSpPr>
          <p:cNvPr id="3" name="Content Placeholder 2">
            <a:extLst>
              <a:ext uri="{FF2B5EF4-FFF2-40B4-BE49-F238E27FC236}">
                <a16:creationId xmlns:a16="http://schemas.microsoft.com/office/drawing/2014/main" id="{8A630835-02B5-4CC1-BD49-B80EFA9C4751}"/>
              </a:ext>
            </a:extLst>
          </p:cNvPr>
          <p:cNvSpPr>
            <a:spLocks noGrp="1"/>
          </p:cNvSpPr>
          <p:nvPr>
            <p:ph idx="1"/>
          </p:nvPr>
        </p:nvSpPr>
        <p:spPr>
          <a:xfrm>
            <a:off x="628650" y="1375876"/>
            <a:ext cx="7886700" cy="4351338"/>
          </a:xfrm>
        </p:spPr>
        <p:txBody>
          <a:bodyPr>
            <a:normAutofit/>
          </a:bodyPr>
          <a:lstStyle>
            <a:lvl1pPr>
              <a:buClr>
                <a:schemeClr val="accent1"/>
              </a:buClr>
              <a:buSzPct val="105000"/>
              <a:defRPr sz="2000">
                <a:solidFill>
                  <a:schemeClr val="tx2"/>
                </a:solidFill>
              </a:defRPr>
            </a:lvl1pPr>
            <a:lvl2pPr marL="685800" indent="-228600">
              <a:buClr>
                <a:schemeClr val="accent1"/>
              </a:buClr>
              <a:buFont typeface="Arial" panose="020B0604020202020204" pitchFamily="34" charset="0"/>
              <a:buChar char="−"/>
              <a:defRPr sz="2000">
                <a:solidFill>
                  <a:schemeClr val="tx2"/>
                </a:solidFill>
              </a:defRPr>
            </a:lvl2pPr>
            <a:lvl3pPr marL="1143000" indent="-228600">
              <a:buClr>
                <a:schemeClr val="accent1"/>
              </a:buClr>
              <a:buFont typeface="Courier New" panose="02070309020205020404" pitchFamily="49" charset="0"/>
              <a:buChar char="o"/>
              <a:defRPr sz="2000">
                <a:solidFill>
                  <a:schemeClr val="tx2"/>
                </a:solidFill>
              </a:defRPr>
            </a:lvl3pPr>
            <a:lvl4pPr>
              <a:buClr>
                <a:schemeClr val="accent1"/>
              </a:buClr>
              <a:defRPr sz="2200"/>
            </a:lvl4pPr>
            <a:lvl5pPr>
              <a:buClr>
                <a:schemeClr val="accent1"/>
              </a:buClr>
              <a:defRPr sz="2200"/>
            </a:lvl5pPr>
          </a:lstStyle>
          <a:p>
            <a:pPr lvl="0"/>
            <a:r>
              <a:rPr lang="fr-FR" smtClean="0"/>
              <a:t>Modifiez les styles du texte du masque</a:t>
            </a:r>
          </a:p>
          <a:p>
            <a:pPr lvl="1"/>
            <a:r>
              <a:rPr lang="fr-FR" smtClean="0"/>
              <a:t>Deuxième niveau</a:t>
            </a:r>
          </a:p>
          <a:p>
            <a:pPr lvl="2"/>
            <a:r>
              <a:rPr lang="fr-FR" smtClean="0"/>
              <a:t>Troisième niveau</a:t>
            </a:r>
          </a:p>
        </p:txBody>
      </p:sp>
      <p:pic>
        <p:nvPicPr>
          <p:cNvPr id="5" name="Picture 4">
            <a:extLst>
              <a:ext uri="{FF2B5EF4-FFF2-40B4-BE49-F238E27FC236}">
                <a16:creationId xmlns:a16="http://schemas.microsoft.com/office/drawing/2014/main" id="{B1AAE9B7-F6A0-44A7-887A-A1EC309E964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5378" y="456426"/>
            <a:ext cx="1375873" cy="655310"/>
          </a:xfrm>
          <a:prstGeom prst="rect">
            <a:avLst/>
          </a:prstGeom>
        </p:spPr>
      </p:pic>
    </p:spTree>
    <p:extLst>
      <p:ext uri="{BB962C8B-B14F-4D97-AF65-F5344CB8AC3E}">
        <p14:creationId xmlns:p14="http://schemas.microsoft.com/office/powerpoint/2010/main" val="362375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Heading and bullets v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1C35-F502-4AFC-BCE0-17E75CA47048}"/>
              </a:ext>
            </a:extLst>
          </p:cNvPr>
          <p:cNvSpPr>
            <a:spLocks noGrp="1"/>
          </p:cNvSpPr>
          <p:nvPr>
            <p:ph type="title"/>
          </p:nvPr>
        </p:nvSpPr>
        <p:spPr>
          <a:xfrm>
            <a:off x="628650" y="630048"/>
            <a:ext cx="7886700" cy="745828"/>
          </a:xfrm>
        </p:spPr>
        <p:txBody>
          <a:bodyPr>
            <a:normAutofit/>
          </a:bodyPr>
          <a:lstStyle>
            <a:lvl1pPr>
              <a:defRPr sz="2800">
                <a:solidFill>
                  <a:schemeClr val="accent1"/>
                </a:solidFill>
              </a:defRPr>
            </a:lvl1pPr>
          </a:lstStyle>
          <a:p>
            <a:r>
              <a:rPr lang="fr-FR" smtClean="0"/>
              <a:t>Modifiez le style du titre</a:t>
            </a:r>
            <a:endParaRPr lang="en-NZ"/>
          </a:p>
        </p:txBody>
      </p:sp>
      <p:sp>
        <p:nvSpPr>
          <p:cNvPr id="3" name="Content Placeholder 2">
            <a:extLst>
              <a:ext uri="{FF2B5EF4-FFF2-40B4-BE49-F238E27FC236}">
                <a16:creationId xmlns:a16="http://schemas.microsoft.com/office/drawing/2014/main" id="{8A630835-02B5-4CC1-BD49-B80EFA9C4751}"/>
              </a:ext>
            </a:extLst>
          </p:cNvPr>
          <p:cNvSpPr>
            <a:spLocks noGrp="1"/>
          </p:cNvSpPr>
          <p:nvPr>
            <p:ph idx="1"/>
          </p:nvPr>
        </p:nvSpPr>
        <p:spPr>
          <a:xfrm>
            <a:off x="628650" y="1394926"/>
            <a:ext cx="7886700" cy="4351338"/>
          </a:xfrm>
        </p:spPr>
        <p:txBody>
          <a:bodyPr>
            <a:normAutofit/>
          </a:bodyPr>
          <a:lstStyle>
            <a:lvl1pPr>
              <a:buClr>
                <a:schemeClr val="accent1"/>
              </a:buClr>
              <a:buSzPct val="105000"/>
              <a:defRPr sz="2000">
                <a:solidFill>
                  <a:schemeClr val="tx2"/>
                </a:solidFill>
              </a:defRPr>
            </a:lvl1pPr>
            <a:lvl2pPr marL="685800" indent="-228600">
              <a:buClr>
                <a:schemeClr val="accent1"/>
              </a:buClr>
              <a:buFont typeface="Arial" panose="020B0604020202020204" pitchFamily="34" charset="0"/>
              <a:buChar char="−"/>
              <a:defRPr sz="2000">
                <a:solidFill>
                  <a:schemeClr val="tx2"/>
                </a:solidFill>
              </a:defRPr>
            </a:lvl2pPr>
            <a:lvl3pPr marL="1143000" indent="-228600">
              <a:buClr>
                <a:schemeClr val="accent1"/>
              </a:buClr>
              <a:buFont typeface="Courier New" panose="02070309020205020404" pitchFamily="49" charset="0"/>
              <a:buChar char="o"/>
              <a:defRPr sz="2000">
                <a:solidFill>
                  <a:schemeClr val="tx2"/>
                </a:solidFill>
              </a:defRPr>
            </a:lvl3pPr>
            <a:lvl4pPr>
              <a:buClr>
                <a:schemeClr val="accent1"/>
              </a:buClr>
              <a:defRPr sz="2200"/>
            </a:lvl4pPr>
            <a:lvl5pPr>
              <a:buClr>
                <a:schemeClr val="accent1"/>
              </a:buClr>
              <a:defRPr sz="2200"/>
            </a:lvl5pPr>
          </a:lstStyle>
          <a:p>
            <a:pPr lvl="0"/>
            <a:r>
              <a:rPr lang="fr-FR" smtClean="0"/>
              <a:t>Modifiez les styles du texte du masque</a:t>
            </a:r>
          </a:p>
          <a:p>
            <a:pPr lvl="1"/>
            <a:r>
              <a:rPr lang="fr-FR" smtClean="0"/>
              <a:t>Deuxième niveau</a:t>
            </a:r>
          </a:p>
          <a:p>
            <a:pPr lvl="2"/>
            <a:r>
              <a:rPr lang="fr-FR" smtClean="0"/>
              <a:t>Troisième niveau</a:t>
            </a:r>
          </a:p>
        </p:txBody>
      </p:sp>
      <p:pic>
        <p:nvPicPr>
          <p:cNvPr id="6" name="Picture 5">
            <a:extLst>
              <a:ext uri="{FF2B5EF4-FFF2-40B4-BE49-F238E27FC236}">
                <a16:creationId xmlns:a16="http://schemas.microsoft.com/office/drawing/2014/main" id="{80ED18F1-8DAE-4FD0-BA60-1243D3FA63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5378" y="456426"/>
            <a:ext cx="1375873" cy="655310"/>
          </a:xfrm>
          <a:prstGeom prst="rect">
            <a:avLst/>
          </a:prstGeom>
        </p:spPr>
      </p:pic>
    </p:spTree>
    <p:extLst>
      <p:ext uri="{BB962C8B-B14F-4D97-AF65-F5344CB8AC3E}">
        <p14:creationId xmlns:p14="http://schemas.microsoft.com/office/powerpoint/2010/main" val="321046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and plain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A755-ADDA-4D38-B98F-77D27BE23403}"/>
              </a:ext>
            </a:extLst>
          </p:cNvPr>
          <p:cNvSpPr>
            <a:spLocks noGrp="1"/>
          </p:cNvSpPr>
          <p:nvPr>
            <p:ph type="title"/>
          </p:nvPr>
        </p:nvSpPr>
        <p:spPr>
          <a:xfrm>
            <a:off x="242888" y="311151"/>
            <a:ext cx="7886700" cy="673100"/>
          </a:xfrm>
        </p:spPr>
        <p:txBody>
          <a:bodyPr>
            <a:normAutofit/>
          </a:bodyPr>
          <a:lstStyle>
            <a:lvl1pPr>
              <a:defRPr sz="2800">
                <a:solidFill>
                  <a:schemeClr val="accent1"/>
                </a:solidFill>
              </a:defRPr>
            </a:lvl1pPr>
          </a:lstStyle>
          <a:p>
            <a:r>
              <a:rPr lang="fr-FR" smtClean="0"/>
              <a:t>Modifiez le style du titre</a:t>
            </a:r>
            <a:endParaRPr lang="en-NZ"/>
          </a:p>
        </p:txBody>
      </p:sp>
      <p:pic>
        <p:nvPicPr>
          <p:cNvPr id="4" name="Picture 3">
            <a:extLst>
              <a:ext uri="{FF2B5EF4-FFF2-40B4-BE49-F238E27FC236}">
                <a16:creationId xmlns:a16="http://schemas.microsoft.com/office/drawing/2014/main" id="{46C51CDF-0A8A-4B88-85D4-60A9032CDC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41651" y="311151"/>
            <a:ext cx="1375873" cy="655310"/>
          </a:xfrm>
          <a:prstGeom prst="rect">
            <a:avLst/>
          </a:prstGeom>
        </p:spPr>
      </p:pic>
    </p:spTree>
    <p:extLst>
      <p:ext uri="{BB962C8B-B14F-4D97-AF65-F5344CB8AC3E}">
        <p14:creationId xmlns:p14="http://schemas.microsoft.com/office/powerpoint/2010/main" val="399757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FA7C9D-D83C-4484-9533-0B150B1E61F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NZ"/>
          </a:p>
        </p:txBody>
      </p:sp>
      <p:sp>
        <p:nvSpPr>
          <p:cNvPr id="3" name="Text Placeholder 2">
            <a:extLst>
              <a:ext uri="{FF2B5EF4-FFF2-40B4-BE49-F238E27FC236}">
                <a16:creationId xmlns:a16="http://schemas.microsoft.com/office/drawing/2014/main" id="{26A860A2-5715-4DC5-A2F4-36393F04377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47EB925-7612-46E3-B325-E0F2E64E217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26115-93DD-439D-AB73-B403A1B14893}" type="datetimeFigureOut">
              <a:rPr lang="en-NZ" smtClean="0"/>
              <a:t>13/05/2019</a:t>
            </a:fld>
            <a:endParaRPr lang="en-NZ"/>
          </a:p>
        </p:txBody>
      </p:sp>
      <p:sp>
        <p:nvSpPr>
          <p:cNvPr id="5" name="Footer Placeholder 4">
            <a:extLst>
              <a:ext uri="{FF2B5EF4-FFF2-40B4-BE49-F238E27FC236}">
                <a16:creationId xmlns:a16="http://schemas.microsoft.com/office/drawing/2014/main" id="{B0B83F4A-34D0-4D19-B9A4-0D24C5D73CC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ECC97524-6E08-4C30-9778-5BEC932F639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F958E-C44B-42BD-9173-1DD03F7322B6}" type="slidenum">
              <a:rPr lang="en-NZ" smtClean="0"/>
              <a:t>‹#›</a:t>
            </a:fld>
            <a:endParaRPr lang="en-NZ"/>
          </a:p>
        </p:txBody>
      </p:sp>
    </p:spTree>
    <p:extLst>
      <p:ext uri="{BB962C8B-B14F-4D97-AF65-F5344CB8AC3E}">
        <p14:creationId xmlns:p14="http://schemas.microsoft.com/office/powerpoint/2010/main" val="233862194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49" r:id="rId3"/>
    <p:sldLayoutId id="2147483675" r:id="rId4"/>
    <p:sldLayoutId id="2147483662" r:id="rId5"/>
    <p:sldLayoutId id="2147483674" r:id="rId6"/>
    <p:sldLayoutId id="2147483660" r:id="rId7"/>
    <p:sldLayoutId id="2147483661" r:id="rId8"/>
    <p:sldLayoutId id="2147483654" r:id="rId9"/>
    <p:sldLayoutId id="2147483663" r:id="rId10"/>
    <p:sldLayoutId id="2147483664" r:id="rId11"/>
    <p:sldLayoutId id="2147483673" r:id="rId12"/>
    <p:sldLayoutId id="2147483655" r:id="rId13"/>
    <p:sldLayoutId id="2147483657" r:id="rId14"/>
    <p:sldLayoutId id="2147483670" r:id="rId1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6C27A-72D8-457B-A723-F18600481DD2}"/>
              </a:ext>
            </a:extLst>
          </p:cNvPr>
          <p:cNvSpPr>
            <a:spLocks noGrp="1"/>
          </p:cNvSpPr>
          <p:nvPr>
            <p:ph type="ctrTitle"/>
          </p:nvPr>
        </p:nvSpPr>
        <p:spPr>
          <a:xfrm>
            <a:off x="385011" y="962527"/>
            <a:ext cx="8470231" cy="1832528"/>
          </a:xfrm>
        </p:spPr>
        <p:txBody>
          <a:bodyPr>
            <a:normAutofit fontScale="90000"/>
          </a:bodyPr>
          <a:lstStyle/>
          <a:p>
            <a:r>
              <a:rPr lang="en-NZ" dirty="0" err="1" smtClean="0"/>
              <a:t>Iskustva</a:t>
            </a:r>
            <a:r>
              <a:rPr lang="en-NZ" dirty="0" smtClean="0"/>
              <a:t> u </a:t>
            </a:r>
            <a:r>
              <a:rPr lang="en-NZ" dirty="0" err="1" smtClean="0"/>
              <a:t>ispitivanju</a:t>
            </a:r>
            <a:r>
              <a:rPr lang="en-NZ" dirty="0" smtClean="0"/>
              <a:t> VN </a:t>
            </a:r>
            <a:r>
              <a:rPr lang="en-NZ" dirty="0" err="1" smtClean="0"/>
              <a:t>odvodnika</a:t>
            </a:r>
            <a:r>
              <a:rPr lang="en-NZ" dirty="0" smtClean="0"/>
              <a:t> </a:t>
            </a:r>
            <a:r>
              <a:rPr lang="en-NZ" dirty="0" err="1" smtClean="0"/>
              <a:t>prenapona</a:t>
            </a:r>
            <a:r>
              <a:rPr lang="en-NZ" dirty="0" smtClean="0"/>
              <a:t> </a:t>
            </a:r>
            <a:r>
              <a:rPr lang="en-NZ" dirty="0" err="1" smtClean="0"/>
              <a:t>mjerenjem</a:t>
            </a:r>
            <a:r>
              <a:rPr lang="en-NZ" dirty="0" smtClean="0"/>
              <a:t> </a:t>
            </a:r>
            <a:r>
              <a:rPr lang="en-NZ" dirty="0" err="1" smtClean="0"/>
              <a:t>aktivne</a:t>
            </a:r>
            <a:r>
              <a:rPr lang="en-NZ" dirty="0" smtClean="0"/>
              <a:t> </a:t>
            </a:r>
            <a:r>
              <a:rPr lang="en-NZ" dirty="0" err="1" smtClean="0"/>
              <a:t>komponente</a:t>
            </a:r>
            <a:r>
              <a:rPr lang="en-NZ" dirty="0" smtClean="0"/>
              <a:t> </a:t>
            </a:r>
            <a:r>
              <a:rPr lang="en-NZ" dirty="0" err="1" smtClean="0"/>
              <a:t>struje</a:t>
            </a:r>
            <a:r>
              <a:rPr lang="en-NZ" dirty="0" smtClean="0"/>
              <a:t> </a:t>
            </a:r>
            <a:r>
              <a:rPr lang="en-NZ" dirty="0" err="1" smtClean="0"/>
              <a:t>odvodnje</a:t>
            </a:r>
            <a:r>
              <a:rPr lang="en-NZ" dirty="0" smtClean="0"/>
              <a:t> u OP Tuzla, Elektroprijenos BiH</a:t>
            </a:r>
            <a:endParaRPr lang="en-NZ" dirty="0"/>
          </a:p>
        </p:txBody>
      </p:sp>
      <p:sp>
        <p:nvSpPr>
          <p:cNvPr id="3" name="Subtitle 2">
            <a:extLst>
              <a:ext uri="{FF2B5EF4-FFF2-40B4-BE49-F238E27FC236}">
                <a16:creationId xmlns:a16="http://schemas.microsoft.com/office/drawing/2014/main" id="{EC0EF756-2813-4C92-852F-C68BE5F816AC}"/>
              </a:ext>
            </a:extLst>
          </p:cNvPr>
          <p:cNvSpPr>
            <a:spLocks noGrp="1"/>
          </p:cNvSpPr>
          <p:nvPr>
            <p:ph type="subTitle" idx="1"/>
          </p:nvPr>
        </p:nvSpPr>
        <p:spPr>
          <a:xfrm>
            <a:off x="1143000" y="3856337"/>
            <a:ext cx="6858000" cy="1549852"/>
          </a:xfrm>
        </p:spPr>
        <p:txBody>
          <a:bodyPr>
            <a:normAutofit/>
          </a:bodyPr>
          <a:lstStyle/>
          <a:p>
            <a:r>
              <a:rPr lang="bs-Latn-BA" dirty="0"/>
              <a:t>mr.sc. Tarik Rahmanović dipl.ing.el</a:t>
            </a:r>
            <a:r>
              <a:rPr lang="bs-Latn-BA" dirty="0" smtClean="0"/>
              <a:t>.</a:t>
            </a:r>
            <a:endParaRPr lang="en-US" dirty="0" smtClean="0"/>
          </a:p>
          <a:p>
            <a:r>
              <a:rPr lang="bs-Latn-BA" dirty="0"/>
              <a:t>Mirsad Vehabović dipl.ing.el</a:t>
            </a:r>
            <a:r>
              <a:rPr lang="bs-Latn-BA" dirty="0" smtClean="0"/>
              <a:t>.</a:t>
            </a:r>
            <a:endParaRPr lang="en-US" dirty="0" smtClean="0"/>
          </a:p>
          <a:p>
            <a:r>
              <a:rPr lang="bs-Latn-BA" dirty="0"/>
              <a:t>mr.sc. Dževad Imširović dipl.ing.el.</a:t>
            </a:r>
            <a:endParaRPr lang="en-US" dirty="0" smtClean="0"/>
          </a:p>
          <a:p>
            <a:endParaRPr lang="en-NZ" dirty="0"/>
          </a:p>
        </p:txBody>
      </p:sp>
    </p:spTree>
    <p:extLst>
      <p:ext uri="{BB962C8B-B14F-4D97-AF65-F5344CB8AC3E}">
        <p14:creationId xmlns:p14="http://schemas.microsoft.com/office/powerpoint/2010/main" val="1850277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449179"/>
            <a:ext cx="8406063" cy="897021"/>
          </a:xfrm>
        </p:spPr>
        <p:txBody>
          <a:bodyPr>
            <a:normAutofit/>
          </a:bodyPr>
          <a:lstStyle/>
          <a:p>
            <a:r>
              <a:rPr lang="bs-Latn-BA" sz="2800" dirty="0" smtClean="0"/>
              <a:t>Mjerenje aktivne komponente struje odvodnje uz pomoć analize trećeg  harmonika uz  kompenzaciju</a:t>
            </a:r>
            <a:endParaRPr lang="en-US" sz="2800" dirty="0"/>
          </a:p>
        </p:txBody>
      </p:sp>
      <p:sp>
        <p:nvSpPr>
          <p:cNvPr id="3" name="Subtitle 2"/>
          <p:cNvSpPr>
            <a:spLocks noGrp="1"/>
          </p:cNvSpPr>
          <p:nvPr>
            <p:ph type="subTitle" idx="1"/>
          </p:nvPr>
        </p:nvSpPr>
        <p:spPr>
          <a:xfrm>
            <a:off x="449179" y="1732546"/>
            <a:ext cx="8406063" cy="3818021"/>
          </a:xfrm>
        </p:spPr>
        <p:txBody>
          <a:bodyPr>
            <a:normAutofit/>
          </a:bodyPr>
          <a:lstStyle/>
          <a:p>
            <a:pPr algn="l"/>
            <a:r>
              <a:rPr lang="bs-Latn-BA" dirty="0"/>
              <a:t>Aktivna komponenta je vrlo osjetljiv indikator u promjeni strujno-naponske karakteristike (u</a:t>
            </a:r>
            <a:r>
              <a:rPr lang="bs-Latn-BA" i="1" dirty="0"/>
              <a:t>-i</a:t>
            </a:r>
            <a:r>
              <a:rPr lang="bs-Latn-BA" dirty="0"/>
              <a:t> karakteristike) </a:t>
            </a:r>
            <a:r>
              <a:rPr lang="bs-Latn-BA" dirty="0" smtClean="0"/>
              <a:t>odvodnika </a:t>
            </a:r>
            <a:r>
              <a:rPr lang="bs-Latn-BA" dirty="0"/>
              <a:t>prenapona i zbog toga se može koristiti kao alat za dijagnostiku. Potrebno je naglasiti da je vrijednost aktivne komponente struje </a:t>
            </a:r>
            <a:r>
              <a:rPr lang="bs-Latn-BA" dirty="0" smtClean="0"/>
              <a:t>odvodnje</a:t>
            </a:r>
            <a:r>
              <a:rPr lang="en-US" dirty="0" smtClean="0"/>
              <a:t> </a:t>
            </a:r>
            <a:r>
              <a:rPr lang="bs-Latn-BA" dirty="0"/>
              <a:t>parametar</a:t>
            </a:r>
            <a:r>
              <a:rPr lang="bs-Latn-BA" dirty="0" smtClean="0"/>
              <a:t> </a:t>
            </a:r>
            <a:r>
              <a:rPr lang="bs-Latn-BA" dirty="0"/>
              <a:t>vrlo ovisan </a:t>
            </a:r>
            <a:r>
              <a:rPr lang="bs-Latn-BA" dirty="0" smtClean="0"/>
              <a:t>o </a:t>
            </a:r>
            <a:r>
              <a:rPr lang="bs-Latn-BA" dirty="0"/>
              <a:t>temperaturi i narinutom naponu (posebno u regiji propuštanja struje na </a:t>
            </a:r>
            <a:r>
              <a:rPr lang="bs-Latn-BA" i="1" dirty="0"/>
              <a:t>u-i</a:t>
            </a:r>
            <a:r>
              <a:rPr lang="bs-Latn-BA" dirty="0"/>
              <a:t> karakteristici), te se s toga koriste koeficijenti za svođenje struje na referentne vrijednosti temperature i napona (20°C i 0,7Ur) a određuju se eksperimentalnim putem u laboratorijskim uslovima.</a:t>
            </a:r>
            <a:endParaRPr lang="en-US" dirty="0"/>
          </a:p>
        </p:txBody>
      </p:sp>
    </p:spTree>
    <p:extLst>
      <p:ext uri="{BB962C8B-B14F-4D97-AF65-F5344CB8AC3E}">
        <p14:creationId xmlns:p14="http://schemas.microsoft.com/office/powerpoint/2010/main" val="2647381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449179"/>
            <a:ext cx="8406063" cy="897021"/>
          </a:xfrm>
        </p:spPr>
        <p:txBody>
          <a:bodyPr>
            <a:normAutofit/>
          </a:bodyPr>
          <a:lstStyle/>
          <a:p>
            <a:r>
              <a:rPr lang="bs-Latn-BA" sz="2800" dirty="0" smtClean="0"/>
              <a:t>Mjerenje aktivne komponente struje odvodnje uz pomoć analize trećeg  harmonika uz  kompenzaciju</a:t>
            </a:r>
            <a:endParaRPr lang="en-US" sz="2800" dirty="0"/>
          </a:p>
        </p:txBody>
      </p:sp>
      <p:sp>
        <p:nvSpPr>
          <p:cNvPr id="4" name="Subtitle 3"/>
          <p:cNvSpPr>
            <a:spLocks noGrp="1"/>
          </p:cNvSpPr>
          <p:nvPr>
            <p:ph type="subTitle" idx="1"/>
          </p:nvPr>
        </p:nvSpPr>
        <p:spPr>
          <a:xfrm>
            <a:off x="449178" y="5782012"/>
            <a:ext cx="6408821" cy="538697"/>
          </a:xfrm>
        </p:spPr>
        <p:txBody>
          <a:bodyPr/>
          <a:lstStyle/>
          <a:p>
            <a:r>
              <a:rPr lang="en-US" dirty="0" err="1" smtClean="0"/>
              <a:t>tipična</a:t>
            </a:r>
            <a:r>
              <a:rPr lang="en-US" dirty="0" smtClean="0"/>
              <a:t> u-</a:t>
            </a:r>
            <a:r>
              <a:rPr lang="en-US" dirty="0" err="1" smtClean="0"/>
              <a:t>i</a:t>
            </a:r>
            <a:r>
              <a:rPr lang="en-US" dirty="0" smtClean="0"/>
              <a:t> </a:t>
            </a:r>
            <a:r>
              <a:rPr lang="en-US" dirty="0" err="1" smtClean="0"/>
              <a:t>karakteristika</a:t>
            </a:r>
            <a:endParaRPr lang="en-US" dirty="0"/>
          </a:p>
        </p:txBody>
      </p:sp>
      <p:pic>
        <p:nvPicPr>
          <p:cNvPr id="5" name="Picture 4" descr="C:\Users\Tarik Rahmanovic\Desktop\untitled.tif"/>
          <p:cNvPicPr/>
          <p:nvPr/>
        </p:nvPicPr>
        <p:blipFill rotWithShape="1">
          <a:blip r:embed="rId2">
            <a:extLst>
              <a:ext uri="{28A0092B-C50C-407E-A947-70E740481C1C}">
                <a14:useLocalDpi xmlns:a14="http://schemas.microsoft.com/office/drawing/2010/main" val="0"/>
              </a:ext>
            </a:extLst>
          </a:blip>
          <a:srcRect l="9971" t="1505" r="7437"/>
          <a:stretch/>
        </p:blipFill>
        <p:spPr bwMode="auto">
          <a:xfrm>
            <a:off x="449178" y="1571409"/>
            <a:ext cx="8406063" cy="398539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74802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449179"/>
            <a:ext cx="8406063" cy="897021"/>
          </a:xfrm>
        </p:spPr>
        <p:txBody>
          <a:bodyPr>
            <a:normAutofit/>
          </a:bodyPr>
          <a:lstStyle/>
          <a:p>
            <a:r>
              <a:rPr lang="bs-Latn-BA" sz="2800" dirty="0" smtClean="0"/>
              <a:t>Mjerenje aktivne komponente struje odvodnje uz pomoć analize trećeg  harmonika uz  kompenzaciju</a:t>
            </a:r>
            <a:endParaRPr lang="en-US" sz="2800" dirty="0"/>
          </a:p>
        </p:txBody>
      </p:sp>
      <p:sp>
        <p:nvSpPr>
          <p:cNvPr id="3" name="Subtitle 2"/>
          <p:cNvSpPr>
            <a:spLocks noGrp="1"/>
          </p:cNvSpPr>
          <p:nvPr>
            <p:ph type="subTitle" idx="1"/>
          </p:nvPr>
        </p:nvSpPr>
        <p:spPr>
          <a:xfrm>
            <a:off x="449179" y="1732546"/>
            <a:ext cx="8406063" cy="3818021"/>
          </a:xfrm>
        </p:spPr>
        <p:txBody>
          <a:bodyPr>
            <a:normAutofit/>
          </a:bodyPr>
          <a:lstStyle/>
          <a:p>
            <a:pPr algn="l"/>
            <a:r>
              <a:rPr lang="bs-Latn-BA" dirty="0"/>
              <a:t>Problematika mjerenja aktivne komponente struje odvodnje ne dozvoljava mjerenje struje i napona na kraju (dozemni spoj) odvodnika, iz razloga što se napon kroz odvodnik ne raspoređuje uniformno i postoji i amplitudna i fazna devijacija napona kroz odvodnik. Ova prepreka uveliko otežava mjerenje aktivne komponente struje odvodnje te se zbog toga pribjegava drugim metodama procjene aktivne komponente u ukupnoj struji odvodnje.</a:t>
            </a:r>
            <a:endParaRPr lang="en-US" dirty="0"/>
          </a:p>
        </p:txBody>
      </p:sp>
    </p:spTree>
    <p:extLst>
      <p:ext uri="{BB962C8B-B14F-4D97-AF65-F5344CB8AC3E}">
        <p14:creationId xmlns:p14="http://schemas.microsoft.com/office/powerpoint/2010/main" val="935630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449179"/>
            <a:ext cx="8406063" cy="897021"/>
          </a:xfrm>
        </p:spPr>
        <p:txBody>
          <a:bodyPr>
            <a:normAutofit/>
          </a:bodyPr>
          <a:lstStyle/>
          <a:p>
            <a:r>
              <a:rPr lang="bs-Latn-BA" sz="2800" dirty="0" smtClean="0"/>
              <a:t>Mjerenje aktivne komponente struje odvodnje uz pomoć analize trećeg  harmonika uz  kompenzaciju</a:t>
            </a:r>
            <a:endParaRPr lang="en-US" sz="2800" dirty="0"/>
          </a:p>
        </p:txBody>
      </p:sp>
      <p:sp>
        <p:nvSpPr>
          <p:cNvPr id="3" name="Subtitle 2"/>
          <p:cNvSpPr>
            <a:spLocks noGrp="1"/>
          </p:cNvSpPr>
          <p:nvPr>
            <p:ph type="subTitle" idx="1"/>
          </p:nvPr>
        </p:nvSpPr>
        <p:spPr>
          <a:xfrm>
            <a:off x="449179" y="1732546"/>
            <a:ext cx="8406063" cy="3818021"/>
          </a:xfrm>
        </p:spPr>
        <p:txBody>
          <a:bodyPr>
            <a:normAutofit fontScale="85000" lnSpcReduction="10000"/>
          </a:bodyPr>
          <a:lstStyle/>
          <a:p>
            <a:pPr algn="l"/>
            <a:r>
              <a:rPr lang="bs-Latn-BA" dirty="0"/>
              <a:t>Nelinearna </a:t>
            </a:r>
            <a:r>
              <a:rPr lang="bs-Latn-BA" i="1" dirty="0"/>
              <a:t>u-i</a:t>
            </a:r>
            <a:r>
              <a:rPr lang="bs-Latn-BA" dirty="0"/>
              <a:t> karakteristika  odvodnika, unosi harmonijske komponente u struju odvodnje bez obzira što je odvodnik energiziran sinusnim naponom. Harmonijski sadržaj ovisi o amplitudi i stepenu nelinearnosti aktivnog otpora odvodnika (koji je vrlo osjetljiv na promjenu temperature i narinutog napona). S obzirom da je udio trećeg harmonika najveći i kreće se do 40% aktivne struje odvodnje, treći harmonik je vrlo pogodan za procjenu udjela aktivne struje u ukupnoj struji odvodnje. Metod baziran na činjenici da treći harmonik struje odvodnje nastaje zbog nelinearnosti strujno-naponske karakteristike je vrlo pogodan iz razloga što nije potrebno poznavati talasni oblik referentnog napona. U gornjem dijelu </a:t>
            </a:r>
            <a:r>
              <a:rPr lang="bs-Latn-BA" i="1" dirty="0"/>
              <a:t>u-i</a:t>
            </a:r>
            <a:r>
              <a:rPr lang="bs-Latn-BA" dirty="0"/>
              <a:t> karakteristike, treći harmonik je najveći u udjelu aktivne struje. Procjena aktivne komponente na osnovu trećeg harmonika se bazira na eksperimentalnim podacima isporučeni od strane proizvođača odvodnika dobijeni u laboratorijskim uslovima</a:t>
            </a:r>
            <a:endParaRPr lang="en-US" dirty="0"/>
          </a:p>
        </p:txBody>
      </p:sp>
    </p:spTree>
    <p:extLst>
      <p:ext uri="{BB962C8B-B14F-4D97-AF65-F5344CB8AC3E}">
        <p14:creationId xmlns:p14="http://schemas.microsoft.com/office/powerpoint/2010/main" val="2383401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449179"/>
            <a:ext cx="8406063" cy="897021"/>
          </a:xfrm>
        </p:spPr>
        <p:txBody>
          <a:bodyPr>
            <a:normAutofit/>
          </a:bodyPr>
          <a:lstStyle/>
          <a:p>
            <a:r>
              <a:rPr lang="bs-Latn-BA" sz="2800" dirty="0" smtClean="0"/>
              <a:t>Mjerenje aktivne komponente struje odvodnje uz pomoć analize trećeg  harmonika uz  kompenzaciju</a:t>
            </a:r>
            <a:endParaRPr lang="en-US" sz="2800" dirty="0"/>
          </a:p>
        </p:txBody>
      </p:sp>
      <p:sp>
        <p:nvSpPr>
          <p:cNvPr id="3" name="Subtitle 2"/>
          <p:cNvSpPr>
            <a:spLocks noGrp="1"/>
          </p:cNvSpPr>
          <p:nvPr>
            <p:ph type="subTitle" idx="1"/>
          </p:nvPr>
        </p:nvSpPr>
        <p:spPr>
          <a:xfrm>
            <a:off x="449179" y="1732546"/>
            <a:ext cx="8406063" cy="3818021"/>
          </a:xfrm>
        </p:spPr>
        <p:txBody>
          <a:bodyPr>
            <a:normAutofit fontScale="85000" lnSpcReduction="10000"/>
          </a:bodyPr>
          <a:lstStyle/>
          <a:p>
            <a:pPr algn="l"/>
            <a:r>
              <a:rPr lang="bs-Latn-BA" dirty="0"/>
              <a:t>Međutim sama nelinearnost karakteristike, nije jedini izvor harmonijskih komponenti, jer narinuti napon na odvodniku nije idealan te i sam sadrži više harmonike koji će se provući kroz odvodnik preko struje odvodnje. S toga je potrebno izvršiti kompenzaciju udjela harmonika iz sistema kako bi se povećala tačnost </a:t>
            </a:r>
            <a:r>
              <a:rPr lang="bs-Latn-BA" dirty="0" smtClean="0"/>
              <a:t>mjerenja</a:t>
            </a:r>
            <a:r>
              <a:rPr lang="en-US" dirty="0" smtClean="0"/>
              <a:t>. </a:t>
            </a:r>
            <a:r>
              <a:rPr lang="bs-Latn-BA" dirty="0" smtClean="0"/>
              <a:t>Zbog </a:t>
            </a:r>
            <a:r>
              <a:rPr lang="bs-Latn-BA" dirty="0"/>
              <a:t>problematike direktnog mjerenja sistemskog napona (naponski transformatori i sami unose harmonijske komponente te nije pogodno koristiti njihove izlaze) pogodno je koristiti udio trećeg harmonika u električnom polju oko vodiča za što se koristi odgovarajuća sonda. Kompenzacija izvršena na ovakav način će dodatno povećati tačnost mjerenja, ali zbog same činjenice da će mjerenje električnog polja u okolini odvodnika biti zaprljano poljem ostalih vodiča čiji je fazni pomjeraj 120°, potrebno je izvršiti dodatne kompenzacije rezultata mjerenja (na osnovu prostorne raspodjele električnog polja u okolini trofaznog sistema</a:t>
            </a:r>
            <a:r>
              <a:rPr lang="bs-Latn-BA" dirty="0" smtClean="0"/>
              <a:t>).</a:t>
            </a:r>
            <a:endParaRPr lang="en-US" dirty="0"/>
          </a:p>
        </p:txBody>
      </p:sp>
    </p:spTree>
    <p:extLst>
      <p:ext uri="{BB962C8B-B14F-4D97-AF65-F5344CB8AC3E}">
        <p14:creationId xmlns:p14="http://schemas.microsoft.com/office/powerpoint/2010/main" val="2007991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06540"/>
            <a:ext cx="6858000" cy="852221"/>
          </a:xfrm>
        </p:spPr>
        <p:txBody>
          <a:bodyPr>
            <a:normAutofit fontScale="90000"/>
          </a:bodyPr>
          <a:lstStyle/>
          <a:p>
            <a:r>
              <a:rPr lang="en-US" dirty="0" err="1"/>
              <a:t>Termalna</a:t>
            </a:r>
            <a:r>
              <a:rPr lang="en-US" dirty="0"/>
              <a:t> </a:t>
            </a:r>
            <a:r>
              <a:rPr lang="en-US" dirty="0" err="1"/>
              <a:t>slika</a:t>
            </a:r>
            <a:r>
              <a:rPr lang="en-US" dirty="0"/>
              <a:t> </a:t>
            </a:r>
            <a:r>
              <a:rPr lang="en-US" dirty="0" err="1"/>
              <a:t>odvodnika</a:t>
            </a:r>
            <a:r>
              <a:rPr lang="en-US" dirty="0"/>
              <a:t> </a:t>
            </a:r>
            <a:r>
              <a:rPr lang="en-US" dirty="0" err="1" smtClean="0"/>
              <a:t>prenapona</a:t>
            </a:r>
            <a:endParaRPr lang="en-US" dirty="0"/>
          </a:p>
        </p:txBody>
      </p:sp>
      <p:sp>
        <p:nvSpPr>
          <p:cNvPr id="3" name="Subtitle 2"/>
          <p:cNvSpPr>
            <a:spLocks noGrp="1"/>
          </p:cNvSpPr>
          <p:nvPr>
            <p:ph type="subTitle" idx="1"/>
          </p:nvPr>
        </p:nvSpPr>
        <p:spPr>
          <a:xfrm>
            <a:off x="352926" y="1540043"/>
            <a:ext cx="8534400" cy="4010526"/>
          </a:xfrm>
        </p:spPr>
        <p:txBody>
          <a:bodyPr>
            <a:normAutofit fontScale="92500" lnSpcReduction="10000"/>
          </a:bodyPr>
          <a:lstStyle/>
          <a:p>
            <a:pPr algn="l"/>
            <a:r>
              <a:rPr lang="bs-Latn-BA" dirty="0"/>
              <a:t>Ovaj metod procjene stanja je vrlo popularan iz razloga što u toku normalnog rada, radna temperatura odvodnika je bliska temperaturi ambijenta, a mjerenje je precizno i tačno. Moguće je na osnovu poređenja temperature odvodnika u različitim fazama donijeti neke zaključke o stanju. Prema [3] i [5], ukoliko je razlika između temperature odvodnika istih karakteristika i nazivnog napona veća od 10°C, odvodnik više temperature je pretrpio neku promjenu u</a:t>
            </a:r>
            <a:r>
              <a:rPr lang="bs-Latn-BA" i="1" dirty="0"/>
              <a:t>-i</a:t>
            </a:r>
            <a:r>
              <a:rPr lang="bs-Latn-BA" dirty="0"/>
              <a:t> karakteristike i potrebno je izvršiti detekciju problema dodatnim ispitivanjima ili zamjenu odvodnika.</a:t>
            </a:r>
            <a:endParaRPr lang="en-US" dirty="0"/>
          </a:p>
          <a:p>
            <a:pPr algn="l"/>
            <a:r>
              <a:rPr lang="bs-Latn-BA" dirty="0"/>
              <a:t>Porast temperature može ukazivati na degradaciju izolacionih svojstava odvodnika, ali ne daje nikakvu informaciju o kvantitativnoj promjeni u</a:t>
            </a:r>
            <a:r>
              <a:rPr lang="bs-Latn-BA" i="1" dirty="0"/>
              <a:t>-i</a:t>
            </a:r>
            <a:r>
              <a:rPr lang="bs-Latn-BA" dirty="0"/>
              <a:t> karakteristike. S toga, ovaj metod je pogodno koristiti kao potvrda rezultata drugih metoda kako bi se povećala sigurnost u procjeni stanja odvodnika prenapona.</a:t>
            </a:r>
            <a:endParaRPr lang="en-US" dirty="0"/>
          </a:p>
        </p:txBody>
      </p:sp>
    </p:spTree>
    <p:extLst>
      <p:ext uri="{BB962C8B-B14F-4D97-AF65-F5344CB8AC3E}">
        <p14:creationId xmlns:p14="http://schemas.microsoft.com/office/powerpoint/2010/main" val="766113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3211" y="2695074"/>
            <a:ext cx="6858000" cy="1511686"/>
          </a:xfrm>
        </p:spPr>
        <p:txBody>
          <a:bodyPr>
            <a:normAutofit/>
          </a:bodyPr>
          <a:lstStyle/>
          <a:p>
            <a:r>
              <a:rPr lang="en-US" dirty="0" err="1"/>
              <a:t>Primjeri</a:t>
            </a:r>
            <a:r>
              <a:rPr lang="en-US" dirty="0"/>
              <a:t> </a:t>
            </a:r>
            <a:r>
              <a:rPr lang="en-US" dirty="0" err="1"/>
              <a:t>odvodnika</a:t>
            </a:r>
            <a:r>
              <a:rPr lang="en-US" dirty="0"/>
              <a:t> </a:t>
            </a:r>
            <a:r>
              <a:rPr lang="en-US" dirty="0" err="1"/>
              <a:t>prenapona</a:t>
            </a:r>
            <a:r>
              <a:rPr lang="en-US" dirty="0"/>
              <a:t> </a:t>
            </a:r>
            <a:r>
              <a:rPr lang="en-US" dirty="0" err="1"/>
              <a:t>na</a:t>
            </a:r>
            <a:r>
              <a:rPr lang="en-US" dirty="0"/>
              <a:t> </a:t>
            </a:r>
            <a:r>
              <a:rPr lang="en-US" dirty="0" err="1"/>
              <a:t>kraju</a:t>
            </a:r>
            <a:r>
              <a:rPr lang="en-US" dirty="0"/>
              <a:t> </a:t>
            </a:r>
            <a:r>
              <a:rPr lang="en-US" dirty="0" err="1"/>
              <a:t>životne</a:t>
            </a:r>
            <a:r>
              <a:rPr lang="en-US" dirty="0"/>
              <a:t> </a:t>
            </a:r>
            <a:r>
              <a:rPr lang="en-US" dirty="0" err="1" smtClean="0"/>
              <a:t>dobi</a:t>
            </a:r>
            <a:endParaRPr lang="en-US" dirty="0"/>
          </a:p>
        </p:txBody>
      </p:sp>
    </p:spTree>
    <p:extLst>
      <p:ext uri="{BB962C8B-B14F-4D97-AF65-F5344CB8AC3E}">
        <p14:creationId xmlns:p14="http://schemas.microsoft.com/office/powerpoint/2010/main" val="3077475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400/110/35 </a:t>
            </a:r>
            <a:r>
              <a:rPr lang="bs-Latn-BA" dirty="0" smtClean="0"/>
              <a:t>kV</a:t>
            </a:r>
            <a:r>
              <a:rPr lang="en-US" dirty="0" smtClean="0"/>
              <a:t> </a:t>
            </a:r>
            <a:r>
              <a:rPr lang="en-US" dirty="0" err="1" smtClean="0"/>
              <a:t>Ugljevik</a:t>
            </a:r>
            <a:r>
              <a:rPr lang="bs-Latn-BA" dirty="0" smtClean="0"/>
              <a:t>, </a:t>
            </a:r>
            <a:r>
              <a:rPr lang="bs-Latn-BA" dirty="0"/>
              <a:t>TM1, 400kV strana, faza 0</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13864878"/>
              </p:ext>
            </p:extLst>
          </p:nvPr>
        </p:nvGraphicFramePr>
        <p:xfrm>
          <a:off x="1671102" y="2735971"/>
          <a:ext cx="5725596" cy="1860092"/>
        </p:xfrm>
        <a:graphic>
          <a:graphicData uri="http://schemas.openxmlformats.org/drawingml/2006/table">
            <a:tbl>
              <a:tblPr firstRow="1" firstCol="1" bandRow="1">
                <a:tableStyleId>{5C22544A-7EE6-4342-B048-85BDC9FD1C3A}</a:tableStyleId>
              </a:tblPr>
              <a:tblGrid>
                <a:gridCol w="1212229">
                  <a:extLst>
                    <a:ext uri="{9D8B030D-6E8A-4147-A177-3AD203B41FA5}">
                      <a16:colId xmlns:a16="http://schemas.microsoft.com/office/drawing/2014/main" val="3618010124"/>
                    </a:ext>
                  </a:extLst>
                </a:gridCol>
                <a:gridCol w="733717">
                  <a:extLst>
                    <a:ext uri="{9D8B030D-6E8A-4147-A177-3AD203B41FA5}">
                      <a16:colId xmlns:a16="http://schemas.microsoft.com/office/drawing/2014/main" val="1145455471"/>
                    </a:ext>
                  </a:extLst>
                </a:gridCol>
                <a:gridCol w="840054">
                  <a:extLst>
                    <a:ext uri="{9D8B030D-6E8A-4147-A177-3AD203B41FA5}">
                      <a16:colId xmlns:a16="http://schemas.microsoft.com/office/drawing/2014/main" val="1975301134"/>
                    </a:ext>
                  </a:extLst>
                </a:gridCol>
                <a:gridCol w="952297">
                  <a:extLst>
                    <a:ext uri="{9D8B030D-6E8A-4147-A177-3AD203B41FA5}">
                      <a16:colId xmlns:a16="http://schemas.microsoft.com/office/drawing/2014/main" val="3093461856"/>
                    </a:ext>
                  </a:extLst>
                </a:gridCol>
                <a:gridCol w="916852">
                  <a:extLst>
                    <a:ext uri="{9D8B030D-6E8A-4147-A177-3AD203B41FA5}">
                      <a16:colId xmlns:a16="http://schemas.microsoft.com/office/drawing/2014/main" val="405233159"/>
                    </a:ext>
                  </a:extLst>
                </a:gridCol>
                <a:gridCol w="1070447">
                  <a:extLst>
                    <a:ext uri="{9D8B030D-6E8A-4147-A177-3AD203B41FA5}">
                      <a16:colId xmlns:a16="http://schemas.microsoft.com/office/drawing/2014/main" val="2050383939"/>
                    </a:ext>
                  </a:extLst>
                </a:gridCol>
              </a:tblGrid>
              <a:tr h="797182">
                <a:tc>
                  <a:txBody>
                    <a:bodyPr/>
                    <a:lstStyle/>
                    <a:p>
                      <a:pPr algn="ctr">
                        <a:spcAft>
                          <a:spcPts val="0"/>
                        </a:spcAft>
                      </a:pPr>
                      <a:r>
                        <a:rPr lang="bs-Latn-BA" sz="1400">
                          <a:effectLst/>
                        </a:rPr>
                        <a:t>Datum</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Ires [µA]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Itot [µA]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Ires_cor [µA]</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Broj prorada</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Treći harmonik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64653538"/>
                  </a:ext>
                </a:extLst>
              </a:tr>
              <a:tr h="531455">
                <a:tc>
                  <a:txBody>
                    <a:bodyPr/>
                    <a:lstStyle/>
                    <a:p>
                      <a:pPr algn="ctr">
                        <a:spcAft>
                          <a:spcPts val="0"/>
                        </a:spcAft>
                      </a:pPr>
                      <a:r>
                        <a:rPr lang="bs-Latn-BA" sz="1400">
                          <a:effectLst/>
                        </a:rPr>
                        <a:t>04.09.2017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87,2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238,81</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153,68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6,97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64799572"/>
                  </a:ext>
                </a:extLst>
              </a:tr>
              <a:tr h="531455">
                <a:tc>
                  <a:txBody>
                    <a:bodyPr/>
                    <a:lstStyle/>
                    <a:p>
                      <a:pPr algn="ctr">
                        <a:spcAft>
                          <a:spcPts val="0"/>
                        </a:spcAft>
                      </a:pPr>
                      <a:r>
                        <a:rPr lang="bs-Latn-BA" sz="1400">
                          <a:effectLst/>
                        </a:rPr>
                        <a:t>03.01.2019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359,1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525,3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961,08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6,8</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995566"/>
                  </a:ext>
                </a:extLst>
              </a:tr>
            </a:tbl>
          </a:graphicData>
        </a:graphic>
      </p:graphicFrame>
    </p:spTree>
    <p:extLst>
      <p:ext uri="{BB962C8B-B14F-4D97-AF65-F5344CB8AC3E}">
        <p14:creationId xmlns:p14="http://schemas.microsoft.com/office/powerpoint/2010/main" val="442655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400/110/35 </a:t>
            </a:r>
            <a:r>
              <a:rPr lang="bs-Latn-BA" dirty="0" smtClean="0"/>
              <a:t>kV</a:t>
            </a:r>
            <a:r>
              <a:rPr lang="en-US" dirty="0" smtClean="0"/>
              <a:t> </a:t>
            </a:r>
            <a:r>
              <a:rPr lang="en-US" dirty="0" err="1" smtClean="0"/>
              <a:t>Ugljevik</a:t>
            </a:r>
            <a:r>
              <a:rPr lang="bs-Latn-BA" dirty="0" smtClean="0"/>
              <a:t>, </a:t>
            </a:r>
            <a:r>
              <a:rPr lang="bs-Latn-BA" dirty="0"/>
              <a:t>TM1, 400kV strana, faza 0</a:t>
            </a:r>
            <a:endParaRPr lang="en-US" dirty="0"/>
          </a:p>
        </p:txBody>
      </p:sp>
      <p:pic>
        <p:nvPicPr>
          <p:cNvPr id="5" name="Picture 4" descr="C:\Users\Tarik Rahmanovic\Desktop\IR000023.jpg"/>
          <p:cNvPicPr/>
          <p:nvPr/>
        </p:nvPicPr>
        <p:blipFill>
          <a:blip r:embed="rId2">
            <a:extLst>
              <a:ext uri="{28A0092B-C50C-407E-A947-70E740481C1C}">
                <a14:useLocalDpi xmlns:a14="http://schemas.microsoft.com/office/drawing/2010/main" val="0"/>
              </a:ext>
            </a:extLst>
          </a:blip>
          <a:srcRect/>
          <a:stretch>
            <a:fillRect/>
          </a:stretch>
        </p:blipFill>
        <p:spPr bwMode="auto">
          <a:xfrm>
            <a:off x="730778" y="2231796"/>
            <a:ext cx="5890155" cy="3915003"/>
          </a:xfrm>
          <a:prstGeom prst="rect">
            <a:avLst/>
          </a:prstGeom>
          <a:noFill/>
          <a:ln>
            <a:noFill/>
          </a:ln>
        </p:spPr>
      </p:pic>
    </p:spTree>
    <p:extLst>
      <p:ext uri="{BB962C8B-B14F-4D97-AF65-F5344CB8AC3E}">
        <p14:creationId xmlns:p14="http://schemas.microsoft.com/office/powerpoint/2010/main" val="1361857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110/10 kV Srebrenik, TR2, 110 kV strana, faza 0</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010980660"/>
              </p:ext>
            </p:extLst>
          </p:nvPr>
        </p:nvGraphicFramePr>
        <p:xfrm>
          <a:off x="1028700" y="2692400"/>
          <a:ext cx="7010399" cy="2351988"/>
        </p:xfrm>
        <a:graphic>
          <a:graphicData uri="http://schemas.openxmlformats.org/drawingml/2006/table">
            <a:tbl>
              <a:tblPr firstRow="1" firstCol="1" bandRow="1">
                <a:tableStyleId>{5C22544A-7EE6-4342-B048-85BDC9FD1C3A}</a:tableStyleId>
              </a:tblPr>
              <a:tblGrid>
                <a:gridCol w="1408670">
                  <a:extLst>
                    <a:ext uri="{9D8B030D-6E8A-4147-A177-3AD203B41FA5}">
                      <a16:colId xmlns:a16="http://schemas.microsoft.com/office/drawing/2014/main" val="2462536385"/>
                    </a:ext>
                  </a:extLst>
                </a:gridCol>
                <a:gridCol w="976183">
                  <a:extLst>
                    <a:ext uri="{9D8B030D-6E8A-4147-A177-3AD203B41FA5}">
                      <a16:colId xmlns:a16="http://schemas.microsoft.com/office/drawing/2014/main" val="4103067402"/>
                    </a:ext>
                  </a:extLst>
                </a:gridCol>
                <a:gridCol w="886940">
                  <a:extLst>
                    <a:ext uri="{9D8B030D-6E8A-4147-A177-3AD203B41FA5}">
                      <a16:colId xmlns:a16="http://schemas.microsoft.com/office/drawing/2014/main" val="222337835"/>
                    </a:ext>
                  </a:extLst>
                </a:gridCol>
                <a:gridCol w="1175265">
                  <a:extLst>
                    <a:ext uri="{9D8B030D-6E8A-4147-A177-3AD203B41FA5}">
                      <a16:colId xmlns:a16="http://schemas.microsoft.com/office/drawing/2014/main" val="1907856954"/>
                    </a:ext>
                  </a:extLst>
                </a:gridCol>
                <a:gridCol w="1221946">
                  <a:extLst>
                    <a:ext uri="{9D8B030D-6E8A-4147-A177-3AD203B41FA5}">
                      <a16:colId xmlns:a16="http://schemas.microsoft.com/office/drawing/2014/main" val="50748733"/>
                    </a:ext>
                  </a:extLst>
                </a:gridCol>
                <a:gridCol w="1341395">
                  <a:extLst>
                    <a:ext uri="{9D8B030D-6E8A-4147-A177-3AD203B41FA5}">
                      <a16:colId xmlns:a16="http://schemas.microsoft.com/office/drawing/2014/main" val="1115886834"/>
                    </a:ext>
                  </a:extLst>
                </a:gridCol>
              </a:tblGrid>
              <a:tr h="783996">
                <a:tc>
                  <a:txBody>
                    <a:bodyPr/>
                    <a:lstStyle/>
                    <a:p>
                      <a:pPr algn="ctr">
                        <a:spcAft>
                          <a:spcPts val="0"/>
                        </a:spcAft>
                      </a:pPr>
                      <a:r>
                        <a:rPr lang="bs-Latn-BA" sz="1400" dirty="0">
                          <a:effectLst/>
                        </a:rPr>
                        <a:t>Datum</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Ires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Itot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Ires_cor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Broj prorada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Treći harmonik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9213261"/>
                  </a:ext>
                </a:extLst>
              </a:tr>
              <a:tr h="522664">
                <a:tc>
                  <a:txBody>
                    <a:bodyPr/>
                    <a:lstStyle/>
                    <a:p>
                      <a:pPr algn="ctr">
                        <a:spcAft>
                          <a:spcPts val="0"/>
                        </a:spcAft>
                      </a:pPr>
                      <a:r>
                        <a:rPr lang="bs-Latn-BA" sz="1400">
                          <a:effectLst/>
                        </a:rPr>
                        <a:t>03.08.2004</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43,6</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45,92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29</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44549949"/>
                  </a:ext>
                </a:extLst>
              </a:tr>
              <a:tr h="522664">
                <a:tc>
                  <a:txBody>
                    <a:bodyPr/>
                    <a:lstStyle/>
                    <a:p>
                      <a:pPr algn="ctr">
                        <a:spcAft>
                          <a:spcPts val="0"/>
                        </a:spcAft>
                      </a:pPr>
                      <a:r>
                        <a:rPr lang="bs-Latn-BA" sz="1400">
                          <a:effectLst/>
                        </a:rPr>
                        <a:t>10.06.2008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64,7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84,51</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32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19811938"/>
                  </a:ext>
                </a:extLst>
              </a:tr>
              <a:tr h="522664">
                <a:tc>
                  <a:txBody>
                    <a:bodyPr/>
                    <a:lstStyle/>
                    <a:p>
                      <a:pPr algn="ctr">
                        <a:spcAft>
                          <a:spcPts val="0"/>
                        </a:spcAft>
                      </a:pPr>
                      <a:r>
                        <a:rPr lang="bs-Latn-BA" sz="1400">
                          <a:effectLst/>
                        </a:rPr>
                        <a:t>19.06.2017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2282,1</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3628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2271,7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35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0,4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1363709"/>
                  </a:ext>
                </a:extLst>
              </a:tr>
            </a:tbl>
          </a:graphicData>
        </a:graphic>
      </p:graphicFrame>
    </p:spTree>
    <p:extLst>
      <p:ext uri="{BB962C8B-B14F-4D97-AF65-F5344CB8AC3E}">
        <p14:creationId xmlns:p14="http://schemas.microsoft.com/office/powerpoint/2010/main" val="254704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71760"/>
            <a:ext cx="6858000" cy="852221"/>
          </a:xfrm>
        </p:spPr>
        <p:txBody>
          <a:bodyPr/>
          <a:lstStyle/>
          <a:p>
            <a:r>
              <a:rPr lang="en-US" dirty="0" err="1" smtClean="0"/>
              <a:t>Sadržaj</a:t>
            </a:r>
            <a:endParaRPr lang="en-US" dirty="0"/>
          </a:p>
        </p:txBody>
      </p:sp>
      <p:sp>
        <p:nvSpPr>
          <p:cNvPr id="3" name="Subtitle 2"/>
          <p:cNvSpPr>
            <a:spLocks noGrp="1"/>
          </p:cNvSpPr>
          <p:nvPr>
            <p:ph type="subTitle" idx="1"/>
          </p:nvPr>
        </p:nvSpPr>
        <p:spPr>
          <a:xfrm>
            <a:off x="1143000" y="1690656"/>
            <a:ext cx="6858000" cy="3779702"/>
          </a:xfrm>
        </p:spPr>
        <p:txBody>
          <a:bodyPr>
            <a:normAutofit/>
          </a:bodyPr>
          <a:lstStyle/>
          <a:p>
            <a:pPr marL="457200" indent="-457200" algn="l">
              <a:buFont typeface="+mj-lt"/>
              <a:buAutoNum type="arabicPeriod"/>
            </a:pPr>
            <a:r>
              <a:rPr lang="en-US" dirty="0" err="1" smtClean="0"/>
              <a:t>Definicija</a:t>
            </a:r>
            <a:r>
              <a:rPr lang="en-US" dirty="0" smtClean="0"/>
              <a:t> </a:t>
            </a:r>
            <a:r>
              <a:rPr lang="en-US" dirty="0" err="1" smtClean="0"/>
              <a:t>odvodnika</a:t>
            </a:r>
            <a:r>
              <a:rPr lang="en-US" dirty="0" smtClean="0"/>
              <a:t> </a:t>
            </a:r>
            <a:r>
              <a:rPr lang="en-US" dirty="0" err="1" smtClean="0"/>
              <a:t>prenapona</a:t>
            </a:r>
            <a:endParaRPr lang="en-US" dirty="0" smtClean="0"/>
          </a:p>
          <a:p>
            <a:pPr marL="457200" indent="-457200" algn="l">
              <a:buFont typeface="+mj-lt"/>
              <a:buAutoNum type="arabicPeriod"/>
            </a:pPr>
            <a:r>
              <a:rPr lang="en-US" dirty="0" smtClean="0"/>
              <a:t>Standard </a:t>
            </a:r>
            <a:r>
              <a:rPr lang="en-US" dirty="0"/>
              <a:t>IEC </a:t>
            </a:r>
            <a:r>
              <a:rPr lang="en-US" dirty="0" smtClean="0"/>
              <a:t>60099-5</a:t>
            </a:r>
          </a:p>
          <a:p>
            <a:pPr marL="457200" indent="-457200" algn="l">
              <a:buFont typeface="+mj-lt"/>
              <a:buAutoNum type="arabicPeriod"/>
            </a:pPr>
            <a:r>
              <a:rPr lang="en-US" dirty="0" smtClean="0"/>
              <a:t>Metod </a:t>
            </a:r>
            <a:r>
              <a:rPr lang="en-US" dirty="0" err="1" smtClean="0"/>
              <a:t>mjerenja</a:t>
            </a:r>
            <a:r>
              <a:rPr lang="en-US" dirty="0" smtClean="0"/>
              <a:t> </a:t>
            </a:r>
            <a:r>
              <a:rPr lang="en-US" dirty="0" err="1" smtClean="0"/>
              <a:t>aktivne</a:t>
            </a:r>
            <a:r>
              <a:rPr lang="en-US" dirty="0" smtClean="0"/>
              <a:t> </a:t>
            </a:r>
            <a:r>
              <a:rPr lang="en-US" dirty="0" err="1" smtClean="0"/>
              <a:t>komponente</a:t>
            </a:r>
            <a:r>
              <a:rPr lang="en-US" dirty="0" smtClean="0"/>
              <a:t> </a:t>
            </a:r>
            <a:r>
              <a:rPr lang="en-US" dirty="0" err="1" smtClean="0"/>
              <a:t>struje</a:t>
            </a:r>
            <a:r>
              <a:rPr lang="en-US" dirty="0" smtClean="0"/>
              <a:t> </a:t>
            </a:r>
            <a:r>
              <a:rPr lang="en-US" dirty="0" err="1" smtClean="0"/>
              <a:t>odvodnje</a:t>
            </a:r>
            <a:r>
              <a:rPr lang="en-US" dirty="0" smtClean="0"/>
              <a:t> </a:t>
            </a:r>
            <a:r>
              <a:rPr lang="en-US" dirty="0" err="1" smtClean="0"/>
              <a:t>uz</a:t>
            </a:r>
            <a:r>
              <a:rPr lang="en-US" dirty="0" smtClean="0"/>
              <a:t> </a:t>
            </a:r>
            <a:r>
              <a:rPr lang="en-US" dirty="0" err="1" smtClean="0"/>
              <a:t>pomoć</a:t>
            </a:r>
            <a:r>
              <a:rPr lang="en-US" dirty="0" smtClean="0"/>
              <a:t> </a:t>
            </a:r>
            <a:r>
              <a:rPr lang="en-US" dirty="0" err="1" smtClean="0"/>
              <a:t>analize</a:t>
            </a:r>
            <a:r>
              <a:rPr lang="en-US" dirty="0" smtClean="0"/>
              <a:t> </a:t>
            </a:r>
            <a:r>
              <a:rPr lang="en-US" dirty="0" err="1" smtClean="0"/>
              <a:t>trećeg</a:t>
            </a:r>
            <a:r>
              <a:rPr lang="en-US" dirty="0" smtClean="0"/>
              <a:t> </a:t>
            </a:r>
            <a:r>
              <a:rPr lang="en-US" dirty="0" err="1" smtClean="0"/>
              <a:t>harmonika</a:t>
            </a:r>
            <a:r>
              <a:rPr lang="en-US" dirty="0" smtClean="0"/>
              <a:t> </a:t>
            </a:r>
            <a:r>
              <a:rPr lang="en-US" dirty="0" err="1" smtClean="0"/>
              <a:t>uz</a:t>
            </a:r>
            <a:r>
              <a:rPr lang="en-US" dirty="0" smtClean="0"/>
              <a:t> </a:t>
            </a:r>
            <a:r>
              <a:rPr lang="en-US" dirty="0" err="1" smtClean="0"/>
              <a:t>kompenzaciju</a:t>
            </a:r>
            <a:endParaRPr lang="en-US" dirty="0" smtClean="0"/>
          </a:p>
          <a:p>
            <a:pPr marL="457200" indent="-457200" algn="l">
              <a:buFont typeface="+mj-lt"/>
              <a:buAutoNum type="arabicPeriod"/>
            </a:pPr>
            <a:r>
              <a:rPr lang="en-US" dirty="0" err="1" smtClean="0"/>
              <a:t>Termalna</a:t>
            </a:r>
            <a:r>
              <a:rPr lang="en-US" dirty="0" smtClean="0"/>
              <a:t> </a:t>
            </a:r>
            <a:r>
              <a:rPr lang="en-US" dirty="0" err="1" smtClean="0"/>
              <a:t>slika</a:t>
            </a:r>
            <a:r>
              <a:rPr lang="en-US" dirty="0" smtClean="0"/>
              <a:t> </a:t>
            </a:r>
            <a:r>
              <a:rPr lang="en-US" dirty="0" err="1" smtClean="0"/>
              <a:t>odvodnika</a:t>
            </a:r>
            <a:r>
              <a:rPr lang="en-US" dirty="0" smtClean="0"/>
              <a:t> </a:t>
            </a:r>
            <a:r>
              <a:rPr lang="en-US" dirty="0" err="1" smtClean="0"/>
              <a:t>prenapona</a:t>
            </a:r>
            <a:endParaRPr lang="en-US" dirty="0" smtClean="0"/>
          </a:p>
          <a:p>
            <a:pPr marL="457200" indent="-457200" algn="l">
              <a:buFont typeface="+mj-lt"/>
              <a:buAutoNum type="arabicPeriod"/>
            </a:pPr>
            <a:r>
              <a:rPr lang="en-US" dirty="0" err="1" smtClean="0"/>
              <a:t>Primjeri</a:t>
            </a:r>
            <a:r>
              <a:rPr lang="en-US" dirty="0" smtClean="0"/>
              <a:t> </a:t>
            </a:r>
            <a:r>
              <a:rPr lang="en-US" dirty="0" err="1" smtClean="0"/>
              <a:t>odvodnika</a:t>
            </a:r>
            <a:r>
              <a:rPr lang="en-US" dirty="0" smtClean="0"/>
              <a:t> </a:t>
            </a:r>
            <a:r>
              <a:rPr lang="en-US" dirty="0" err="1" smtClean="0"/>
              <a:t>prenapona</a:t>
            </a:r>
            <a:r>
              <a:rPr lang="en-US" dirty="0" smtClean="0"/>
              <a:t> </a:t>
            </a:r>
            <a:r>
              <a:rPr lang="en-US" dirty="0" err="1" smtClean="0"/>
              <a:t>na</a:t>
            </a:r>
            <a:r>
              <a:rPr lang="en-US" dirty="0" smtClean="0"/>
              <a:t> </a:t>
            </a:r>
            <a:r>
              <a:rPr lang="en-US" dirty="0" err="1" smtClean="0"/>
              <a:t>kraju</a:t>
            </a:r>
            <a:r>
              <a:rPr lang="en-US" dirty="0" smtClean="0"/>
              <a:t> </a:t>
            </a:r>
            <a:r>
              <a:rPr lang="en-US" dirty="0" err="1" smtClean="0"/>
              <a:t>životne</a:t>
            </a:r>
            <a:r>
              <a:rPr lang="en-US" dirty="0" smtClean="0"/>
              <a:t> </a:t>
            </a:r>
            <a:r>
              <a:rPr lang="en-US" dirty="0" err="1" smtClean="0"/>
              <a:t>dobi</a:t>
            </a:r>
            <a:endParaRPr lang="en-US" dirty="0" smtClean="0"/>
          </a:p>
          <a:p>
            <a:pPr marL="457200" indent="-457200" algn="l">
              <a:buFont typeface="+mj-lt"/>
              <a:buAutoNum type="arabicPeriod"/>
            </a:pPr>
            <a:r>
              <a:rPr lang="en-US" dirty="0" err="1" smtClean="0"/>
              <a:t>Zaključak</a:t>
            </a:r>
            <a:endParaRPr lang="en-US" dirty="0" smtClean="0"/>
          </a:p>
          <a:p>
            <a:pPr marL="457200" indent="-457200" algn="l">
              <a:buFont typeface="+mj-lt"/>
              <a:buAutoNum type="arabicPeriod"/>
            </a:pPr>
            <a:endParaRPr lang="en-US" dirty="0"/>
          </a:p>
        </p:txBody>
      </p:sp>
    </p:spTree>
    <p:extLst>
      <p:ext uri="{BB962C8B-B14F-4D97-AF65-F5344CB8AC3E}">
        <p14:creationId xmlns:p14="http://schemas.microsoft.com/office/powerpoint/2010/main" val="2106661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110/10 kV Srebrenik, TR2, 110 kV strana, faza 0</a:t>
            </a:r>
            <a:endParaRPr lang="en-US" dirty="0"/>
          </a:p>
        </p:txBody>
      </p:sp>
      <p:pic>
        <p:nvPicPr>
          <p:cNvPr id="4" name="Picture 3" descr="C:\Users\Tarik Rahmanovic\Desktop\IR000001.jpg"/>
          <p:cNvPicPr/>
          <p:nvPr/>
        </p:nvPicPr>
        <p:blipFill>
          <a:blip r:embed="rId2">
            <a:extLst>
              <a:ext uri="{28A0092B-C50C-407E-A947-70E740481C1C}">
                <a14:useLocalDpi xmlns:a14="http://schemas.microsoft.com/office/drawing/2010/main" val="0"/>
              </a:ext>
            </a:extLst>
          </a:blip>
          <a:srcRect/>
          <a:stretch>
            <a:fillRect/>
          </a:stretch>
        </p:blipFill>
        <p:spPr bwMode="auto">
          <a:xfrm>
            <a:off x="681566" y="2062162"/>
            <a:ext cx="5973233" cy="4237038"/>
          </a:xfrm>
          <a:prstGeom prst="rect">
            <a:avLst/>
          </a:prstGeom>
          <a:noFill/>
          <a:ln>
            <a:noFill/>
          </a:ln>
        </p:spPr>
      </p:pic>
    </p:spTree>
    <p:extLst>
      <p:ext uri="{BB962C8B-B14F-4D97-AF65-F5344CB8AC3E}">
        <p14:creationId xmlns:p14="http://schemas.microsoft.com/office/powerpoint/2010/main" val="2059352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110/35/6 kV Đurđevik, TR1, 110 kV strana, faza 0</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45534900"/>
              </p:ext>
            </p:extLst>
          </p:nvPr>
        </p:nvGraphicFramePr>
        <p:xfrm>
          <a:off x="516943" y="1910064"/>
          <a:ext cx="8033913" cy="3694866"/>
        </p:xfrm>
        <a:graphic>
          <a:graphicData uri="http://schemas.openxmlformats.org/drawingml/2006/table">
            <a:tbl>
              <a:tblPr firstRow="1" firstCol="1" bandRow="1">
                <a:tableStyleId>{5C22544A-7EE6-4342-B048-85BDC9FD1C3A}</a:tableStyleId>
              </a:tblPr>
              <a:tblGrid>
                <a:gridCol w="1636449">
                  <a:extLst>
                    <a:ext uri="{9D8B030D-6E8A-4147-A177-3AD203B41FA5}">
                      <a16:colId xmlns:a16="http://schemas.microsoft.com/office/drawing/2014/main" val="2916515067"/>
                    </a:ext>
                  </a:extLst>
                </a:gridCol>
                <a:gridCol w="990483">
                  <a:extLst>
                    <a:ext uri="{9D8B030D-6E8A-4147-A177-3AD203B41FA5}">
                      <a16:colId xmlns:a16="http://schemas.microsoft.com/office/drawing/2014/main" val="4027698595"/>
                    </a:ext>
                  </a:extLst>
                </a:gridCol>
                <a:gridCol w="1134030">
                  <a:extLst>
                    <a:ext uri="{9D8B030D-6E8A-4147-A177-3AD203B41FA5}">
                      <a16:colId xmlns:a16="http://schemas.microsoft.com/office/drawing/2014/main" val="3084768224"/>
                    </a:ext>
                  </a:extLst>
                </a:gridCol>
                <a:gridCol w="1365302">
                  <a:extLst>
                    <a:ext uri="{9D8B030D-6E8A-4147-A177-3AD203B41FA5}">
                      <a16:colId xmlns:a16="http://schemas.microsoft.com/office/drawing/2014/main" val="1122991880"/>
                    </a:ext>
                  </a:extLst>
                </a:gridCol>
                <a:gridCol w="1349353">
                  <a:extLst>
                    <a:ext uri="{9D8B030D-6E8A-4147-A177-3AD203B41FA5}">
                      <a16:colId xmlns:a16="http://schemas.microsoft.com/office/drawing/2014/main" val="2706084038"/>
                    </a:ext>
                  </a:extLst>
                </a:gridCol>
                <a:gridCol w="1558296">
                  <a:extLst>
                    <a:ext uri="{9D8B030D-6E8A-4147-A177-3AD203B41FA5}">
                      <a16:colId xmlns:a16="http://schemas.microsoft.com/office/drawing/2014/main" val="3418121585"/>
                    </a:ext>
                  </a:extLst>
                </a:gridCol>
              </a:tblGrid>
              <a:tr h="652036">
                <a:tc>
                  <a:txBody>
                    <a:bodyPr/>
                    <a:lstStyle/>
                    <a:p>
                      <a:pPr algn="ctr">
                        <a:spcAft>
                          <a:spcPts val="0"/>
                        </a:spcAft>
                      </a:pPr>
                      <a:r>
                        <a:rPr lang="bs-Latn-BA" sz="1400">
                          <a:effectLst/>
                        </a:rPr>
                        <a:t>Datum</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Ires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Itot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Ires_cor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Broj prorada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Treći harmonik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672498"/>
                  </a:ext>
                </a:extLst>
              </a:tr>
              <a:tr h="434690">
                <a:tc>
                  <a:txBody>
                    <a:bodyPr/>
                    <a:lstStyle/>
                    <a:p>
                      <a:pPr algn="ctr">
                        <a:spcAft>
                          <a:spcPts val="0"/>
                        </a:spcAft>
                      </a:pPr>
                      <a:r>
                        <a:rPr lang="bs-Latn-BA" sz="1400">
                          <a:effectLst/>
                        </a:rPr>
                        <a:t>09.07.2002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53,55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4574712"/>
                  </a:ext>
                </a:extLst>
              </a:tr>
              <a:tr h="434690">
                <a:tc>
                  <a:txBody>
                    <a:bodyPr/>
                    <a:lstStyle/>
                    <a:p>
                      <a:pPr algn="ctr">
                        <a:spcAft>
                          <a:spcPts val="0"/>
                        </a:spcAft>
                      </a:pPr>
                      <a:r>
                        <a:rPr lang="bs-Latn-BA" sz="1400">
                          <a:effectLst/>
                        </a:rPr>
                        <a:t>10.09.2002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72,03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55,39</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1793398"/>
                  </a:ext>
                </a:extLst>
              </a:tr>
              <a:tr h="434690">
                <a:tc>
                  <a:txBody>
                    <a:bodyPr/>
                    <a:lstStyle/>
                    <a:p>
                      <a:pPr algn="ctr">
                        <a:spcAft>
                          <a:spcPts val="0"/>
                        </a:spcAft>
                      </a:pPr>
                      <a:r>
                        <a:rPr lang="bs-Latn-BA" sz="1400">
                          <a:effectLst/>
                        </a:rPr>
                        <a:t>26.03.2003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60,22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53,55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58959722"/>
                  </a:ext>
                </a:extLst>
              </a:tr>
              <a:tr h="434690">
                <a:tc>
                  <a:txBody>
                    <a:bodyPr/>
                    <a:lstStyle/>
                    <a:p>
                      <a:pPr algn="ctr">
                        <a:spcAft>
                          <a:spcPts val="0"/>
                        </a:spcAft>
                      </a:pPr>
                      <a:r>
                        <a:rPr lang="bs-Latn-BA" sz="1400">
                          <a:effectLst/>
                        </a:rPr>
                        <a:t>11.06.2008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58,27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64,43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13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0914232"/>
                  </a:ext>
                </a:extLst>
              </a:tr>
              <a:tr h="434690">
                <a:tc>
                  <a:txBody>
                    <a:bodyPr/>
                    <a:lstStyle/>
                    <a:p>
                      <a:pPr algn="ctr">
                        <a:spcAft>
                          <a:spcPts val="0"/>
                        </a:spcAft>
                      </a:pPr>
                      <a:r>
                        <a:rPr lang="bs-Latn-BA" sz="1400">
                          <a:effectLst/>
                        </a:rPr>
                        <a:t>13.09.2013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63,05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64,4</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05545169"/>
                  </a:ext>
                </a:extLst>
              </a:tr>
              <a:tr h="434690">
                <a:tc>
                  <a:txBody>
                    <a:bodyPr/>
                    <a:lstStyle/>
                    <a:p>
                      <a:pPr algn="ctr">
                        <a:spcAft>
                          <a:spcPts val="0"/>
                        </a:spcAft>
                      </a:pPr>
                      <a:r>
                        <a:rPr lang="bs-Latn-BA" sz="1400">
                          <a:effectLst/>
                        </a:rPr>
                        <a:t>28.02.2017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883,9</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1539,5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920,3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0,3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63628291"/>
                  </a:ext>
                </a:extLst>
              </a:tr>
              <a:tr h="434690">
                <a:tc>
                  <a:txBody>
                    <a:bodyPr/>
                    <a:lstStyle/>
                    <a:p>
                      <a:pPr algn="ctr">
                        <a:spcAft>
                          <a:spcPts val="0"/>
                        </a:spcAft>
                      </a:pPr>
                      <a:r>
                        <a:rPr lang="bs-Latn-BA" sz="1400">
                          <a:effectLst/>
                        </a:rPr>
                        <a:t>02.03.2017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775,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1382,6</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1100,03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0,37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74005740"/>
                  </a:ext>
                </a:extLst>
              </a:tr>
            </a:tbl>
          </a:graphicData>
        </a:graphic>
      </p:graphicFrame>
    </p:spTree>
    <p:extLst>
      <p:ext uri="{BB962C8B-B14F-4D97-AF65-F5344CB8AC3E}">
        <p14:creationId xmlns:p14="http://schemas.microsoft.com/office/powerpoint/2010/main" val="2352510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110/35/6 kV Đurđevik, TR1, 110 kV strana, faza 0</a:t>
            </a:r>
            <a:endParaRPr lang="en-US" dirty="0"/>
          </a:p>
        </p:txBody>
      </p:sp>
      <p:pic>
        <p:nvPicPr>
          <p:cNvPr id="4" name="Picture 3" descr="C:\Users\Tarik Rahmanovic\Desktop\IR000009.jpg"/>
          <p:cNvPicPr/>
          <p:nvPr/>
        </p:nvPicPr>
        <p:blipFill>
          <a:blip r:embed="rId2">
            <a:extLst>
              <a:ext uri="{28A0092B-C50C-407E-A947-70E740481C1C}">
                <a14:useLocalDpi xmlns:a14="http://schemas.microsoft.com/office/drawing/2010/main" val="0"/>
              </a:ext>
            </a:extLst>
          </a:blip>
          <a:srcRect/>
          <a:stretch>
            <a:fillRect/>
          </a:stretch>
        </p:blipFill>
        <p:spPr bwMode="auto">
          <a:xfrm>
            <a:off x="445559" y="2112963"/>
            <a:ext cx="6209242" cy="4186238"/>
          </a:xfrm>
          <a:prstGeom prst="rect">
            <a:avLst/>
          </a:prstGeom>
          <a:noFill/>
          <a:ln>
            <a:noFill/>
          </a:ln>
        </p:spPr>
      </p:pic>
    </p:spTree>
    <p:extLst>
      <p:ext uri="{BB962C8B-B14F-4D97-AF65-F5344CB8AC3E}">
        <p14:creationId xmlns:p14="http://schemas.microsoft.com/office/powerpoint/2010/main" val="3235305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110/35/6 kV Đurđevik, TR1, 110 kV strana, faza 8</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252319569"/>
              </p:ext>
            </p:extLst>
          </p:nvPr>
        </p:nvGraphicFramePr>
        <p:xfrm>
          <a:off x="784225" y="1923595"/>
          <a:ext cx="7499350" cy="3661000"/>
        </p:xfrm>
        <a:graphic>
          <a:graphicData uri="http://schemas.openxmlformats.org/drawingml/2006/table">
            <a:tbl>
              <a:tblPr firstRow="1" firstCol="1" bandRow="1">
                <a:tableStyleId>{5C22544A-7EE6-4342-B048-85BDC9FD1C3A}</a:tableStyleId>
              </a:tblPr>
              <a:tblGrid>
                <a:gridCol w="1536922">
                  <a:extLst>
                    <a:ext uri="{9D8B030D-6E8A-4147-A177-3AD203B41FA5}">
                      <a16:colId xmlns:a16="http://schemas.microsoft.com/office/drawing/2014/main" val="39734359"/>
                    </a:ext>
                  </a:extLst>
                </a:gridCol>
                <a:gridCol w="927785">
                  <a:extLst>
                    <a:ext uri="{9D8B030D-6E8A-4147-A177-3AD203B41FA5}">
                      <a16:colId xmlns:a16="http://schemas.microsoft.com/office/drawing/2014/main" val="2900175282"/>
                    </a:ext>
                  </a:extLst>
                </a:gridCol>
                <a:gridCol w="1064137">
                  <a:extLst>
                    <a:ext uri="{9D8B030D-6E8A-4147-A177-3AD203B41FA5}">
                      <a16:colId xmlns:a16="http://schemas.microsoft.com/office/drawing/2014/main" val="3867317165"/>
                    </a:ext>
                  </a:extLst>
                </a:gridCol>
                <a:gridCol w="1268665">
                  <a:extLst>
                    <a:ext uri="{9D8B030D-6E8A-4147-A177-3AD203B41FA5}">
                      <a16:colId xmlns:a16="http://schemas.microsoft.com/office/drawing/2014/main" val="1248132380"/>
                    </a:ext>
                  </a:extLst>
                </a:gridCol>
                <a:gridCol w="1253844">
                  <a:extLst>
                    <a:ext uri="{9D8B030D-6E8A-4147-A177-3AD203B41FA5}">
                      <a16:colId xmlns:a16="http://schemas.microsoft.com/office/drawing/2014/main" val="3569581197"/>
                    </a:ext>
                  </a:extLst>
                </a:gridCol>
                <a:gridCol w="1447997">
                  <a:extLst>
                    <a:ext uri="{9D8B030D-6E8A-4147-A177-3AD203B41FA5}">
                      <a16:colId xmlns:a16="http://schemas.microsoft.com/office/drawing/2014/main" val="265386993"/>
                    </a:ext>
                  </a:extLst>
                </a:gridCol>
              </a:tblGrid>
              <a:tr h="914191">
                <a:tc>
                  <a:txBody>
                    <a:bodyPr/>
                    <a:lstStyle/>
                    <a:p>
                      <a:pPr algn="ctr">
                        <a:spcAft>
                          <a:spcPts val="0"/>
                        </a:spcAft>
                      </a:pPr>
                      <a:r>
                        <a:rPr lang="bs-Latn-BA" sz="1400">
                          <a:effectLst/>
                        </a:rPr>
                        <a:t>Datum</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Ires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Itot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Ires_cor [µA]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Broj prorada</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Treći harmonik [%]</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3661286"/>
                  </a:ext>
                </a:extLst>
              </a:tr>
              <a:tr h="305201">
                <a:tc>
                  <a:txBody>
                    <a:bodyPr/>
                    <a:lstStyle/>
                    <a:p>
                      <a:pPr algn="ctr">
                        <a:spcAft>
                          <a:spcPts val="0"/>
                        </a:spcAft>
                      </a:pPr>
                      <a:r>
                        <a:rPr lang="bs-Latn-BA" sz="1400">
                          <a:effectLst/>
                        </a:rPr>
                        <a:t>09.07.2002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69,2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57,23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45871951"/>
                  </a:ext>
                </a:extLst>
              </a:tr>
              <a:tr h="305201">
                <a:tc>
                  <a:txBody>
                    <a:bodyPr/>
                    <a:lstStyle/>
                    <a:p>
                      <a:pPr algn="ctr">
                        <a:spcAft>
                          <a:spcPts val="0"/>
                        </a:spcAft>
                      </a:pPr>
                      <a:r>
                        <a:rPr lang="bs-Latn-BA" sz="1400">
                          <a:effectLst/>
                        </a:rPr>
                        <a:t>10.09.2002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73,27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57,02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33309712"/>
                  </a:ext>
                </a:extLst>
              </a:tr>
              <a:tr h="305201">
                <a:tc>
                  <a:txBody>
                    <a:bodyPr/>
                    <a:lstStyle/>
                    <a:p>
                      <a:pPr algn="ctr">
                        <a:spcAft>
                          <a:spcPts val="0"/>
                        </a:spcAft>
                      </a:pPr>
                      <a:r>
                        <a:rPr lang="bs-Latn-BA" sz="1400">
                          <a:effectLst/>
                        </a:rPr>
                        <a:t>26.03.2003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60,0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51,82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3450620"/>
                  </a:ext>
                </a:extLst>
              </a:tr>
              <a:tr h="305201">
                <a:tc>
                  <a:txBody>
                    <a:bodyPr/>
                    <a:lstStyle/>
                    <a:p>
                      <a:pPr algn="ctr">
                        <a:spcAft>
                          <a:spcPts val="0"/>
                        </a:spcAft>
                      </a:pPr>
                      <a:r>
                        <a:rPr lang="bs-Latn-BA" sz="1400">
                          <a:effectLst/>
                        </a:rPr>
                        <a:t>11.06.2008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57,68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63,38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91310536"/>
                  </a:ext>
                </a:extLst>
              </a:tr>
              <a:tr h="305201">
                <a:tc>
                  <a:txBody>
                    <a:bodyPr/>
                    <a:lstStyle/>
                    <a:p>
                      <a:pPr algn="ctr">
                        <a:spcAft>
                          <a:spcPts val="0"/>
                        </a:spcAft>
                      </a:pPr>
                      <a:r>
                        <a:rPr lang="bs-Latn-BA" sz="1400">
                          <a:effectLst/>
                        </a:rPr>
                        <a:t>13.09.2013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60,08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69,68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30493537"/>
                  </a:ext>
                </a:extLst>
              </a:tr>
              <a:tr h="305201">
                <a:tc>
                  <a:txBody>
                    <a:bodyPr/>
                    <a:lstStyle/>
                    <a:p>
                      <a:pPr algn="ctr">
                        <a:spcAft>
                          <a:spcPts val="0"/>
                        </a:spcAft>
                      </a:pPr>
                      <a:r>
                        <a:rPr lang="bs-Latn-BA" sz="1400">
                          <a:effectLst/>
                        </a:rPr>
                        <a:t>28.02.2017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446,3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1006,3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462,8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0,2</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49743390"/>
                  </a:ext>
                </a:extLst>
              </a:tr>
              <a:tr h="305201">
                <a:tc>
                  <a:txBody>
                    <a:bodyPr/>
                    <a:lstStyle/>
                    <a:p>
                      <a:pPr algn="ctr">
                        <a:spcAft>
                          <a:spcPts val="0"/>
                        </a:spcAft>
                      </a:pPr>
                      <a:r>
                        <a:rPr lang="bs-Latn-BA" sz="1400">
                          <a:effectLst/>
                        </a:rPr>
                        <a:t>02.03.2017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410,6</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1006,0</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518,83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0,48</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2664346"/>
                  </a:ext>
                </a:extLst>
              </a:tr>
              <a:tr h="305201">
                <a:tc>
                  <a:txBody>
                    <a:bodyPr/>
                    <a:lstStyle/>
                    <a:p>
                      <a:pPr algn="ctr">
                        <a:spcAft>
                          <a:spcPts val="0"/>
                        </a:spcAft>
                      </a:pPr>
                      <a:r>
                        <a:rPr lang="bs-Latn-BA" sz="1400">
                          <a:effectLst/>
                        </a:rPr>
                        <a:t>05.05.2017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382,5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968,6</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483,3</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0,5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3092534"/>
                  </a:ext>
                </a:extLst>
              </a:tr>
              <a:tr h="305201">
                <a:tc>
                  <a:txBody>
                    <a:bodyPr/>
                    <a:lstStyle/>
                    <a:p>
                      <a:pPr algn="ctr">
                        <a:spcAft>
                          <a:spcPts val="0"/>
                        </a:spcAft>
                      </a:pPr>
                      <a:r>
                        <a:rPr lang="bs-Latn-BA" sz="1400">
                          <a:effectLst/>
                        </a:rPr>
                        <a:t>22.12.2017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684,4</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1228,5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1080,21</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a:effectLst/>
                        </a:rPr>
                        <a:t>27</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bs-Latn-BA" sz="1400" dirty="0">
                          <a:effectLst/>
                        </a:rPr>
                        <a:t>0,3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60011881"/>
                  </a:ext>
                </a:extLst>
              </a:tr>
            </a:tbl>
          </a:graphicData>
        </a:graphic>
      </p:graphicFrame>
    </p:spTree>
    <p:extLst>
      <p:ext uri="{BB962C8B-B14F-4D97-AF65-F5344CB8AC3E}">
        <p14:creationId xmlns:p14="http://schemas.microsoft.com/office/powerpoint/2010/main" val="6285398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057843"/>
            <a:ext cx="6858000" cy="852221"/>
          </a:xfrm>
        </p:spPr>
        <p:txBody>
          <a:bodyPr>
            <a:normAutofit fontScale="90000"/>
          </a:bodyPr>
          <a:lstStyle/>
          <a:p>
            <a:r>
              <a:rPr lang="bs-Latn-BA" dirty="0"/>
              <a:t>TS 110/35/6 kV Đurđevik, TR1, 110 kV strana, faza 8</a:t>
            </a:r>
            <a:endParaRPr lang="en-US" dirty="0"/>
          </a:p>
        </p:txBody>
      </p:sp>
      <p:pic>
        <p:nvPicPr>
          <p:cNvPr id="4" name="Picture 3" descr="C:\Users\Tarik Rahmanovic\Desktop\IR000003.jpg"/>
          <p:cNvPicPr/>
          <p:nvPr/>
        </p:nvPicPr>
        <p:blipFill>
          <a:blip r:embed="rId2">
            <a:extLst>
              <a:ext uri="{28A0092B-C50C-407E-A947-70E740481C1C}">
                <a14:useLocalDpi xmlns:a14="http://schemas.microsoft.com/office/drawing/2010/main" val="0"/>
              </a:ext>
            </a:extLst>
          </a:blip>
          <a:srcRect/>
          <a:stretch>
            <a:fillRect/>
          </a:stretch>
        </p:blipFill>
        <p:spPr bwMode="auto">
          <a:xfrm>
            <a:off x="428625" y="1910064"/>
            <a:ext cx="6310842" cy="4575403"/>
          </a:xfrm>
          <a:prstGeom prst="rect">
            <a:avLst/>
          </a:prstGeom>
          <a:noFill/>
          <a:ln>
            <a:noFill/>
          </a:ln>
        </p:spPr>
      </p:pic>
    </p:spTree>
    <p:extLst>
      <p:ext uri="{BB962C8B-B14F-4D97-AF65-F5344CB8AC3E}">
        <p14:creationId xmlns:p14="http://schemas.microsoft.com/office/powerpoint/2010/main" val="1187092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401900"/>
            <a:ext cx="6858000" cy="852221"/>
          </a:xfrm>
        </p:spPr>
        <p:txBody>
          <a:bodyPr/>
          <a:lstStyle/>
          <a:p>
            <a:r>
              <a:rPr lang="en-US" dirty="0" err="1" smtClean="0"/>
              <a:t>Zaključak</a:t>
            </a:r>
            <a:endParaRPr lang="en-US" dirty="0"/>
          </a:p>
        </p:txBody>
      </p:sp>
      <p:sp>
        <p:nvSpPr>
          <p:cNvPr id="3" name="Subtitle 2"/>
          <p:cNvSpPr>
            <a:spLocks noGrp="1"/>
          </p:cNvSpPr>
          <p:nvPr>
            <p:ph type="subTitle" idx="1"/>
          </p:nvPr>
        </p:nvSpPr>
        <p:spPr>
          <a:xfrm>
            <a:off x="457199" y="1405467"/>
            <a:ext cx="8144933" cy="4114800"/>
          </a:xfrm>
        </p:spPr>
        <p:txBody>
          <a:bodyPr>
            <a:normAutofit lnSpcReduction="10000"/>
          </a:bodyPr>
          <a:lstStyle/>
          <a:p>
            <a:pPr algn="l"/>
            <a:r>
              <a:rPr lang="bs-Latn-BA" dirty="0"/>
              <a:t>Metod procjene stanja mjerenjem aktivne komponente struje odvodnje uz pomoć analize trećeg harmonika uz kompenzaciju se pokazao kao superioran alat pred drugim metodima i općeprihvaćen je u svijetu kao najčešće korišten dijagnostički standard. Danas postoji više različitih namjenskih instrumenata koji koriste ovaj metod kao osnovni algoritam rada. Proizvođači odvodnika prenapona u sklopu isporuke daju preporuke o održavanju. One uključuju: referentne i granične vrijednosti aktivne komponente struje odvodnje te temperaturne i naponske koeficijente potrebne za svođenje vrijednosti struje na normalizirani oblik potreban za komparaciju i kvalitativnu analizu.</a:t>
            </a:r>
            <a:endParaRPr lang="en-US" dirty="0"/>
          </a:p>
          <a:p>
            <a:pPr algn="l"/>
            <a:endParaRPr lang="en-US" dirty="0"/>
          </a:p>
        </p:txBody>
      </p:sp>
    </p:spTree>
    <p:extLst>
      <p:ext uri="{BB962C8B-B14F-4D97-AF65-F5344CB8AC3E}">
        <p14:creationId xmlns:p14="http://schemas.microsoft.com/office/powerpoint/2010/main" val="2790994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401900"/>
            <a:ext cx="6858000" cy="852221"/>
          </a:xfrm>
        </p:spPr>
        <p:txBody>
          <a:bodyPr/>
          <a:lstStyle/>
          <a:p>
            <a:r>
              <a:rPr lang="en-US" dirty="0" err="1" smtClean="0"/>
              <a:t>Zaključak</a:t>
            </a:r>
            <a:endParaRPr lang="en-US" dirty="0"/>
          </a:p>
        </p:txBody>
      </p:sp>
      <p:sp>
        <p:nvSpPr>
          <p:cNvPr id="3" name="Subtitle 2"/>
          <p:cNvSpPr>
            <a:spLocks noGrp="1"/>
          </p:cNvSpPr>
          <p:nvPr>
            <p:ph type="subTitle" idx="1"/>
          </p:nvPr>
        </p:nvSpPr>
        <p:spPr>
          <a:xfrm>
            <a:off x="457199" y="1405467"/>
            <a:ext cx="8144933" cy="4114800"/>
          </a:xfrm>
        </p:spPr>
        <p:txBody>
          <a:bodyPr>
            <a:normAutofit/>
          </a:bodyPr>
          <a:lstStyle/>
          <a:p>
            <a:pPr algn="l"/>
            <a:r>
              <a:rPr lang="bs-Latn-BA" dirty="0"/>
              <a:t>Zbog neposjedovanja dovoljno ulaznih podataka, često se pribjegava korištenju tipičnih vrijednosti prepisanih iz standarda i preporuka koji nisu uvijek dovoljno precizni te unose pogreške u određivanju aktivne komponente struje odvodnje. S druge strane, granične vrijednosti nisu uvijek tačno definisane jer se često ostavlja mogućnost da odvodnik iako ima veće vrijednosti aktivne struje odvodnje bude ispravan. Zbog toga je poželjno koristiti više metoda koji bi služili kao korekcija jedan drugome kako bi se greška u procjeni stanja odvodnika svela na </a:t>
            </a:r>
            <a:r>
              <a:rPr lang="bs-Latn-BA" dirty="0" smtClean="0"/>
              <a:t>minimum</a:t>
            </a:r>
            <a:r>
              <a:rPr lang="en-US" dirty="0" smtClean="0"/>
              <a:t>.</a:t>
            </a:r>
            <a:endParaRPr lang="en-US" dirty="0"/>
          </a:p>
        </p:txBody>
      </p:sp>
    </p:spTree>
    <p:extLst>
      <p:ext uri="{BB962C8B-B14F-4D97-AF65-F5344CB8AC3E}">
        <p14:creationId xmlns:p14="http://schemas.microsoft.com/office/powerpoint/2010/main" val="3232886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98700"/>
            <a:ext cx="6858000" cy="852221"/>
          </a:xfrm>
        </p:spPr>
        <p:txBody>
          <a:bodyPr/>
          <a:lstStyle/>
          <a:p>
            <a:r>
              <a:rPr lang="en-US" dirty="0" err="1" smtClean="0"/>
              <a:t>Literatura</a:t>
            </a:r>
            <a:endParaRPr lang="en-US" dirty="0"/>
          </a:p>
        </p:txBody>
      </p:sp>
      <p:sp>
        <p:nvSpPr>
          <p:cNvPr id="3" name="Subtitle 2"/>
          <p:cNvSpPr>
            <a:spLocks noGrp="1"/>
          </p:cNvSpPr>
          <p:nvPr>
            <p:ph type="subTitle" idx="1"/>
          </p:nvPr>
        </p:nvSpPr>
        <p:spPr>
          <a:xfrm>
            <a:off x="1143000" y="1320801"/>
            <a:ext cx="6858000" cy="4267200"/>
          </a:xfrm>
        </p:spPr>
        <p:txBody>
          <a:bodyPr>
            <a:normAutofit fontScale="92500" lnSpcReduction="10000"/>
          </a:bodyPr>
          <a:lstStyle/>
          <a:p>
            <a:pPr marL="342900" lvl="0" indent="-342900" algn="l">
              <a:buFont typeface="Arial" panose="020B0604020202020204" pitchFamily="34" charset="0"/>
              <a:buChar char="•"/>
            </a:pPr>
            <a:r>
              <a:rPr lang="en-US" dirty="0"/>
              <a:t>Ibrahim A. Metwally, "</a:t>
            </a:r>
            <a:r>
              <a:rPr lang="en-US" i="1" dirty="0"/>
              <a:t> </a:t>
            </a:r>
            <a:r>
              <a:rPr lang="en-US" dirty="0"/>
              <a:t>Online condition Monitoring of Surge Arresters Based on Third-Harmonic Analysis of Leakage Current “, IEEE, Vol.24, No. 4, 2017.</a:t>
            </a:r>
          </a:p>
          <a:p>
            <a:pPr marL="342900" lvl="0" indent="-342900" algn="l">
              <a:buFont typeface="Arial" panose="020B0604020202020204" pitchFamily="34" charset="0"/>
              <a:buChar char="•"/>
            </a:pPr>
            <a:r>
              <a:rPr lang="bs-Latn-BA" dirty="0"/>
              <a:t>Uglešić, "Tehnika visokog napona“, Fakultet elektrotehnike i računarstva, Zagreb, 2002.</a:t>
            </a:r>
            <a:endParaRPr lang="en-US" dirty="0"/>
          </a:p>
          <a:p>
            <a:pPr marL="342900" lvl="0" indent="-342900" algn="l">
              <a:buFont typeface="Arial" panose="020B0604020202020204" pitchFamily="34" charset="0"/>
              <a:buChar char="•"/>
            </a:pPr>
            <a:r>
              <a:rPr lang="en-US" dirty="0"/>
              <a:t>IEC 60099-5: Annex D, str. 111-124, 2013.</a:t>
            </a:r>
          </a:p>
          <a:p>
            <a:pPr marL="342900" lvl="0" indent="-342900" algn="l">
              <a:buFont typeface="Arial" panose="020B0604020202020204" pitchFamily="34" charset="0"/>
              <a:buChar char="•"/>
            </a:pPr>
            <a:r>
              <a:rPr lang="en-US" dirty="0"/>
              <a:t>Larsen, „In-service Testing and Diagnosis of Gapless Metal Oxide Surge Arrester “, IX SIPDA, Brazil, 2007</a:t>
            </a:r>
          </a:p>
          <a:p>
            <a:pPr marL="342900" indent="-342900" algn="l">
              <a:buFont typeface="Arial" panose="020B0604020202020204" pitchFamily="34" charset="0"/>
              <a:buChar char="•"/>
            </a:pPr>
            <a:r>
              <a:rPr lang="en-US" dirty="0"/>
              <a:t>Infraspection Institute, „Standard for Infrared Inspection of Electrical Systems &amp; Rotating Equipment “, Burlington, 2008</a:t>
            </a:r>
            <a:endParaRPr lang="en-US" dirty="0"/>
          </a:p>
        </p:txBody>
      </p:sp>
    </p:spTree>
    <p:extLst>
      <p:ext uri="{BB962C8B-B14F-4D97-AF65-F5344CB8AC3E}">
        <p14:creationId xmlns:p14="http://schemas.microsoft.com/office/powerpoint/2010/main" val="512220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83366"/>
            <a:ext cx="6858000" cy="852221"/>
          </a:xfrm>
        </p:spPr>
        <p:txBody>
          <a:bodyPr/>
          <a:lstStyle/>
          <a:p>
            <a:r>
              <a:rPr lang="en-US" dirty="0" err="1" smtClean="0"/>
              <a:t>Hvala</a:t>
            </a:r>
            <a:r>
              <a:rPr lang="en-US" dirty="0" smtClean="0"/>
              <a:t> </a:t>
            </a:r>
            <a:r>
              <a:rPr lang="en-US" dirty="0" err="1" smtClean="0"/>
              <a:t>na</a:t>
            </a:r>
            <a:r>
              <a:rPr lang="en-US" dirty="0" smtClean="0"/>
              <a:t> </a:t>
            </a:r>
            <a:r>
              <a:rPr lang="en-US" dirty="0" err="1" smtClean="0"/>
              <a:t>pažnji</a:t>
            </a:r>
            <a:r>
              <a:rPr lang="en-US" dirty="0" smtClean="0"/>
              <a:t>!</a:t>
            </a:r>
            <a:endParaRPr lang="en-US" dirty="0"/>
          </a:p>
        </p:txBody>
      </p:sp>
      <p:sp>
        <p:nvSpPr>
          <p:cNvPr id="3" name="Subtitle 2"/>
          <p:cNvSpPr>
            <a:spLocks noGrp="1"/>
          </p:cNvSpPr>
          <p:nvPr>
            <p:ph type="subTitle" idx="1"/>
          </p:nvPr>
        </p:nvSpPr>
        <p:spPr>
          <a:xfrm>
            <a:off x="1143000" y="1439329"/>
            <a:ext cx="6858000" cy="4148671"/>
          </a:xfrm>
        </p:spPr>
        <p:txBody>
          <a:bodyPr>
            <a:normAutofit/>
          </a:bodyPr>
          <a:lstStyle/>
          <a:p>
            <a:r>
              <a:rPr lang="en-US" sz="3200" dirty="0" err="1" smtClean="0"/>
              <a:t>Pitanja</a:t>
            </a:r>
            <a:r>
              <a:rPr lang="en-US" sz="3200" dirty="0" smtClean="0"/>
              <a:t> ?</a:t>
            </a:r>
          </a:p>
          <a:p>
            <a:endParaRPr lang="en-US" dirty="0"/>
          </a:p>
          <a:p>
            <a:r>
              <a:rPr lang="en-NZ" dirty="0" err="1"/>
              <a:t>Iskustva</a:t>
            </a:r>
            <a:r>
              <a:rPr lang="en-NZ" dirty="0"/>
              <a:t> u </a:t>
            </a:r>
            <a:r>
              <a:rPr lang="en-NZ" dirty="0" err="1"/>
              <a:t>ispitivanju</a:t>
            </a:r>
            <a:r>
              <a:rPr lang="en-NZ" dirty="0"/>
              <a:t> VN </a:t>
            </a:r>
            <a:r>
              <a:rPr lang="en-NZ" dirty="0" err="1"/>
              <a:t>odvodnika</a:t>
            </a:r>
            <a:r>
              <a:rPr lang="en-NZ" dirty="0"/>
              <a:t> </a:t>
            </a:r>
            <a:r>
              <a:rPr lang="en-NZ" dirty="0" err="1"/>
              <a:t>prenapona</a:t>
            </a:r>
            <a:r>
              <a:rPr lang="en-NZ" dirty="0"/>
              <a:t> </a:t>
            </a:r>
            <a:r>
              <a:rPr lang="en-NZ" dirty="0" err="1"/>
              <a:t>mjerenjem</a:t>
            </a:r>
            <a:r>
              <a:rPr lang="en-NZ" dirty="0"/>
              <a:t> </a:t>
            </a:r>
            <a:r>
              <a:rPr lang="en-NZ" dirty="0" err="1"/>
              <a:t>aktivne</a:t>
            </a:r>
            <a:r>
              <a:rPr lang="en-NZ" dirty="0"/>
              <a:t> </a:t>
            </a:r>
            <a:r>
              <a:rPr lang="en-NZ" dirty="0" err="1"/>
              <a:t>komponente</a:t>
            </a:r>
            <a:r>
              <a:rPr lang="en-NZ" dirty="0"/>
              <a:t> </a:t>
            </a:r>
            <a:r>
              <a:rPr lang="en-NZ" dirty="0" err="1"/>
              <a:t>struje</a:t>
            </a:r>
            <a:r>
              <a:rPr lang="en-NZ" dirty="0"/>
              <a:t> </a:t>
            </a:r>
            <a:r>
              <a:rPr lang="en-NZ" dirty="0" err="1"/>
              <a:t>odvodnje</a:t>
            </a:r>
            <a:r>
              <a:rPr lang="en-NZ" dirty="0"/>
              <a:t> u OP Tuzla, Elektroprijenos </a:t>
            </a:r>
            <a:r>
              <a:rPr lang="en-NZ" dirty="0" smtClean="0"/>
              <a:t>BiH</a:t>
            </a:r>
          </a:p>
          <a:p>
            <a:endParaRPr lang="en-NZ" dirty="0"/>
          </a:p>
          <a:p>
            <a:r>
              <a:rPr lang="bs-Latn-BA" dirty="0"/>
              <a:t>mr.sc. Tarik Rahmanović dipl.ing.el.</a:t>
            </a:r>
            <a:endParaRPr lang="en-US" dirty="0"/>
          </a:p>
          <a:p>
            <a:r>
              <a:rPr lang="bs-Latn-BA" dirty="0"/>
              <a:t>Mirsad Vehabović dipl.ing.el.</a:t>
            </a:r>
            <a:endParaRPr lang="en-US" dirty="0"/>
          </a:p>
          <a:p>
            <a:r>
              <a:rPr lang="bs-Latn-BA" dirty="0"/>
              <a:t>mr.sc. Dževad Imširović dipl.ing.el.</a:t>
            </a:r>
            <a:endParaRPr lang="en-US" dirty="0"/>
          </a:p>
          <a:p>
            <a:endParaRPr lang="en-US" dirty="0"/>
          </a:p>
        </p:txBody>
      </p:sp>
    </p:spTree>
    <p:extLst>
      <p:ext uri="{BB962C8B-B14F-4D97-AF65-F5344CB8AC3E}">
        <p14:creationId xmlns:p14="http://schemas.microsoft.com/office/powerpoint/2010/main" val="1302070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691549"/>
            <a:ext cx="6858000" cy="852221"/>
          </a:xfrm>
        </p:spPr>
        <p:txBody>
          <a:bodyPr/>
          <a:lstStyle/>
          <a:p>
            <a:r>
              <a:rPr lang="en-US" dirty="0" err="1" smtClean="0"/>
              <a:t>Definicija</a:t>
            </a:r>
            <a:r>
              <a:rPr lang="en-US" dirty="0" smtClean="0"/>
              <a:t> </a:t>
            </a:r>
            <a:r>
              <a:rPr lang="en-US" dirty="0" err="1" smtClean="0"/>
              <a:t>odvodnika</a:t>
            </a:r>
            <a:r>
              <a:rPr lang="en-US" dirty="0" smtClean="0"/>
              <a:t> </a:t>
            </a:r>
            <a:r>
              <a:rPr lang="en-US" dirty="0" err="1" smtClean="0"/>
              <a:t>prenapona</a:t>
            </a:r>
            <a:endParaRPr lang="en-US" dirty="0"/>
          </a:p>
        </p:txBody>
      </p:sp>
      <p:sp>
        <p:nvSpPr>
          <p:cNvPr id="3" name="Subtitle 2"/>
          <p:cNvSpPr>
            <a:spLocks noGrp="1"/>
          </p:cNvSpPr>
          <p:nvPr>
            <p:ph type="subTitle" idx="1"/>
          </p:nvPr>
        </p:nvSpPr>
        <p:spPr>
          <a:xfrm>
            <a:off x="1143000" y="2091704"/>
            <a:ext cx="6858000" cy="3891997"/>
          </a:xfrm>
        </p:spPr>
        <p:txBody>
          <a:bodyPr>
            <a:normAutofit/>
          </a:bodyPr>
          <a:lstStyle/>
          <a:p>
            <a:pPr algn="l"/>
            <a:r>
              <a:rPr lang="en-US" dirty="0" smtClean="0"/>
              <a:t>S </a:t>
            </a:r>
            <a:r>
              <a:rPr lang="en-US" dirty="0" err="1" smtClean="0"/>
              <a:t>aspekta</a:t>
            </a:r>
            <a:r>
              <a:rPr lang="en-US" dirty="0" smtClean="0"/>
              <a:t> </a:t>
            </a:r>
            <a:r>
              <a:rPr lang="en-US" dirty="0" err="1" smtClean="0"/>
              <a:t>teorije</a:t>
            </a:r>
            <a:r>
              <a:rPr lang="en-US" dirty="0" smtClean="0"/>
              <a:t> </a:t>
            </a:r>
            <a:r>
              <a:rPr lang="en-US" dirty="0" err="1" smtClean="0"/>
              <a:t>električnih</a:t>
            </a:r>
            <a:r>
              <a:rPr lang="en-US" dirty="0" smtClean="0"/>
              <a:t> kola, </a:t>
            </a:r>
            <a:r>
              <a:rPr lang="en-US" dirty="0" err="1" smtClean="0"/>
              <a:t>odvodnik</a:t>
            </a:r>
            <a:r>
              <a:rPr lang="en-US" dirty="0" smtClean="0"/>
              <a:t> </a:t>
            </a:r>
            <a:r>
              <a:rPr lang="en-US" dirty="0" err="1" smtClean="0"/>
              <a:t>prenapona</a:t>
            </a:r>
            <a:r>
              <a:rPr lang="en-US" dirty="0" smtClean="0"/>
              <a:t> </a:t>
            </a:r>
            <a:r>
              <a:rPr lang="en-US" dirty="0" err="1" smtClean="0"/>
              <a:t>predstavlja</a:t>
            </a:r>
            <a:r>
              <a:rPr lang="en-US" dirty="0" smtClean="0"/>
              <a:t> limitator </a:t>
            </a:r>
            <a:r>
              <a:rPr lang="en-US" dirty="0" err="1" smtClean="0"/>
              <a:t>prenapona</a:t>
            </a:r>
            <a:r>
              <a:rPr lang="en-US" dirty="0" smtClean="0"/>
              <a:t> </a:t>
            </a:r>
            <a:r>
              <a:rPr lang="en-US" dirty="0" err="1" smtClean="0"/>
              <a:t>i</a:t>
            </a:r>
            <a:r>
              <a:rPr lang="en-US" dirty="0"/>
              <a:t> </a:t>
            </a:r>
            <a:r>
              <a:rPr lang="en-US" dirty="0" err="1" smtClean="0"/>
              <a:t>modeluje</a:t>
            </a:r>
            <a:r>
              <a:rPr lang="en-US" dirty="0" smtClean="0"/>
              <a:t> se </a:t>
            </a:r>
            <a:r>
              <a:rPr lang="en-US" dirty="0" err="1" smtClean="0"/>
              <a:t>nelinearnim</a:t>
            </a:r>
            <a:r>
              <a:rPr lang="en-US" dirty="0" smtClean="0"/>
              <a:t> </a:t>
            </a:r>
            <a:r>
              <a:rPr lang="en-US" dirty="0" err="1" smtClean="0"/>
              <a:t>otpornikom</a:t>
            </a:r>
            <a:r>
              <a:rPr lang="en-US" dirty="0" smtClean="0"/>
              <a:t>.</a:t>
            </a:r>
          </a:p>
          <a:p>
            <a:endParaRPr lang="en-US" dirty="0"/>
          </a:p>
          <a:p>
            <a:pPr algn="l"/>
            <a:r>
              <a:rPr lang="en-US" dirty="0" err="1" smtClean="0"/>
              <a:t>Odvodnik</a:t>
            </a:r>
            <a:r>
              <a:rPr lang="en-US" dirty="0" smtClean="0"/>
              <a:t> </a:t>
            </a:r>
            <a:r>
              <a:rPr lang="en-US" dirty="0" err="1" smtClean="0"/>
              <a:t>prenapona</a:t>
            </a:r>
            <a:r>
              <a:rPr lang="en-US" dirty="0" smtClean="0"/>
              <a:t>, u </a:t>
            </a:r>
            <a:r>
              <a:rPr lang="en-US" dirty="0" err="1" smtClean="0"/>
              <a:t>normalnom</a:t>
            </a:r>
            <a:r>
              <a:rPr lang="en-US" dirty="0" smtClean="0"/>
              <a:t> </a:t>
            </a:r>
            <a:r>
              <a:rPr lang="en-US" dirty="0" err="1" smtClean="0"/>
              <a:t>radu</a:t>
            </a:r>
            <a:r>
              <a:rPr lang="en-US" dirty="0" smtClean="0"/>
              <a:t>, </a:t>
            </a:r>
            <a:r>
              <a:rPr lang="en-US" dirty="0" err="1" smtClean="0"/>
              <a:t>treba</a:t>
            </a:r>
            <a:r>
              <a:rPr lang="en-US" dirty="0" smtClean="0"/>
              <a:t> da se ponaša </a:t>
            </a:r>
            <a:r>
              <a:rPr lang="en-US" dirty="0" err="1" smtClean="0"/>
              <a:t>kao</a:t>
            </a:r>
            <a:r>
              <a:rPr lang="en-US" dirty="0" smtClean="0"/>
              <a:t> </a:t>
            </a:r>
            <a:r>
              <a:rPr lang="en-US" dirty="0" err="1" smtClean="0"/>
              <a:t>izolator</a:t>
            </a:r>
            <a:r>
              <a:rPr lang="en-US" dirty="0" smtClean="0"/>
              <a:t> </a:t>
            </a:r>
            <a:r>
              <a:rPr lang="en-US" dirty="0" err="1" smtClean="0"/>
              <a:t>čija</a:t>
            </a:r>
            <a:r>
              <a:rPr lang="en-US" dirty="0" smtClean="0"/>
              <a:t> je </a:t>
            </a:r>
            <a:r>
              <a:rPr lang="en-US" dirty="0" err="1" smtClean="0"/>
              <a:t>struja</a:t>
            </a:r>
            <a:r>
              <a:rPr lang="en-US" dirty="0" smtClean="0"/>
              <a:t> </a:t>
            </a:r>
            <a:r>
              <a:rPr lang="en-US" dirty="0" err="1" smtClean="0"/>
              <a:t>odvodnje</a:t>
            </a:r>
            <a:r>
              <a:rPr lang="en-US" dirty="0" smtClean="0"/>
              <a:t> </a:t>
            </a:r>
            <a:r>
              <a:rPr lang="en-US" dirty="0" err="1" smtClean="0"/>
              <a:t>vrlo</a:t>
            </a:r>
            <a:r>
              <a:rPr lang="en-US" dirty="0" smtClean="0"/>
              <a:t> mala. </a:t>
            </a:r>
            <a:r>
              <a:rPr lang="bs-Latn-BA" dirty="0"/>
              <a:t>Izolaciona svojstva odvodnika prenapona su osnova za procjenu stanja odvodnika i polazna tačka bilo kojeg dijagnostičkog metoda.</a:t>
            </a:r>
            <a:endParaRPr lang="en-US" dirty="0"/>
          </a:p>
        </p:txBody>
      </p:sp>
    </p:spTree>
    <p:extLst>
      <p:ext uri="{BB962C8B-B14F-4D97-AF65-F5344CB8AC3E}">
        <p14:creationId xmlns:p14="http://schemas.microsoft.com/office/powerpoint/2010/main" val="2769541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Standard IEC </a:t>
            </a:r>
            <a:r>
              <a:rPr lang="en-US" dirty="0" smtClean="0"/>
              <a:t>60099-5</a:t>
            </a:r>
            <a:endParaRPr lang="en-US" dirty="0"/>
          </a:p>
        </p:txBody>
      </p:sp>
      <p:sp>
        <p:nvSpPr>
          <p:cNvPr id="3" name="Subtitle 2"/>
          <p:cNvSpPr>
            <a:spLocks noGrp="1"/>
          </p:cNvSpPr>
          <p:nvPr>
            <p:ph type="subTitle" idx="1"/>
          </p:nvPr>
        </p:nvSpPr>
        <p:spPr>
          <a:xfrm>
            <a:off x="545432" y="2861729"/>
            <a:ext cx="7940842" cy="538697"/>
          </a:xfrm>
        </p:spPr>
        <p:txBody>
          <a:bodyPr>
            <a:normAutofit/>
          </a:bodyPr>
          <a:lstStyle/>
          <a:p>
            <a:r>
              <a:rPr lang="en-US" dirty="0" err="1" smtClean="0"/>
              <a:t>Odabir</a:t>
            </a:r>
            <a:r>
              <a:rPr lang="en-US" dirty="0" smtClean="0"/>
              <a:t> metal-oksidnih </a:t>
            </a:r>
            <a:r>
              <a:rPr lang="en-US" dirty="0" err="1" smtClean="0"/>
              <a:t>odvodnika</a:t>
            </a:r>
            <a:r>
              <a:rPr lang="en-US" dirty="0" smtClean="0"/>
              <a:t> </a:t>
            </a:r>
            <a:r>
              <a:rPr lang="en-US" dirty="0" err="1" smtClean="0"/>
              <a:t>prenapona</a:t>
            </a:r>
            <a:r>
              <a:rPr lang="en-US" dirty="0" smtClean="0"/>
              <a:t> </a:t>
            </a:r>
            <a:r>
              <a:rPr lang="en-US" dirty="0" err="1" smtClean="0"/>
              <a:t>i</a:t>
            </a:r>
            <a:r>
              <a:rPr lang="en-US" dirty="0" smtClean="0"/>
              <a:t> </a:t>
            </a:r>
            <a:r>
              <a:rPr lang="en-US" dirty="0" err="1" smtClean="0"/>
              <a:t>preporuke</a:t>
            </a:r>
            <a:endParaRPr lang="en-US" dirty="0"/>
          </a:p>
        </p:txBody>
      </p:sp>
    </p:spTree>
    <p:extLst>
      <p:ext uri="{BB962C8B-B14F-4D97-AF65-F5344CB8AC3E}">
        <p14:creationId xmlns:p14="http://schemas.microsoft.com/office/powerpoint/2010/main" val="1766545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42372"/>
            <a:ext cx="6858000" cy="852221"/>
          </a:xfrm>
        </p:spPr>
        <p:txBody>
          <a:bodyPr/>
          <a:lstStyle/>
          <a:p>
            <a:r>
              <a:rPr lang="en-US" dirty="0"/>
              <a:t>Standard IEC 60099-5</a:t>
            </a:r>
          </a:p>
        </p:txBody>
      </p:sp>
      <p:sp>
        <p:nvSpPr>
          <p:cNvPr id="3" name="Subtitle 2"/>
          <p:cNvSpPr>
            <a:spLocks noGrp="1"/>
          </p:cNvSpPr>
          <p:nvPr>
            <p:ph type="subTitle" idx="1"/>
          </p:nvPr>
        </p:nvSpPr>
        <p:spPr>
          <a:xfrm>
            <a:off x="1143000" y="1626488"/>
            <a:ext cx="6858000" cy="3956164"/>
          </a:xfrm>
        </p:spPr>
        <p:txBody>
          <a:bodyPr/>
          <a:lstStyle/>
          <a:p>
            <a:pPr marL="342900" indent="-342900" algn="l">
              <a:buFont typeface="Arial" panose="020B0604020202020204" pitchFamily="34" charset="0"/>
              <a:buChar char="•"/>
            </a:pPr>
            <a:r>
              <a:rPr lang="en-US" dirty="0" smtClean="0"/>
              <a:t>Termini </a:t>
            </a:r>
            <a:r>
              <a:rPr lang="en-US" dirty="0" err="1" smtClean="0"/>
              <a:t>i</a:t>
            </a:r>
            <a:r>
              <a:rPr lang="en-US" dirty="0" smtClean="0"/>
              <a:t> </a:t>
            </a:r>
            <a:r>
              <a:rPr lang="en-US" dirty="0" err="1" smtClean="0"/>
              <a:t>definicije</a:t>
            </a:r>
            <a:endParaRPr lang="en-US" dirty="0" smtClean="0"/>
          </a:p>
          <a:p>
            <a:pPr marL="342900" indent="-342900" algn="l">
              <a:buFont typeface="Arial" panose="020B0604020202020204" pitchFamily="34" charset="0"/>
              <a:buChar char="•"/>
            </a:pPr>
            <a:r>
              <a:rPr lang="en-US" dirty="0" err="1" smtClean="0"/>
              <a:t>Osnovni</a:t>
            </a:r>
            <a:r>
              <a:rPr lang="en-US" dirty="0" smtClean="0"/>
              <a:t> </a:t>
            </a:r>
            <a:r>
              <a:rPr lang="en-US" dirty="0" err="1" smtClean="0"/>
              <a:t>principi</a:t>
            </a:r>
            <a:r>
              <a:rPr lang="en-US" dirty="0" smtClean="0"/>
              <a:t> </a:t>
            </a:r>
            <a:r>
              <a:rPr lang="en-US" dirty="0" err="1" smtClean="0"/>
              <a:t>primjene</a:t>
            </a:r>
            <a:r>
              <a:rPr lang="en-US" dirty="0" smtClean="0"/>
              <a:t> </a:t>
            </a:r>
            <a:r>
              <a:rPr lang="en-US" dirty="0" err="1" smtClean="0"/>
              <a:t>odvodnika</a:t>
            </a:r>
            <a:r>
              <a:rPr lang="en-US" dirty="0" smtClean="0"/>
              <a:t> </a:t>
            </a:r>
            <a:r>
              <a:rPr lang="en-US" dirty="0" err="1" smtClean="0"/>
              <a:t>prenapona</a:t>
            </a:r>
            <a:endParaRPr lang="en-US" dirty="0" smtClean="0"/>
          </a:p>
          <a:p>
            <a:pPr marL="342900" indent="-342900" algn="l">
              <a:buFont typeface="Arial" panose="020B0604020202020204" pitchFamily="34" charset="0"/>
              <a:buChar char="•"/>
            </a:pPr>
            <a:r>
              <a:rPr lang="en-US" dirty="0" err="1" smtClean="0"/>
              <a:t>Osnove</a:t>
            </a:r>
            <a:r>
              <a:rPr lang="en-US" dirty="0" smtClean="0"/>
              <a:t> </a:t>
            </a:r>
            <a:r>
              <a:rPr lang="en-US" dirty="0" err="1" smtClean="0"/>
              <a:t>odvodnika</a:t>
            </a:r>
            <a:r>
              <a:rPr lang="en-US" dirty="0" smtClean="0"/>
              <a:t> </a:t>
            </a:r>
            <a:r>
              <a:rPr lang="en-US" dirty="0" err="1" smtClean="0"/>
              <a:t>prenapona</a:t>
            </a:r>
            <a:r>
              <a:rPr lang="en-US" dirty="0" smtClean="0"/>
              <a:t> </a:t>
            </a:r>
            <a:r>
              <a:rPr lang="en-US" dirty="0" err="1" smtClean="0"/>
              <a:t>i</a:t>
            </a:r>
            <a:r>
              <a:rPr lang="en-US" dirty="0" smtClean="0"/>
              <a:t> </a:t>
            </a:r>
            <a:r>
              <a:rPr lang="en-US" dirty="0" err="1" smtClean="0"/>
              <a:t>problematika</a:t>
            </a:r>
            <a:r>
              <a:rPr lang="en-US" dirty="0" smtClean="0"/>
              <a:t> </a:t>
            </a:r>
            <a:r>
              <a:rPr lang="en-US" dirty="0" err="1" smtClean="0"/>
              <a:t>primjene</a:t>
            </a:r>
            <a:endParaRPr lang="en-US" dirty="0" smtClean="0"/>
          </a:p>
          <a:p>
            <a:pPr marL="342900" indent="-342900" algn="l">
              <a:buFont typeface="Arial" panose="020B0604020202020204" pitchFamily="34" charset="0"/>
              <a:buChar char="•"/>
            </a:pPr>
            <a:r>
              <a:rPr lang="en-US" dirty="0" err="1" smtClean="0"/>
              <a:t>Koordinacija</a:t>
            </a:r>
            <a:r>
              <a:rPr lang="en-US" dirty="0" smtClean="0"/>
              <a:t> </a:t>
            </a:r>
            <a:r>
              <a:rPr lang="en-US" dirty="0" err="1" smtClean="0"/>
              <a:t>izolacije</a:t>
            </a:r>
            <a:endParaRPr lang="en-US" dirty="0" smtClean="0"/>
          </a:p>
          <a:p>
            <a:pPr marL="342900" indent="-342900" algn="l">
              <a:buFont typeface="Arial" panose="020B0604020202020204" pitchFamily="34" charset="0"/>
              <a:buChar char="•"/>
            </a:pPr>
            <a:r>
              <a:rPr lang="en-US" dirty="0" err="1" smtClean="0"/>
              <a:t>Odvodnici</a:t>
            </a:r>
            <a:r>
              <a:rPr lang="en-US" dirty="0" smtClean="0"/>
              <a:t> </a:t>
            </a:r>
            <a:r>
              <a:rPr lang="en-US" dirty="0" err="1" smtClean="0"/>
              <a:t>specijalne</a:t>
            </a:r>
            <a:r>
              <a:rPr lang="en-US" dirty="0" smtClean="0"/>
              <a:t> </a:t>
            </a:r>
            <a:r>
              <a:rPr lang="en-US" dirty="0" err="1" smtClean="0"/>
              <a:t>namjene</a:t>
            </a:r>
            <a:endParaRPr lang="en-US" dirty="0" smtClean="0"/>
          </a:p>
          <a:p>
            <a:pPr marL="342900" indent="-342900" algn="l">
              <a:buFont typeface="Arial" panose="020B0604020202020204" pitchFamily="34" charset="0"/>
              <a:buChar char="•"/>
            </a:pPr>
            <a:r>
              <a:rPr lang="en-US" dirty="0" err="1" smtClean="0"/>
              <a:t>Upravljanje</a:t>
            </a:r>
            <a:r>
              <a:rPr lang="en-US" dirty="0" smtClean="0"/>
              <a:t> </a:t>
            </a:r>
            <a:r>
              <a:rPr lang="en-US" dirty="0" err="1" smtClean="0"/>
              <a:t>imovinom</a:t>
            </a:r>
            <a:r>
              <a:rPr lang="en-US" dirty="0" smtClean="0"/>
              <a:t> – </a:t>
            </a:r>
            <a:r>
              <a:rPr lang="en-US" dirty="0" err="1" smtClean="0"/>
              <a:t>odvodnici</a:t>
            </a:r>
            <a:r>
              <a:rPr lang="en-US" dirty="0" smtClean="0"/>
              <a:t> </a:t>
            </a:r>
            <a:r>
              <a:rPr lang="en-US" dirty="0" err="1" smtClean="0"/>
              <a:t>prenapona</a:t>
            </a:r>
            <a:r>
              <a:rPr lang="en-US" dirty="0" smtClean="0"/>
              <a:t> u </a:t>
            </a:r>
            <a:r>
              <a:rPr lang="en-US" dirty="0" err="1" smtClean="0"/>
              <a:t>elektroenergetskom</a:t>
            </a:r>
            <a:r>
              <a:rPr lang="en-US" dirty="0" smtClean="0"/>
              <a:t> </a:t>
            </a:r>
            <a:r>
              <a:rPr lang="en-US" dirty="0" err="1" smtClean="0"/>
              <a:t>sistemu</a:t>
            </a:r>
            <a:endParaRPr lang="en-US" dirty="0" smtClean="0"/>
          </a:p>
        </p:txBody>
      </p:sp>
    </p:spTree>
    <p:extLst>
      <p:ext uri="{BB962C8B-B14F-4D97-AF65-F5344CB8AC3E}">
        <p14:creationId xmlns:p14="http://schemas.microsoft.com/office/powerpoint/2010/main" val="1539294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42372"/>
            <a:ext cx="6858000" cy="852221"/>
          </a:xfrm>
        </p:spPr>
        <p:txBody>
          <a:bodyPr/>
          <a:lstStyle/>
          <a:p>
            <a:r>
              <a:rPr lang="en-US" dirty="0"/>
              <a:t>Standard IEC 60099-5</a:t>
            </a:r>
          </a:p>
        </p:txBody>
      </p:sp>
      <p:sp>
        <p:nvSpPr>
          <p:cNvPr id="3" name="Subtitle 2"/>
          <p:cNvSpPr>
            <a:spLocks noGrp="1"/>
          </p:cNvSpPr>
          <p:nvPr>
            <p:ph type="subTitle" idx="1"/>
          </p:nvPr>
        </p:nvSpPr>
        <p:spPr>
          <a:xfrm>
            <a:off x="1143000" y="1626488"/>
            <a:ext cx="6858000" cy="3956164"/>
          </a:xfrm>
        </p:spPr>
        <p:txBody>
          <a:bodyPr>
            <a:normAutofit fontScale="85000" lnSpcReduction="10000"/>
          </a:bodyPr>
          <a:lstStyle/>
          <a:p>
            <a:pPr marL="342900" indent="-342900" algn="l">
              <a:buFont typeface="Arial" panose="020B0604020202020204" pitchFamily="34" charset="0"/>
              <a:buChar char="•"/>
            </a:pPr>
            <a:r>
              <a:rPr lang="en-US" dirty="0" err="1" smtClean="0"/>
              <a:t>Aneks</a:t>
            </a:r>
            <a:r>
              <a:rPr lang="en-US" dirty="0" smtClean="0"/>
              <a:t> A – </a:t>
            </a:r>
            <a:r>
              <a:rPr lang="en-US" dirty="0" err="1" smtClean="0"/>
              <a:t>Određivanje</a:t>
            </a:r>
            <a:r>
              <a:rPr lang="en-US" dirty="0" smtClean="0"/>
              <a:t> </a:t>
            </a:r>
            <a:r>
              <a:rPr lang="en-US" dirty="0" err="1" smtClean="0"/>
              <a:t>privremenih</a:t>
            </a:r>
            <a:r>
              <a:rPr lang="en-US" dirty="0" smtClean="0"/>
              <a:t> </a:t>
            </a:r>
            <a:r>
              <a:rPr lang="en-US" dirty="0" err="1" smtClean="0"/>
              <a:t>prenapona</a:t>
            </a:r>
            <a:r>
              <a:rPr lang="en-US" dirty="0" smtClean="0"/>
              <a:t> u </a:t>
            </a:r>
            <a:r>
              <a:rPr lang="en-US" dirty="0" err="1" smtClean="0"/>
              <a:t>odnosu</a:t>
            </a:r>
            <a:r>
              <a:rPr lang="en-US" dirty="0" smtClean="0"/>
              <a:t> </a:t>
            </a:r>
            <a:r>
              <a:rPr lang="en-US" dirty="0" err="1" smtClean="0"/>
              <a:t>na</a:t>
            </a:r>
            <a:r>
              <a:rPr lang="en-US" dirty="0" smtClean="0"/>
              <a:t> dozemni </a:t>
            </a:r>
            <a:r>
              <a:rPr lang="en-US" dirty="0" err="1" smtClean="0"/>
              <a:t>kvarove</a:t>
            </a:r>
            <a:endParaRPr lang="en-US" dirty="0" smtClean="0"/>
          </a:p>
          <a:p>
            <a:pPr marL="342900" indent="-342900" algn="l">
              <a:buFont typeface="Arial" panose="020B0604020202020204" pitchFamily="34" charset="0"/>
              <a:buChar char="•"/>
            </a:pPr>
            <a:r>
              <a:rPr lang="en-US" dirty="0" err="1" smtClean="0"/>
              <a:t>Aneks</a:t>
            </a:r>
            <a:r>
              <a:rPr lang="en-US" dirty="0" smtClean="0"/>
              <a:t> B – </a:t>
            </a:r>
            <a:r>
              <a:rPr lang="en-US" dirty="0" err="1" smtClean="0"/>
              <a:t>Trenutna</a:t>
            </a:r>
            <a:r>
              <a:rPr lang="en-US" dirty="0" smtClean="0"/>
              <a:t> </a:t>
            </a:r>
            <a:r>
              <a:rPr lang="en-US" dirty="0" err="1" smtClean="0"/>
              <a:t>praksa</a:t>
            </a:r>
            <a:endParaRPr lang="en-US" dirty="0" smtClean="0"/>
          </a:p>
          <a:p>
            <a:pPr marL="342900" indent="-342900" algn="l">
              <a:buFont typeface="Arial" panose="020B0604020202020204" pitchFamily="34" charset="0"/>
              <a:buChar char="•"/>
            </a:pPr>
            <a:r>
              <a:rPr lang="en-US" dirty="0" err="1" smtClean="0"/>
              <a:t>Aneks</a:t>
            </a:r>
            <a:r>
              <a:rPr lang="en-US" dirty="0" smtClean="0"/>
              <a:t> C – </a:t>
            </a:r>
            <a:r>
              <a:rPr lang="en-US" dirty="0" err="1" smtClean="0"/>
              <a:t>Modelovanje</a:t>
            </a:r>
            <a:r>
              <a:rPr lang="en-US" dirty="0" smtClean="0"/>
              <a:t> </a:t>
            </a:r>
            <a:r>
              <a:rPr lang="en-US" dirty="0" err="1" smtClean="0"/>
              <a:t>odvodnika</a:t>
            </a:r>
            <a:r>
              <a:rPr lang="en-US" dirty="0" smtClean="0"/>
              <a:t> </a:t>
            </a:r>
            <a:r>
              <a:rPr lang="en-US" dirty="0" err="1" smtClean="0"/>
              <a:t>prenapona</a:t>
            </a:r>
            <a:r>
              <a:rPr lang="en-US" dirty="0" smtClean="0"/>
              <a:t> </a:t>
            </a:r>
            <a:r>
              <a:rPr lang="en-US" dirty="0" err="1" smtClean="0"/>
              <a:t>za</a:t>
            </a:r>
            <a:r>
              <a:rPr lang="en-US" dirty="0" smtClean="0"/>
              <a:t> </a:t>
            </a:r>
            <a:r>
              <a:rPr lang="en-US" dirty="0" err="1" smtClean="0"/>
              <a:t>studiju</a:t>
            </a:r>
            <a:r>
              <a:rPr lang="en-US" dirty="0" smtClean="0"/>
              <a:t> </a:t>
            </a:r>
            <a:r>
              <a:rPr lang="en-US" dirty="0" err="1" smtClean="0"/>
              <a:t>koordinacije</a:t>
            </a:r>
            <a:r>
              <a:rPr lang="en-US" dirty="0" smtClean="0"/>
              <a:t> </a:t>
            </a:r>
            <a:r>
              <a:rPr lang="en-US" dirty="0" err="1" smtClean="0"/>
              <a:t>izolacije</a:t>
            </a:r>
            <a:endParaRPr lang="en-US" dirty="0" smtClean="0"/>
          </a:p>
          <a:p>
            <a:pPr marL="342900" indent="-342900" algn="l">
              <a:buFont typeface="Arial" panose="020B0604020202020204" pitchFamily="34" charset="0"/>
              <a:buChar char="•"/>
            </a:pPr>
            <a:r>
              <a:rPr lang="en-US" b="1" dirty="0" err="1" smtClean="0">
                <a:effectLst>
                  <a:outerShdw blurRad="38100" dist="38100" dir="2700000" algn="tl">
                    <a:srgbClr val="000000">
                      <a:alpha val="43137"/>
                    </a:srgbClr>
                  </a:outerShdw>
                </a:effectLst>
              </a:rPr>
              <a:t>Aneks</a:t>
            </a:r>
            <a:r>
              <a:rPr lang="en-US" b="1" dirty="0" smtClean="0">
                <a:effectLst>
                  <a:outerShdw blurRad="38100" dist="38100" dir="2700000" algn="tl">
                    <a:srgbClr val="000000">
                      <a:alpha val="43137"/>
                    </a:srgbClr>
                  </a:outerShdw>
                </a:effectLst>
              </a:rPr>
              <a:t> D – </a:t>
            </a:r>
            <a:r>
              <a:rPr lang="en-US" b="1" dirty="0" err="1" smtClean="0">
                <a:effectLst>
                  <a:outerShdw blurRad="38100" dist="38100" dir="2700000" algn="tl">
                    <a:srgbClr val="000000">
                      <a:alpha val="43137"/>
                    </a:srgbClr>
                  </a:outerShdw>
                </a:effectLst>
              </a:rPr>
              <a:t>Dijagnostički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indikatori</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stanja</a:t>
            </a:r>
            <a:r>
              <a:rPr lang="en-US" b="1" dirty="0" smtClean="0">
                <a:effectLst>
                  <a:outerShdw blurRad="38100" dist="38100" dir="2700000" algn="tl">
                    <a:srgbClr val="000000">
                      <a:alpha val="43137"/>
                    </a:srgbClr>
                  </a:outerShdw>
                </a:effectLst>
              </a:rPr>
              <a:t> </a:t>
            </a:r>
            <a:r>
              <a:rPr lang="en-US" b="1" dirty="0" err="1" smtClean="0">
                <a:effectLst>
                  <a:outerShdw blurRad="38100" dist="38100" dir="2700000" algn="tl">
                    <a:srgbClr val="000000">
                      <a:alpha val="43137"/>
                    </a:srgbClr>
                  </a:outerShdw>
                </a:effectLst>
              </a:rPr>
              <a:t>odvodnika</a:t>
            </a:r>
            <a:r>
              <a:rPr lang="en-US" b="1" dirty="0" smtClean="0">
                <a:effectLst>
                  <a:outerShdw blurRad="38100" dist="38100" dir="2700000" algn="tl">
                    <a:srgbClr val="000000">
                      <a:alpha val="43137"/>
                    </a:srgbClr>
                  </a:outerShdw>
                </a:effectLst>
              </a:rPr>
              <a:t> u </a:t>
            </a:r>
            <a:r>
              <a:rPr lang="en-US" b="1" dirty="0" err="1" smtClean="0">
                <a:effectLst>
                  <a:outerShdw blurRad="38100" dist="38100" dir="2700000" algn="tl">
                    <a:srgbClr val="000000">
                      <a:alpha val="43137"/>
                    </a:srgbClr>
                  </a:outerShdw>
                </a:effectLst>
              </a:rPr>
              <a:t>pogonu</a:t>
            </a:r>
            <a:endParaRPr lang="en-US" b="1" dirty="0" smtClean="0">
              <a:effectLst>
                <a:outerShdw blurRad="38100" dist="38100" dir="2700000" algn="tl">
                  <a:srgbClr val="000000">
                    <a:alpha val="43137"/>
                  </a:srgbClr>
                </a:outerShdw>
              </a:effectLst>
            </a:endParaRPr>
          </a:p>
          <a:p>
            <a:pPr marL="342900" indent="-342900" algn="l">
              <a:buFont typeface="Arial" panose="020B0604020202020204" pitchFamily="34" charset="0"/>
              <a:buChar char="•"/>
            </a:pPr>
            <a:r>
              <a:rPr lang="en-US" dirty="0" err="1" smtClean="0"/>
              <a:t>Aneks</a:t>
            </a:r>
            <a:r>
              <a:rPr lang="en-US" dirty="0" smtClean="0"/>
              <a:t> E – </a:t>
            </a:r>
            <a:r>
              <a:rPr lang="en-US" dirty="0" err="1" smtClean="0"/>
              <a:t>Tipični</a:t>
            </a:r>
            <a:r>
              <a:rPr lang="en-US" dirty="0" smtClean="0"/>
              <a:t> </a:t>
            </a:r>
            <a:r>
              <a:rPr lang="en-US" dirty="0" err="1" smtClean="0"/>
              <a:t>podaci</a:t>
            </a:r>
            <a:r>
              <a:rPr lang="en-US" dirty="0" smtClean="0"/>
              <a:t> od </a:t>
            </a:r>
            <a:r>
              <a:rPr lang="en-US" dirty="0" err="1" smtClean="0"/>
              <a:t>strane</a:t>
            </a:r>
            <a:r>
              <a:rPr lang="en-US" dirty="0" smtClean="0"/>
              <a:t> </a:t>
            </a:r>
            <a:r>
              <a:rPr lang="en-US" dirty="0" err="1" smtClean="0"/>
              <a:t>proizvođača</a:t>
            </a:r>
            <a:r>
              <a:rPr lang="en-US" dirty="0" smtClean="0"/>
              <a:t> </a:t>
            </a:r>
            <a:r>
              <a:rPr lang="en-US" dirty="0" err="1" smtClean="0"/>
              <a:t>opreme</a:t>
            </a:r>
            <a:endParaRPr lang="en-US" dirty="0" smtClean="0"/>
          </a:p>
          <a:p>
            <a:pPr marL="342900" indent="-342900" algn="l">
              <a:buFont typeface="Arial" panose="020B0604020202020204" pitchFamily="34" charset="0"/>
              <a:buChar char="•"/>
            </a:pPr>
            <a:r>
              <a:rPr lang="en-US" dirty="0" err="1" smtClean="0"/>
              <a:t>Aneks</a:t>
            </a:r>
            <a:r>
              <a:rPr lang="en-US" dirty="0" smtClean="0"/>
              <a:t> F – </a:t>
            </a:r>
            <a:r>
              <a:rPr lang="en-US" dirty="0" err="1" smtClean="0"/>
              <a:t>Tipični</a:t>
            </a:r>
            <a:r>
              <a:rPr lang="en-US" dirty="0" smtClean="0"/>
              <a:t> </a:t>
            </a:r>
            <a:r>
              <a:rPr lang="en-US" dirty="0" err="1" smtClean="0"/>
              <a:t>maksimalni</a:t>
            </a:r>
            <a:r>
              <a:rPr lang="en-US" dirty="0" smtClean="0"/>
              <a:t> </a:t>
            </a:r>
            <a:r>
              <a:rPr lang="en-US" dirty="0" err="1" smtClean="0"/>
              <a:t>rezidualni</a:t>
            </a:r>
            <a:r>
              <a:rPr lang="en-US" dirty="0" smtClean="0"/>
              <a:t> </a:t>
            </a:r>
            <a:r>
              <a:rPr lang="en-US" dirty="0" err="1" smtClean="0"/>
              <a:t>naponi</a:t>
            </a:r>
            <a:endParaRPr lang="en-US" dirty="0" smtClean="0"/>
          </a:p>
          <a:p>
            <a:pPr marL="342900" indent="-342900" algn="l">
              <a:buFont typeface="Arial" panose="020B0604020202020204" pitchFamily="34" charset="0"/>
              <a:buChar char="•"/>
            </a:pPr>
            <a:r>
              <a:rPr lang="en-US" dirty="0" err="1" smtClean="0"/>
              <a:t>Aneks</a:t>
            </a:r>
            <a:r>
              <a:rPr lang="en-US" dirty="0" smtClean="0"/>
              <a:t> G – </a:t>
            </a:r>
            <a:r>
              <a:rPr lang="en-US" dirty="0" err="1" smtClean="0"/>
              <a:t>Smanjenje</a:t>
            </a:r>
            <a:r>
              <a:rPr lang="en-US" dirty="0" smtClean="0"/>
              <a:t> </a:t>
            </a:r>
            <a:r>
              <a:rPr lang="en-US" dirty="0" err="1" smtClean="0"/>
              <a:t>strmine</a:t>
            </a:r>
            <a:r>
              <a:rPr lang="en-US" dirty="0" smtClean="0"/>
              <a:t> </a:t>
            </a:r>
            <a:r>
              <a:rPr lang="en-US" dirty="0" err="1" smtClean="0"/>
              <a:t>prenapona</a:t>
            </a:r>
            <a:r>
              <a:rPr lang="en-US" dirty="0" smtClean="0"/>
              <a:t> </a:t>
            </a:r>
            <a:r>
              <a:rPr lang="en-US" dirty="0" err="1" smtClean="0"/>
              <a:t>terminalnim</a:t>
            </a:r>
            <a:r>
              <a:rPr lang="en-US" dirty="0" smtClean="0"/>
              <a:t> </a:t>
            </a:r>
            <a:r>
              <a:rPr lang="en-US" dirty="0" err="1" smtClean="0"/>
              <a:t>kapacitetima</a:t>
            </a:r>
            <a:endParaRPr lang="en-US" dirty="0" smtClean="0"/>
          </a:p>
          <a:p>
            <a:pPr marL="342900" indent="-342900" algn="l">
              <a:buFont typeface="Arial" panose="020B0604020202020204" pitchFamily="34" charset="0"/>
              <a:buChar char="•"/>
            </a:pPr>
            <a:r>
              <a:rPr lang="en-US" dirty="0" err="1" smtClean="0"/>
              <a:t>Aneks</a:t>
            </a:r>
            <a:r>
              <a:rPr lang="en-US" dirty="0" smtClean="0"/>
              <a:t> H – </a:t>
            </a:r>
            <a:r>
              <a:rPr lang="en-US" dirty="0" err="1" smtClean="0"/>
              <a:t>Životna</a:t>
            </a:r>
            <a:r>
              <a:rPr lang="en-US" dirty="0" smtClean="0"/>
              <a:t> </a:t>
            </a:r>
            <a:r>
              <a:rPr lang="en-US" dirty="0" err="1" smtClean="0"/>
              <a:t>dob</a:t>
            </a:r>
            <a:r>
              <a:rPr lang="en-US" dirty="0" smtClean="0"/>
              <a:t> </a:t>
            </a:r>
            <a:r>
              <a:rPr lang="en-US" dirty="0" err="1" smtClean="0"/>
              <a:t>i</a:t>
            </a:r>
            <a:r>
              <a:rPr lang="en-US" dirty="0" smtClean="0"/>
              <a:t> </a:t>
            </a:r>
            <a:r>
              <a:rPr lang="en-US" dirty="0" err="1" smtClean="0"/>
              <a:t>zamjena</a:t>
            </a:r>
            <a:r>
              <a:rPr lang="en-US" dirty="0" smtClean="0"/>
              <a:t> </a:t>
            </a:r>
            <a:r>
              <a:rPr lang="en-US" dirty="0" err="1" smtClean="0"/>
              <a:t>odvodnika</a:t>
            </a:r>
            <a:r>
              <a:rPr lang="en-US" dirty="0" smtClean="0"/>
              <a:t> </a:t>
            </a:r>
            <a:r>
              <a:rPr lang="en-US" dirty="0" err="1" smtClean="0"/>
              <a:t>prenapona</a:t>
            </a:r>
            <a:endParaRPr lang="en-US" dirty="0" smtClean="0"/>
          </a:p>
        </p:txBody>
      </p:sp>
    </p:spTree>
    <p:extLst>
      <p:ext uri="{BB962C8B-B14F-4D97-AF65-F5344CB8AC3E}">
        <p14:creationId xmlns:p14="http://schemas.microsoft.com/office/powerpoint/2010/main" val="1937737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7515" y="128341"/>
            <a:ext cx="8101264" cy="1896696"/>
          </a:xfrm>
        </p:spPr>
        <p:txBody>
          <a:bodyPr>
            <a:normAutofit fontScale="90000"/>
          </a:bodyPr>
          <a:lstStyle/>
          <a:p>
            <a:r>
              <a:rPr lang="en-US" dirty="0"/>
              <a:t>Standard IEC </a:t>
            </a:r>
            <a:r>
              <a:rPr lang="en-US" dirty="0" smtClean="0"/>
              <a:t>60099-5</a:t>
            </a:r>
            <a:br>
              <a:rPr lang="en-US" dirty="0" smtClean="0"/>
            </a:br>
            <a:r>
              <a:rPr lang="en-US" dirty="0" err="1" smtClean="0"/>
              <a:t>Aneks</a:t>
            </a:r>
            <a:r>
              <a:rPr lang="en-US" dirty="0" smtClean="0"/>
              <a:t> D - </a:t>
            </a:r>
            <a:r>
              <a:rPr lang="en-US" dirty="0" err="1"/>
              <a:t>Dijagnostički</a:t>
            </a:r>
            <a:r>
              <a:rPr lang="en-US" dirty="0"/>
              <a:t> </a:t>
            </a:r>
            <a:r>
              <a:rPr lang="en-US" dirty="0" err="1"/>
              <a:t>indikatori</a:t>
            </a:r>
            <a:r>
              <a:rPr lang="en-US" dirty="0"/>
              <a:t> </a:t>
            </a:r>
            <a:r>
              <a:rPr lang="en-US" dirty="0" err="1"/>
              <a:t>stanja</a:t>
            </a:r>
            <a:r>
              <a:rPr lang="en-US" dirty="0"/>
              <a:t> </a:t>
            </a:r>
            <a:r>
              <a:rPr lang="en-US" dirty="0" err="1"/>
              <a:t>odvodnika</a:t>
            </a:r>
            <a:r>
              <a:rPr lang="en-US" dirty="0"/>
              <a:t> u </a:t>
            </a:r>
            <a:r>
              <a:rPr lang="en-US" dirty="0" err="1"/>
              <a:t>pogonu</a:t>
            </a:r>
            <a:r>
              <a:rPr lang="en-US" b="1" dirty="0">
                <a:effectLst>
                  <a:outerShdw blurRad="38100" dist="38100" dir="2700000" algn="tl">
                    <a:srgbClr val="000000">
                      <a:alpha val="43137"/>
                    </a:srgbClr>
                  </a:outerShdw>
                </a:effectLst>
              </a:rPr>
              <a:t/>
            </a:r>
            <a:br>
              <a:rPr lang="en-US" b="1" dirty="0">
                <a:effectLst>
                  <a:outerShdw blurRad="38100" dist="38100" dir="2700000" algn="tl">
                    <a:srgbClr val="000000">
                      <a:alpha val="43137"/>
                    </a:srgbClr>
                  </a:outerShdw>
                </a:effectLst>
              </a:rPr>
            </a:br>
            <a:endParaRPr lang="en-US" dirty="0"/>
          </a:p>
        </p:txBody>
      </p:sp>
      <p:sp>
        <p:nvSpPr>
          <p:cNvPr id="3" name="Subtitle 2"/>
          <p:cNvSpPr>
            <a:spLocks noGrp="1"/>
          </p:cNvSpPr>
          <p:nvPr>
            <p:ph type="subTitle" idx="1"/>
          </p:nvPr>
        </p:nvSpPr>
        <p:spPr>
          <a:xfrm>
            <a:off x="1199147" y="2025037"/>
            <a:ext cx="6858000" cy="3855063"/>
          </a:xfrm>
        </p:spPr>
        <p:txBody>
          <a:bodyPr>
            <a:normAutofit fontScale="85000" lnSpcReduction="20000"/>
          </a:bodyPr>
          <a:lstStyle/>
          <a:p>
            <a:pPr algn="l"/>
            <a:r>
              <a:rPr lang="bs-Latn-BA" dirty="0"/>
              <a:t>relevantni metodi za procjenu stanja odvodnika prenapona su</a:t>
            </a:r>
            <a:r>
              <a:rPr lang="bs-Latn-BA" dirty="0" smtClean="0"/>
              <a:t>:</a:t>
            </a:r>
            <a:endParaRPr lang="en-US" dirty="0" smtClean="0"/>
          </a:p>
          <a:p>
            <a:pPr marL="342900" lvl="0" indent="-342900" algn="l">
              <a:buFont typeface="Arial" panose="020B0604020202020204" pitchFamily="34" charset="0"/>
              <a:buChar char="•"/>
            </a:pPr>
            <a:r>
              <a:rPr lang="bs-Latn-BA" dirty="0"/>
              <a:t>indikatori kvara,</a:t>
            </a:r>
            <a:endParaRPr lang="en-US" dirty="0"/>
          </a:p>
          <a:p>
            <a:pPr marL="342900" lvl="0" indent="-342900" algn="l">
              <a:buFont typeface="Arial" panose="020B0604020202020204" pitchFamily="34" charset="0"/>
              <a:buChar char="•"/>
            </a:pPr>
            <a:r>
              <a:rPr lang="bs-Latn-BA" dirty="0"/>
              <a:t>korištenje diskonektora,</a:t>
            </a:r>
            <a:endParaRPr lang="en-US" dirty="0"/>
          </a:p>
          <a:p>
            <a:pPr marL="342900" lvl="0" indent="-342900" algn="l">
              <a:buFont typeface="Arial" panose="020B0604020202020204" pitchFamily="34" charset="0"/>
              <a:buChar char="•"/>
            </a:pPr>
            <a:r>
              <a:rPr lang="bs-Latn-BA" dirty="0"/>
              <a:t>brojači prorada,</a:t>
            </a:r>
            <a:endParaRPr lang="en-US" dirty="0"/>
          </a:p>
          <a:p>
            <a:pPr marL="342900" lvl="0" indent="-342900" algn="l">
              <a:buFont typeface="Arial" panose="020B0604020202020204" pitchFamily="34" charset="0"/>
              <a:buChar char="•"/>
            </a:pPr>
            <a:r>
              <a:rPr lang="bs-Latn-BA" dirty="0"/>
              <a:t>metodi zasnovani na mjerenju temperature</a:t>
            </a:r>
            <a:endParaRPr lang="en-US" dirty="0"/>
          </a:p>
          <a:p>
            <a:pPr marL="342900" lvl="0" indent="-342900" algn="l">
              <a:buFont typeface="Arial" panose="020B0604020202020204" pitchFamily="34" charset="0"/>
              <a:buChar char="•"/>
            </a:pPr>
            <a:r>
              <a:rPr lang="bs-Latn-BA" dirty="0"/>
              <a:t>metodi bazirani na mjerenju struje odvodnje</a:t>
            </a:r>
            <a:endParaRPr lang="en-US" dirty="0"/>
          </a:p>
          <a:p>
            <a:pPr marL="800100" lvl="1" indent="-342900" algn="l">
              <a:buFont typeface="Arial" panose="020B0604020202020204" pitchFamily="34" charset="0"/>
              <a:buChar char="•"/>
            </a:pPr>
            <a:r>
              <a:rPr lang="bs-Latn-BA" dirty="0">
                <a:solidFill>
                  <a:schemeClr val="bg1"/>
                </a:solidFill>
              </a:rPr>
              <a:t>mjerenje faktora dielektričnih gubitaka i disipacije snage korištenjem singularnog naponskog izvora,</a:t>
            </a:r>
            <a:endParaRPr lang="en-US" dirty="0">
              <a:solidFill>
                <a:schemeClr val="bg1"/>
              </a:solidFill>
            </a:endParaRPr>
          </a:p>
          <a:p>
            <a:pPr marL="800100" lvl="1" indent="-342900" algn="l">
              <a:buFont typeface="Arial" panose="020B0604020202020204" pitchFamily="34" charset="0"/>
              <a:buChar char="•"/>
            </a:pPr>
            <a:r>
              <a:rPr lang="bs-Latn-BA" dirty="0">
                <a:solidFill>
                  <a:schemeClr val="bg1"/>
                </a:solidFill>
              </a:rPr>
              <a:t>mjerenje ukupne struje odvodnje,</a:t>
            </a:r>
            <a:endParaRPr lang="en-US" dirty="0">
              <a:solidFill>
                <a:schemeClr val="bg1"/>
              </a:solidFill>
            </a:endParaRPr>
          </a:p>
          <a:p>
            <a:pPr marL="800100" lvl="1" indent="-342900" algn="l">
              <a:buFont typeface="Arial" panose="020B0604020202020204" pitchFamily="34" charset="0"/>
              <a:buChar char="•"/>
            </a:pPr>
            <a:r>
              <a:rPr lang="bs-Latn-BA" dirty="0">
                <a:solidFill>
                  <a:schemeClr val="bg1"/>
                </a:solidFill>
              </a:rPr>
              <a:t>metodi mjerenja i procjene aktivne komponente struje odvodnje</a:t>
            </a:r>
            <a:endParaRPr lang="en-US" dirty="0">
              <a:solidFill>
                <a:schemeClr val="bg1"/>
              </a:solidFill>
            </a:endParaRPr>
          </a:p>
          <a:p>
            <a:pPr marL="800100" lvl="1" indent="-342900" algn="l">
              <a:buFont typeface="Arial" panose="020B0604020202020204" pitchFamily="34" charset="0"/>
              <a:buChar char="•"/>
            </a:pPr>
            <a:r>
              <a:rPr lang="bs-Latn-BA" dirty="0">
                <a:solidFill>
                  <a:schemeClr val="bg1"/>
                </a:solidFill>
              </a:rPr>
              <a:t>metodi zasnovani na harmonijskoj analizi struje odvodnje</a:t>
            </a:r>
            <a:endParaRPr lang="en-US" dirty="0">
              <a:solidFill>
                <a:schemeClr val="bg1"/>
              </a:solidFill>
            </a:endParaRPr>
          </a:p>
        </p:txBody>
      </p:sp>
    </p:spTree>
    <p:extLst>
      <p:ext uri="{BB962C8B-B14F-4D97-AF65-F5344CB8AC3E}">
        <p14:creationId xmlns:p14="http://schemas.microsoft.com/office/powerpoint/2010/main" val="2436798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449179"/>
            <a:ext cx="8406063" cy="897021"/>
          </a:xfrm>
        </p:spPr>
        <p:txBody>
          <a:bodyPr>
            <a:normAutofit/>
          </a:bodyPr>
          <a:lstStyle/>
          <a:p>
            <a:r>
              <a:rPr lang="bs-Latn-BA" sz="2800" dirty="0" smtClean="0"/>
              <a:t>Mjerenje aktivne komponente struje odvodnje uz pomoć analize trećeg  harmonika uz  kompenzaciju</a:t>
            </a:r>
            <a:endParaRPr lang="en-US" sz="2800" dirty="0"/>
          </a:p>
        </p:txBody>
      </p:sp>
      <p:sp>
        <p:nvSpPr>
          <p:cNvPr id="3" name="Subtitle 2"/>
          <p:cNvSpPr>
            <a:spLocks noGrp="1"/>
          </p:cNvSpPr>
          <p:nvPr>
            <p:ph type="subTitle" idx="1"/>
          </p:nvPr>
        </p:nvSpPr>
        <p:spPr>
          <a:xfrm>
            <a:off x="449179" y="2572971"/>
            <a:ext cx="8406063" cy="2400082"/>
          </a:xfrm>
        </p:spPr>
        <p:txBody>
          <a:bodyPr/>
          <a:lstStyle/>
          <a:p>
            <a:pPr algn="l"/>
            <a:r>
              <a:rPr lang="bs-Latn-BA" dirty="0"/>
              <a:t>Ovaj metod spada u grupu indirektnih metoda procjene aktivne komponente struje odvodnje iz razloga što ne vrši direktno mjerenje aktivne i reaktivne komponente, već kao ulazne parametre koristi ukupnu struju odvodnje i treći harmonik te struje uz kompenzaciju trećim harmonikom iz sistema.</a:t>
            </a:r>
            <a:endParaRPr lang="en-US" dirty="0"/>
          </a:p>
        </p:txBody>
      </p:sp>
    </p:spTree>
    <p:extLst>
      <p:ext uri="{BB962C8B-B14F-4D97-AF65-F5344CB8AC3E}">
        <p14:creationId xmlns:p14="http://schemas.microsoft.com/office/powerpoint/2010/main" val="847481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449179"/>
            <a:ext cx="8406063" cy="897021"/>
          </a:xfrm>
        </p:spPr>
        <p:txBody>
          <a:bodyPr>
            <a:normAutofit/>
          </a:bodyPr>
          <a:lstStyle/>
          <a:p>
            <a:r>
              <a:rPr lang="bs-Latn-BA" sz="2800" dirty="0" smtClean="0"/>
              <a:t>Mjerenje aktivne komponente struje odvodnje uz pomoć analize trećeg  harmonika uz  kompenzaciju</a:t>
            </a:r>
            <a:endParaRPr lang="en-US" sz="2800" dirty="0"/>
          </a:p>
        </p:txBody>
      </p:sp>
      <p:sp>
        <p:nvSpPr>
          <p:cNvPr id="3" name="Subtitle 2"/>
          <p:cNvSpPr>
            <a:spLocks noGrp="1"/>
          </p:cNvSpPr>
          <p:nvPr>
            <p:ph type="subTitle" idx="1"/>
          </p:nvPr>
        </p:nvSpPr>
        <p:spPr>
          <a:xfrm>
            <a:off x="449179" y="1732546"/>
            <a:ext cx="8406063" cy="3818021"/>
          </a:xfrm>
        </p:spPr>
        <p:txBody>
          <a:bodyPr>
            <a:normAutofit/>
          </a:bodyPr>
          <a:lstStyle/>
          <a:p>
            <a:pPr algn="l"/>
            <a:r>
              <a:rPr lang="bs-Latn-BA" dirty="0"/>
              <a:t>Ukupna struja odvodnje se može podijeliti na kapacitivnu i aktivnu komponentu gdje je dominantna kapacitivna koja nastaje kao rezultat dielektrične permeabilnosti metal-oksidnih pločica naslaganih u stub. Kapacitivna komponenta se ne može koristiti za procjenu stanja odvodnika jer nema utjecaj na promjenu strujno-naponske karakteristike odvodnika. Aktivna komponenta struje odvodnje se definiše kao vrijednost struje u trenutku maksimalne vrijednosti narinutog napona na odvodnik kao što se vidi na slici 1 i reda je 2-20% kapacitivne struje što odgovara 10-600 µA</a:t>
            </a:r>
            <a:endParaRPr lang="en-US" dirty="0"/>
          </a:p>
        </p:txBody>
      </p:sp>
    </p:spTree>
    <p:extLst>
      <p:ext uri="{BB962C8B-B14F-4D97-AF65-F5344CB8AC3E}">
        <p14:creationId xmlns:p14="http://schemas.microsoft.com/office/powerpoint/2010/main" val="3670220629"/>
      </p:ext>
    </p:extLst>
  </p:cSld>
  <p:clrMapOvr>
    <a:masterClrMapping/>
  </p:clrMapOvr>
</p:sld>
</file>

<file path=ppt/theme/theme1.xml><?xml version="1.0" encoding="utf-8"?>
<a:theme xmlns:a="http://schemas.openxmlformats.org/drawingml/2006/main" name="Thème Office">
  <a:themeElements>
    <a:clrScheme name="CIGREglobalEd1">
      <a:dk1>
        <a:sysClr val="windowText" lastClr="000000"/>
      </a:dk1>
      <a:lt1>
        <a:sysClr val="window" lastClr="FFFFFF"/>
      </a:lt1>
      <a:dk2>
        <a:srgbClr val="7F7F7F"/>
      </a:dk2>
      <a:lt2>
        <a:srgbClr val="DEDDD7"/>
      </a:lt2>
      <a:accent1>
        <a:srgbClr val="007E4F"/>
      </a:accent1>
      <a:accent2>
        <a:srgbClr val="41AD49"/>
      </a:accent2>
      <a:accent3>
        <a:srgbClr val="F2672D"/>
      </a:accent3>
      <a:accent4>
        <a:srgbClr val="523E6C"/>
      </a:accent4>
      <a:accent5>
        <a:srgbClr val="0FB3BD"/>
      </a:accent5>
      <a:accent6>
        <a:srgbClr val="DC1A5C"/>
      </a:accent6>
      <a:hlink>
        <a:srgbClr val="11668F"/>
      </a:hlink>
      <a:folHlink>
        <a:srgbClr val="11668F"/>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IGREglobal4_3_Ed1Aug18v2.1.potx" id="{B3074300-03B5-411B-B571-1A479F7BA1FD}" vid="{0199AF4D-BD84-46D3-8414-A7A921CD42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171</TotalTime>
  <Words>1702</Words>
  <Application>Microsoft Office PowerPoint</Application>
  <PresentationFormat>On-screen Show (4:3)</PresentationFormat>
  <Paragraphs>238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Courier New</vt:lpstr>
      <vt:lpstr>Times New Roman</vt:lpstr>
      <vt:lpstr>Thème Office</vt:lpstr>
      <vt:lpstr>Iskustva u ispitivanju VN odvodnika prenapona mjerenjem aktivne komponente struje odvodnje u OP Tuzla, Elektroprijenos BiH</vt:lpstr>
      <vt:lpstr>Sadržaj</vt:lpstr>
      <vt:lpstr>Definicija odvodnika prenapona</vt:lpstr>
      <vt:lpstr>Standard IEC 60099-5</vt:lpstr>
      <vt:lpstr>Standard IEC 60099-5</vt:lpstr>
      <vt:lpstr>Standard IEC 60099-5</vt:lpstr>
      <vt:lpstr>Standard IEC 60099-5 Aneks D - Dijagnostički indikatori stanja odvodnika u pogonu </vt:lpstr>
      <vt:lpstr>Mjerenje aktivne komponente struje odvodnje uz pomoć analize trećeg  harmonika uz  kompenzaciju</vt:lpstr>
      <vt:lpstr>Mjerenje aktivne komponente struje odvodnje uz pomoć analize trećeg  harmonika uz  kompenzaciju</vt:lpstr>
      <vt:lpstr>Mjerenje aktivne komponente struje odvodnje uz pomoć analize trećeg  harmonika uz  kompenzaciju</vt:lpstr>
      <vt:lpstr>Mjerenje aktivne komponente struje odvodnje uz pomoć analize trećeg  harmonika uz  kompenzaciju</vt:lpstr>
      <vt:lpstr>Mjerenje aktivne komponente struje odvodnje uz pomoć analize trećeg  harmonika uz  kompenzaciju</vt:lpstr>
      <vt:lpstr>Mjerenje aktivne komponente struje odvodnje uz pomoć analize trećeg  harmonika uz  kompenzaciju</vt:lpstr>
      <vt:lpstr>Mjerenje aktivne komponente struje odvodnje uz pomoć analize trećeg  harmonika uz  kompenzaciju</vt:lpstr>
      <vt:lpstr>Termalna slika odvodnika prenapona</vt:lpstr>
      <vt:lpstr>Primjeri odvodnika prenapona na kraju životne dobi</vt:lpstr>
      <vt:lpstr>TS 400/110/35 kV Ugljevik, TM1, 400kV strana, faza 0</vt:lpstr>
      <vt:lpstr>TS 400/110/35 kV Ugljevik, TM1, 400kV strana, faza 0</vt:lpstr>
      <vt:lpstr>TS 110/10 kV Srebrenik, TR2, 110 kV strana, faza 0</vt:lpstr>
      <vt:lpstr>TS 110/10 kV Srebrenik, TR2, 110 kV strana, faza 0</vt:lpstr>
      <vt:lpstr>TS 110/35/6 kV Đurđevik, TR1, 110 kV strana, faza 0</vt:lpstr>
      <vt:lpstr>TS 110/35/6 kV Đurđevik, TR1, 110 kV strana, faza 0</vt:lpstr>
      <vt:lpstr>TS 110/35/6 kV Đurđevik, TR1, 110 kV strana, faza 8</vt:lpstr>
      <vt:lpstr>TS 110/35/6 kV Đurđevik, TR1, 110 kV strana, faza 8</vt:lpstr>
      <vt:lpstr>Zaključak</vt:lpstr>
      <vt:lpstr>Zaključak</vt:lpstr>
      <vt:lpstr>Literatura</vt:lpstr>
      <vt:lpstr>Hvala na pažnji!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Hakima ABDELLAOUI</dc:creator>
  <cp:lastModifiedBy>Tarik Rahmanović</cp:lastModifiedBy>
  <cp:revision>19</cp:revision>
  <dcterms:created xsi:type="dcterms:W3CDTF">2018-08-21T10:05:07Z</dcterms:created>
  <dcterms:modified xsi:type="dcterms:W3CDTF">2019-05-13T21:25:47Z</dcterms:modified>
</cp:coreProperties>
</file>