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9" r:id="rId4"/>
    <p:sldId id="260" r:id="rId5"/>
    <p:sldId id="261" r:id="rId6"/>
    <p:sldId id="262" r:id="rId7"/>
    <p:sldId id="263" r:id="rId8"/>
    <p:sldId id="264" r:id="rId9"/>
    <p:sldId id="265" r:id="rId10"/>
    <p:sldId id="268" r:id="rId11"/>
    <p:sldId id="266" r:id="rId12"/>
    <p:sldId id="267" r:id="rId13"/>
    <p:sldId id="269"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6433" autoAdjust="0"/>
  </p:normalViewPr>
  <p:slideViewPr>
    <p:cSldViewPr snapToGrid="0">
      <p:cViewPr varScale="1">
        <p:scale>
          <a:sx n="125" d="100"/>
          <a:sy n="125" d="100"/>
        </p:scale>
        <p:origin x="-114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9/05/2019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9/05/2019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9/05/2019</a:t>
            </a:fld>
            <a:endParaRPr lang="en-NZ"/>
          </a:p>
        </p:txBody>
      </p:sp>
      <p:sp>
        <p:nvSpPr>
          <p:cNvPr id="5" name="Footer Placeholder 4">
            <a:extLst>
              <a:ext uri="{FF2B5EF4-FFF2-40B4-BE49-F238E27FC236}">
                <a16:creationId xmlns=""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6C27A-72D8-457B-A723-F18600481DD2}"/>
              </a:ext>
            </a:extLst>
          </p:cNvPr>
          <p:cNvSpPr>
            <a:spLocks noGrp="1"/>
          </p:cNvSpPr>
          <p:nvPr>
            <p:ph type="ctrTitle"/>
          </p:nvPr>
        </p:nvSpPr>
        <p:spPr>
          <a:xfrm>
            <a:off x="1202723" y="2271478"/>
            <a:ext cx="6855941" cy="1502633"/>
          </a:xfrm>
        </p:spPr>
        <p:txBody>
          <a:bodyPr>
            <a:normAutofit fontScale="90000"/>
          </a:bodyPr>
          <a:lstStyle/>
          <a:p>
            <a:r>
              <a:rPr lang="en-US"/>
              <a:t/>
            </a:r>
            <a:br>
              <a:rPr lang="en-US"/>
            </a:br>
            <a:r>
              <a:rPr lang="de-DE" sz="2700" b="1" cap="all"/>
              <a:t>Analiza i prikaz mjerenja ugrađenog monitoringa vibracija, vazdušnog zazora i magnetnog fluksa na </a:t>
            </a:r>
            <a:r>
              <a:rPr lang="de-DE" sz="2700" b="1" cap="all" smtClean="0"/>
              <a:t/>
            </a:r>
            <a:br>
              <a:rPr lang="de-DE" sz="2700" b="1" cap="all" smtClean="0"/>
            </a:br>
            <a:r>
              <a:rPr lang="de-DE" sz="2700" b="1" cap="all" smtClean="0"/>
              <a:t>HE </a:t>
            </a:r>
            <a:r>
              <a:rPr lang="de-DE" sz="2700" b="1" cap="all"/>
              <a:t>„Perućica“</a:t>
            </a:r>
            <a:endParaRPr lang="en-NZ" sz="2700"/>
          </a:p>
        </p:txBody>
      </p:sp>
      <p:sp>
        <p:nvSpPr>
          <p:cNvPr id="3" name="Subtitle 2">
            <a:extLst>
              <a:ext uri="{FF2B5EF4-FFF2-40B4-BE49-F238E27FC236}">
                <a16:creationId xmlns="" xmlns:a16="http://schemas.microsoft.com/office/drawing/2014/main" id="{EC0EF756-2813-4C92-852F-C68BE5F816AC}"/>
              </a:ext>
            </a:extLst>
          </p:cNvPr>
          <p:cNvSpPr>
            <a:spLocks noGrp="1"/>
          </p:cNvSpPr>
          <p:nvPr>
            <p:ph type="subTitle" idx="1"/>
          </p:nvPr>
        </p:nvSpPr>
        <p:spPr>
          <a:xfrm>
            <a:off x="5132173" y="4987093"/>
            <a:ext cx="3849130" cy="318075"/>
          </a:xfrm>
        </p:spPr>
        <p:txBody>
          <a:bodyPr/>
          <a:lstStyle/>
          <a:p>
            <a:r>
              <a:rPr lang="sr-Latn-CS" altLang="sr-Latn-RS" sz="1600" b="1"/>
              <a:t>Bečići, </a:t>
            </a:r>
            <a:r>
              <a:rPr lang="en-US" altLang="sr-Latn-RS" sz="1600" b="1" smtClean="0"/>
              <a:t>14</a:t>
            </a:r>
            <a:r>
              <a:rPr lang="sr-Latn-CS" altLang="sr-Latn-RS" sz="1600" b="1" smtClean="0"/>
              <a:t>. </a:t>
            </a:r>
            <a:r>
              <a:rPr lang="sr-Latn-CS" altLang="sr-Latn-RS" sz="1600" b="1"/>
              <a:t>- </a:t>
            </a:r>
            <a:r>
              <a:rPr lang="en-US" altLang="sr-Latn-RS" sz="1600" b="1" smtClean="0"/>
              <a:t>17</a:t>
            </a:r>
            <a:r>
              <a:rPr lang="sr-Latn-CS" altLang="sr-Latn-RS" sz="1600" b="1" smtClean="0"/>
              <a:t>. </a:t>
            </a:r>
            <a:r>
              <a:rPr lang="sr-Latn-CS" altLang="sr-Latn-RS" sz="1600" b="1"/>
              <a:t>maj </a:t>
            </a:r>
            <a:r>
              <a:rPr lang="sr-Latn-CS" altLang="sr-Latn-RS" sz="1600" b="1" smtClean="0"/>
              <a:t>201</a:t>
            </a:r>
            <a:r>
              <a:rPr lang="en-US" altLang="sr-Latn-RS" sz="1600" b="1" smtClean="0"/>
              <a:t>9</a:t>
            </a:r>
            <a:r>
              <a:rPr lang="sr-Latn-CS" altLang="sr-Latn-RS" sz="1600" b="1" smtClean="0"/>
              <a:t>.</a:t>
            </a:r>
            <a:endParaRPr lang="sr-Latn-CS" altLang="sr-Latn-RS" sz="1600" b="1"/>
          </a:p>
          <a:p>
            <a:endParaRPr lang="en-NZ"/>
          </a:p>
        </p:txBody>
      </p:sp>
      <p:sp>
        <p:nvSpPr>
          <p:cNvPr id="4" name="Rectangle 3"/>
          <p:cNvSpPr/>
          <p:nvPr/>
        </p:nvSpPr>
        <p:spPr>
          <a:xfrm>
            <a:off x="5522247" y="4679316"/>
            <a:ext cx="3068982" cy="307777"/>
          </a:xfrm>
          <a:prstGeom prst="rect">
            <a:avLst/>
          </a:prstGeom>
        </p:spPr>
        <p:txBody>
          <a:bodyPr wrap="none">
            <a:spAutoFit/>
          </a:bodyPr>
          <a:lstStyle/>
          <a:p>
            <a:pPr lvl="0" eaLnBrk="0" fontAlgn="base" hangingPunct="0">
              <a:spcBef>
                <a:spcPct val="0"/>
              </a:spcBef>
              <a:spcAft>
                <a:spcPct val="0"/>
              </a:spcAft>
            </a:pPr>
            <a:r>
              <a:rPr lang="sr-Latn-CS" altLang="sr-Latn-RS" sz="1400" b="1" smtClean="0">
                <a:solidFill>
                  <a:schemeClr val="bg1"/>
                </a:solidFill>
                <a:latin typeface="Arial" panose="020B0604020202020204" pitchFamily="34" charset="0"/>
              </a:rPr>
              <a:t>V</a:t>
            </a:r>
            <a:r>
              <a:rPr lang="en-US" altLang="sr-Latn-RS" sz="1400" b="1" smtClean="0">
                <a:solidFill>
                  <a:schemeClr val="bg1"/>
                </a:solidFill>
                <a:latin typeface="Arial" panose="020B0604020202020204" pitchFamily="34" charset="0"/>
              </a:rPr>
              <a:t>I</a:t>
            </a:r>
            <a:r>
              <a:rPr lang="sr-Latn-CS" altLang="sr-Latn-RS" sz="1400" b="1" smtClean="0">
                <a:solidFill>
                  <a:schemeClr val="bg1"/>
                </a:solidFill>
                <a:latin typeface="Arial" panose="020B0604020202020204" pitchFamily="34" charset="0"/>
              </a:rPr>
              <a:t> </a:t>
            </a:r>
            <a:r>
              <a:rPr lang="sr-Latn-CS" altLang="sr-Latn-RS" sz="1400" b="1">
                <a:solidFill>
                  <a:schemeClr val="bg1"/>
                </a:solidFill>
                <a:latin typeface="Arial" panose="020B0604020202020204" pitchFamily="34" charset="0"/>
              </a:rPr>
              <a:t>SAVJETOVANJE CG KO CIGRE</a:t>
            </a:r>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2.168.3.110\Compass aplikacija\Compass slike\Capture.JPG.cigre4.JPG"/>
          <p:cNvPicPr/>
          <p:nvPr/>
        </p:nvPicPr>
        <p:blipFill>
          <a:blip r:embed="rId2">
            <a:extLst>
              <a:ext uri="{28A0092B-C50C-407E-A947-70E740481C1C}">
                <a14:useLocalDpi xmlns:a14="http://schemas.microsoft.com/office/drawing/2010/main" val="0"/>
              </a:ext>
            </a:extLst>
          </a:blip>
          <a:srcRect/>
          <a:stretch>
            <a:fillRect/>
          </a:stretch>
        </p:blipFill>
        <p:spPr bwMode="auto">
          <a:xfrm>
            <a:off x="5588000" y="1028700"/>
            <a:ext cx="3418523" cy="3331433"/>
          </a:xfrm>
          <a:prstGeom prst="rect">
            <a:avLst/>
          </a:prstGeom>
          <a:noFill/>
          <a:ln>
            <a:noFill/>
          </a:ln>
        </p:spPr>
      </p:pic>
      <p:sp>
        <p:nvSpPr>
          <p:cNvPr id="5" name="Rectangle 4"/>
          <p:cNvSpPr/>
          <p:nvPr/>
        </p:nvSpPr>
        <p:spPr>
          <a:xfrm>
            <a:off x="5743627" y="4503923"/>
            <a:ext cx="3107268" cy="246221"/>
          </a:xfrm>
          <a:prstGeom prst="rect">
            <a:avLst/>
          </a:prstGeom>
        </p:spPr>
        <p:txBody>
          <a:bodyPr wrap="square">
            <a:spAutoFit/>
          </a:bodyPr>
          <a:lstStyle/>
          <a:p>
            <a:r>
              <a:rPr lang="en-US" sz="1000">
                <a:solidFill>
                  <a:schemeClr val="bg1"/>
                </a:solidFill>
                <a:latin typeface="Arial" panose="020B0604020202020204" pitchFamily="34" charset="0"/>
                <a:ea typeface="Calibri" panose="020F0502020204030204" pitchFamily="34" charset="0"/>
              </a:rPr>
              <a:t>Dijagram za profil magnetnog fluksa na agregatu A1</a:t>
            </a:r>
            <a:endParaRPr lang="en-US" sz="1000">
              <a:solidFill>
                <a:schemeClr val="bg1"/>
              </a:solidFill>
            </a:endParaRPr>
          </a:p>
        </p:txBody>
      </p:sp>
      <p:pic>
        <p:nvPicPr>
          <p:cNvPr id="6" name="Picture 5" descr="E:\Desktop\Prezentacija konacno\test ivan\A1 profil magnet.fluksa.jpg"/>
          <p:cNvPicPr/>
          <p:nvPr/>
        </p:nvPicPr>
        <p:blipFill>
          <a:blip r:embed="rId3">
            <a:extLst>
              <a:ext uri="{28A0092B-C50C-407E-A947-70E740481C1C}">
                <a14:useLocalDpi xmlns:a14="http://schemas.microsoft.com/office/drawing/2010/main" val="0"/>
              </a:ext>
            </a:extLst>
          </a:blip>
          <a:srcRect/>
          <a:stretch>
            <a:fillRect/>
          </a:stretch>
        </p:blipFill>
        <p:spPr bwMode="auto">
          <a:xfrm>
            <a:off x="76200" y="1028700"/>
            <a:ext cx="5430624" cy="4559298"/>
          </a:xfrm>
          <a:prstGeom prst="rect">
            <a:avLst/>
          </a:prstGeom>
          <a:noFill/>
          <a:ln>
            <a:noFill/>
          </a:ln>
        </p:spPr>
      </p:pic>
      <p:sp>
        <p:nvSpPr>
          <p:cNvPr id="7" name="Rectangle 6"/>
          <p:cNvSpPr/>
          <p:nvPr/>
        </p:nvSpPr>
        <p:spPr>
          <a:xfrm>
            <a:off x="505512" y="5748173"/>
            <a:ext cx="4572000" cy="246221"/>
          </a:xfrm>
          <a:prstGeom prst="rect">
            <a:avLst/>
          </a:prstGeom>
        </p:spPr>
        <p:txBody>
          <a:bodyPr>
            <a:spAutoFit/>
          </a:bodyPr>
          <a:lstStyle/>
          <a:p>
            <a:r>
              <a:rPr lang="en-US" sz="1000">
                <a:solidFill>
                  <a:schemeClr val="bg1"/>
                </a:solidFill>
                <a:latin typeface="Arial" panose="020B0604020202020204" pitchFamily="34" charset="0"/>
                <a:ea typeface="Calibri" panose="020F0502020204030204" pitchFamily="34" charset="0"/>
              </a:rPr>
              <a:t>Dijagram za vremensku funkciju magnetnog fluksa na agregatu A1</a:t>
            </a:r>
            <a:endParaRPr lang="en-US" sz="1000">
              <a:solidFill>
                <a:schemeClr val="bg1"/>
              </a:solidFill>
            </a:endParaRPr>
          </a:p>
        </p:txBody>
      </p:sp>
      <p:sp>
        <p:nvSpPr>
          <p:cNvPr id="8" name="Rectangle 7"/>
          <p:cNvSpPr/>
          <p:nvPr/>
        </p:nvSpPr>
        <p:spPr>
          <a:xfrm>
            <a:off x="140612" y="256164"/>
            <a:ext cx="8625710" cy="584775"/>
          </a:xfrm>
          <a:prstGeom prst="rect">
            <a:avLst/>
          </a:prstGeom>
        </p:spPr>
        <p:txBody>
          <a:bodyPr wrap="square">
            <a:spAutoFit/>
          </a:bodyPr>
          <a:lstStyle/>
          <a:p>
            <a:r>
              <a:rPr lang="en-US" sz="1600" smtClean="0">
                <a:solidFill>
                  <a:schemeClr val="bg1"/>
                </a:solidFill>
                <a:latin typeface="Arial" panose="020B0604020202020204" pitchFamily="34" charset="0"/>
                <a:ea typeface="Calibri" panose="020F0502020204030204" pitchFamily="34" charset="0"/>
              </a:rPr>
              <a:t>- </a:t>
            </a:r>
            <a:r>
              <a:rPr lang="hr-HR" sz="1600" smtClean="0">
                <a:solidFill>
                  <a:schemeClr val="bg1"/>
                </a:solidFill>
                <a:latin typeface="Arial" panose="020B0604020202020204" pitchFamily="34" charset="0"/>
                <a:ea typeface="Calibri" panose="020F0502020204030204" pitchFamily="34" charset="0"/>
              </a:rPr>
              <a:t>Na </a:t>
            </a:r>
            <a:r>
              <a:rPr lang="hr-HR" sz="1600">
                <a:solidFill>
                  <a:schemeClr val="bg1"/>
                </a:solidFill>
                <a:latin typeface="Arial" panose="020B0604020202020204" pitchFamily="34" charset="0"/>
                <a:ea typeface="Calibri" panose="020F0502020204030204" pitchFamily="34" charset="0"/>
              </a:rPr>
              <a:t>sledećim slikama </a:t>
            </a:r>
            <a:r>
              <a:rPr lang="hr-HR" sz="1600" smtClean="0">
                <a:solidFill>
                  <a:schemeClr val="bg1"/>
                </a:solidFill>
                <a:latin typeface="Arial" panose="020B0604020202020204" pitchFamily="34" charset="0"/>
                <a:ea typeface="Calibri" panose="020F0502020204030204" pitchFamily="34" charset="0"/>
              </a:rPr>
              <a:t>prikazan </a:t>
            </a:r>
            <a:r>
              <a:rPr lang="hr-HR" sz="1600">
                <a:solidFill>
                  <a:schemeClr val="bg1"/>
                </a:solidFill>
                <a:latin typeface="Arial" panose="020B0604020202020204" pitchFamily="34" charset="0"/>
                <a:ea typeface="Calibri" panose="020F0502020204030204" pitchFamily="34" charset="0"/>
              </a:rPr>
              <a:t>je profil i vremenska funkcija magnetnog fluksa na jednom od </a:t>
            </a:r>
            <a:r>
              <a:rPr lang="hr-HR" sz="1600" smtClean="0">
                <a:solidFill>
                  <a:schemeClr val="bg1"/>
                </a:solidFill>
                <a:latin typeface="Arial" panose="020B0604020202020204" pitchFamily="34" charset="0"/>
                <a:ea typeface="Calibri" panose="020F0502020204030204" pitchFamily="34" charset="0"/>
              </a:rPr>
              <a:t>agregata</a:t>
            </a:r>
            <a:endParaRPr lang="en-US" sz="1600">
              <a:solidFill>
                <a:schemeClr val="bg1"/>
              </a:solidFill>
            </a:endParaRPr>
          </a:p>
        </p:txBody>
      </p:sp>
    </p:spTree>
    <p:extLst>
      <p:ext uri="{BB962C8B-B14F-4D97-AF65-F5344CB8AC3E}">
        <p14:creationId xmlns:p14="http://schemas.microsoft.com/office/powerpoint/2010/main" val="1885976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97" y="313038"/>
            <a:ext cx="6858000" cy="331940"/>
          </a:xfrm>
        </p:spPr>
        <p:txBody>
          <a:bodyPr>
            <a:noAutofit/>
          </a:bodyPr>
          <a:lstStyle/>
          <a:p>
            <a:r>
              <a:rPr lang="sr-Latn-CS" sz="1800" b="1" smtClean="0"/>
              <a:t>4.</a:t>
            </a:r>
            <a:r>
              <a:rPr lang="en-US" sz="1800" b="1" smtClean="0"/>
              <a:t> </a:t>
            </a:r>
            <a:r>
              <a:rPr lang="sr-Latn-CS" sz="1800" b="1" smtClean="0"/>
              <a:t>ZAKLJUČAK</a:t>
            </a:r>
            <a:endParaRPr lang="en-US" sz="1800"/>
          </a:p>
        </p:txBody>
      </p:sp>
      <p:sp>
        <p:nvSpPr>
          <p:cNvPr id="4" name="Rectangle 3"/>
          <p:cNvSpPr/>
          <p:nvPr/>
        </p:nvSpPr>
        <p:spPr>
          <a:xfrm>
            <a:off x="601362" y="1013254"/>
            <a:ext cx="8036011" cy="2905604"/>
          </a:xfrm>
          <a:prstGeom prst="rect">
            <a:avLst/>
          </a:prstGeom>
        </p:spPr>
        <p:txBody>
          <a:bodyPr wrap="square">
            <a:spAutoFit/>
          </a:bodyPr>
          <a:lstStyle/>
          <a:p>
            <a:pPr indent="450215" algn="just">
              <a:lnSpc>
                <a:spcPct val="115000"/>
              </a:lnSpc>
              <a:spcAft>
                <a:spcPts val="0"/>
              </a:spcAft>
            </a:pPr>
            <a:r>
              <a:rPr lang="sr-Latn-CS" sz="1600">
                <a:solidFill>
                  <a:schemeClr val="bg1"/>
                </a:solidFill>
                <a:latin typeface="Arial" panose="020B0604020202020204" pitchFamily="34" charset="0"/>
                <a:ea typeface="Calibri" panose="020F0502020204030204" pitchFamily="34" charset="0"/>
                <a:cs typeface="Times New Roman" panose="02020603050405020304" pitchFamily="18" charset="0"/>
              </a:rPr>
              <a:t>Sistem za permanetni nadzor vibracija i vazdušnog zazora u uslovima stalne promjene parametara rada mašina bez korišćenja adaptivnog monitoringa bi bio veoma komplikovan za korišćenje. Analiza vibracionog stanja u uslovima stalne promjene radnih parametara, a time i stalne promjene amplituda i spektralnog sadržaja vibracija zahtjeva da se vibraciono stanje prati tako što će se kroz istoriju pratiti trend vibracionih parametara u sličnim radnim uslovima. Adaptivni sistem monitoringa vibracija omogućava praćenje trenda vibracija u različitim radnim režimima, što omogućava podešavanje različitih alarmnih nivoa za različite radne uslove, čime se postiže da se velika količina podataka koje treba pratiti, svede na daleko manji broj parametara koji će automatski alarmirati vibrodijagnostičara na povećanje vibracija praćenih mašina.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26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534" y="1056733"/>
            <a:ext cx="8661399" cy="1569660"/>
          </a:xfrm>
          <a:prstGeom prst="rect">
            <a:avLst/>
          </a:prstGeom>
        </p:spPr>
        <p:txBody>
          <a:bodyPr wrap="square">
            <a:spAutoFit/>
          </a:bodyPr>
          <a:lstStyle/>
          <a:p>
            <a:pPr marL="342900" indent="-342900" algn="just">
              <a:buAutoNum type="arabicPeriod"/>
            </a:pPr>
            <a:r>
              <a:rPr lang="en-US" sz="1600" smtClean="0">
                <a:solidFill>
                  <a:schemeClr val="bg1"/>
                </a:solidFill>
              </a:rPr>
              <a:t>Prokomentarisati </a:t>
            </a:r>
            <a:r>
              <a:rPr lang="en-US" sz="1600">
                <a:solidFill>
                  <a:schemeClr val="bg1"/>
                </a:solidFill>
              </a:rPr>
              <a:t>dijagram vremenske promjene magnetnog fluksa na agregatu A1, posebno njegov trougaoni oblik</a:t>
            </a:r>
            <a:r>
              <a:rPr lang="en-US" sz="1600" smtClean="0">
                <a:solidFill>
                  <a:schemeClr val="bg1"/>
                </a:solidFill>
              </a:rPr>
              <a:t>?</a:t>
            </a:r>
          </a:p>
          <a:p>
            <a:pPr marL="342900" indent="-342900" algn="just">
              <a:buAutoNum type="arabicPeriod"/>
            </a:pPr>
            <a:endParaRPr lang="en-US" sz="1600" smtClean="0">
              <a:solidFill>
                <a:schemeClr val="bg1"/>
              </a:solidFill>
            </a:endParaRPr>
          </a:p>
          <a:p>
            <a:pPr marL="342900" indent="-342900" algn="just">
              <a:buAutoNum type="arabicPeriod"/>
            </a:pPr>
            <a:r>
              <a:rPr lang="en-US" sz="1600" smtClean="0">
                <a:solidFill>
                  <a:schemeClr val="bg1"/>
                </a:solidFill>
              </a:rPr>
              <a:t>Obrazložiti </a:t>
            </a:r>
            <a:r>
              <a:rPr lang="en-US" sz="1600">
                <a:solidFill>
                  <a:schemeClr val="bg1"/>
                </a:solidFill>
              </a:rPr>
              <a:t>posledice promjene u vazdušnom zazoru posmatrajući dijagram trenda vazdušnog zazora za svaki pol i profil rotora; opisati potencijalni način suzbijanja njihovog efekta i opisati efekte njihovog dejstva?</a:t>
            </a:r>
            <a:endParaRPr lang="en-US" sz="1600"/>
          </a:p>
        </p:txBody>
      </p:sp>
      <p:sp>
        <p:nvSpPr>
          <p:cNvPr id="6" name="Rectangle 5"/>
          <p:cNvSpPr/>
          <p:nvPr/>
        </p:nvSpPr>
        <p:spPr>
          <a:xfrm>
            <a:off x="611897" y="374134"/>
            <a:ext cx="2313454" cy="369332"/>
          </a:xfrm>
          <a:prstGeom prst="rect">
            <a:avLst/>
          </a:prstGeom>
        </p:spPr>
        <p:txBody>
          <a:bodyPr wrap="none">
            <a:spAutoFit/>
          </a:bodyPr>
          <a:lstStyle/>
          <a:p>
            <a:r>
              <a:rPr lang="en-US" b="1" smtClean="0">
                <a:solidFill>
                  <a:schemeClr val="bg1"/>
                </a:solidFill>
              </a:rPr>
              <a:t>Pitanja </a:t>
            </a:r>
            <a:r>
              <a:rPr lang="en-US" b="1">
                <a:solidFill>
                  <a:schemeClr val="bg1"/>
                </a:solidFill>
              </a:rPr>
              <a:t>za diskusiju</a:t>
            </a:r>
          </a:p>
        </p:txBody>
      </p:sp>
    </p:spTree>
    <p:extLst>
      <p:ext uri="{BB962C8B-B14F-4D97-AF65-F5344CB8AC3E}">
        <p14:creationId xmlns:p14="http://schemas.microsoft.com/office/powerpoint/2010/main" val="1186175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10295" y="5809669"/>
            <a:ext cx="4931158" cy="246221"/>
          </a:xfrm>
          <a:prstGeom prst="rect">
            <a:avLst/>
          </a:prstGeom>
        </p:spPr>
        <p:txBody>
          <a:bodyPr wrap="none">
            <a:spAutoFit/>
          </a:bodyPr>
          <a:lstStyle/>
          <a:p>
            <a:r>
              <a:rPr lang="en-US" sz="1000" smtClean="0">
                <a:solidFill>
                  <a:schemeClr val="bg1"/>
                </a:solidFill>
                <a:latin typeface="+mj-lt"/>
              </a:rPr>
              <a:t>Preklopljeni dijagram </a:t>
            </a:r>
            <a:r>
              <a:rPr lang="en-US" sz="1000" err="1" smtClean="0">
                <a:solidFill>
                  <a:schemeClr val="bg1"/>
                </a:solidFill>
                <a:latin typeface="+mj-lt"/>
              </a:rPr>
              <a:t>za</a:t>
            </a:r>
            <a:r>
              <a:rPr lang="en-US" sz="1000" smtClean="0">
                <a:solidFill>
                  <a:schemeClr val="bg1"/>
                </a:solidFill>
                <a:latin typeface="+mj-lt"/>
              </a:rPr>
              <a:t> </a:t>
            </a:r>
            <a:r>
              <a:rPr lang="en-US" sz="1000" err="1" smtClean="0">
                <a:solidFill>
                  <a:schemeClr val="bg1"/>
                </a:solidFill>
                <a:latin typeface="+mj-lt"/>
              </a:rPr>
              <a:t>profil</a:t>
            </a:r>
            <a:r>
              <a:rPr lang="en-US" sz="1000" smtClean="0">
                <a:solidFill>
                  <a:schemeClr val="bg1"/>
                </a:solidFill>
                <a:latin typeface="+mj-lt"/>
              </a:rPr>
              <a:t> </a:t>
            </a:r>
            <a:r>
              <a:rPr lang="en-US" sz="1000" err="1" smtClean="0">
                <a:solidFill>
                  <a:schemeClr val="bg1"/>
                </a:solidFill>
                <a:latin typeface="+mj-lt"/>
              </a:rPr>
              <a:t>magnetnog</a:t>
            </a:r>
            <a:r>
              <a:rPr lang="en-US" sz="1000" smtClean="0">
                <a:solidFill>
                  <a:schemeClr val="bg1"/>
                </a:solidFill>
                <a:latin typeface="+mj-lt"/>
              </a:rPr>
              <a:t> </a:t>
            </a:r>
            <a:r>
              <a:rPr lang="en-US" sz="1000" err="1" smtClean="0">
                <a:solidFill>
                  <a:schemeClr val="bg1"/>
                </a:solidFill>
                <a:latin typeface="+mj-lt"/>
              </a:rPr>
              <a:t>fluksa</a:t>
            </a:r>
            <a:r>
              <a:rPr lang="en-US" sz="1000" smtClean="0">
                <a:solidFill>
                  <a:schemeClr val="bg1"/>
                </a:solidFill>
                <a:latin typeface="+mj-lt"/>
              </a:rPr>
              <a:t> </a:t>
            </a:r>
            <a:r>
              <a:rPr lang="en-US" sz="1000" smtClean="0">
                <a:solidFill>
                  <a:schemeClr val="bg1"/>
                </a:solidFill>
                <a:latin typeface="+mj-lt"/>
              </a:rPr>
              <a:t>i </a:t>
            </a:r>
            <a:r>
              <a:rPr lang="en-US" sz="1000">
                <a:solidFill>
                  <a:prstClr val="white"/>
                </a:solidFill>
              </a:rPr>
              <a:t>vazdušnog zazora </a:t>
            </a:r>
            <a:r>
              <a:rPr lang="en-US" sz="1000" smtClean="0">
                <a:solidFill>
                  <a:schemeClr val="bg1"/>
                </a:solidFill>
                <a:latin typeface="+mj-lt"/>
              </a:rPr>
              <a:t>na </a:t>
            </a:r>
            <a:r>
              <a:rPr lang="en-US" sz="1000" err="1" smtClean="0">
                <a:solidFill>
                  <a:schemeClr val="bg1"/>
                </a:solidFill>
                <a:latin typeface="+mj-lt"/>
              </a:rPr>
              <a:t>agregatu</a:t>
            </a:r>
            <a:r>
              <a:rPr lang="en-US" sz="1000" smtClean="0">
                <a:solidFill>
                  <a:schemeClr val="bg1"/>
                </a:solidFill>
                <a:latin typeface="+mj-lt"/>
              </a:rPr>
              <a:t> A4</a:t>
            </a:r>
            <a:endParaRPr lang="en-US" sz="1000">
              <a:solidFill>
                <a:schemeClr val="bg1"/>
              </a:solidFill>
              <a:latin typeface="+mj-lt"/>
            </a:endParaRPr>
          </a:p>
        </p:txBody>
      </p:sp>
      <p:pic>
        <p:nvPicPr>
          <p:cNvPr id="2" name="Picture 2" descr="E:\Desktop\A4 AG&amp;MF S2 dut2 inverte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28" y="178231"/>
            <a:ext cx="8764292" cy="551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84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34444" y="6611778"/>
            <a:ext cx="2103461" cy="246221"/>
          </a:xfrm>
          <a:prstGeom prst="rect">
            <a:avLst/>
          </a:prstGeom>
        </p:spPr>
        <p:txBody>
          <a:bodyPr wrap="none">
            <a:spAutoFit/>
          </a:bodyPr>
          <a:lstStyle/>
          <a:p>
            <a:r>
              <a:rPr lang="en-US" sz="1000" err="1" smtClean="0">
                <a:solidFill>
                  <a:schemeClr val="bg1"/>
                </a:solidFill>
                <a:latin typeface="+mj-lt"/>
              </a:rPr>
              <a:t>Spektar</a:t>
            </a:r>
            <a:r>
              <a:rPr lang="en-US" sz="1000" smtClean="0">
                <a:solidFill>
                  <a:schemeClr val="bg1"/>
                </a:solidFill>
                <a:latin typeface="+mj-lt"/>
              </a:rPr>
              <a:t> </a:t>
            </a:r>
            <a:r>
              <a:rPr lang="en-US" sz="1000" err="1" smtClean="0">
                <a:solidFill>
                  <a:schemeClr val="bg1"/>
                </a:solidFill>
                <a:latin typeface="+mj-lt"/>
              </a:rPr>
              <a:t>magnetnog</a:t>
            </a:r>
            <a:r>
              <a:rPr lang="en-US" sz="1000" smtClean="0">
                <a:solidFill>
                  <a:schemeClr val="bg1"/>
                </a:solidFill>
                <a:latin typeface="+mj-lt"/>
              </a:rPr>
              <a:t> </a:t>
            </a:r>
            <a:r>
              <a:rPr lang="en-US" sz="1000" err="1" smtClean="0">
                <a:solidFill>
                  <a:schemeClr val="bg1"/>
                </a:solidFill>
                <a:latin typeface="+mj-lt"/>
              </a:rPr>
              <a:t>fluksa</a:t>
            </a:r>
            <a:r>
              <a:rPr lang="en-US" sz="1000" smtClean="0">
                <a:solidFill>
                  <a:schemeClr val="bg1"/>
                </a:solidFill>
                <a:latin typeface="+mj-lt"/>
              </a:rPr>
              <a:t> 500 Hz</a:t>
            </a:r>
            <a:endParaRPr lang="en-US" sz="1000">
              <a:solidFill>
                <a:schemeClr val="bg1"/>
              </a:solidFill>
              <a:latin typeface="+mj-lt"/>
            </a:endParaRPr>
          </a:p>
        </p:txBody>
      </p:sp>
      <p:pic>
        <p:nvPicPr>
          <p:cNvPr id="2050" name="Picture 2" descr="A4MFSP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 y="115041"/>
            <a:ext cx="832866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A4MFSP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 y="3522371"/>
            <a:ext cx="654558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16459" y="3224001"/>
            <a:ext cx="2103461" cy="246221"/>
          </a:xfrm>
          <a:prstGeom prst="rect">
            <a:avLst/>
          </a:prstGeom>
        </p:spPr>
        <p:txBody>
          <a:bodyPr wrap="none">
            <a:spAutoFit/>
          </a:bodyPr>
          <a:lstStyle/>
          <a:p>
            <a:r>
              <a:rPr lang="en-US" sz="1000" err="1">
                <a:solidFill>
                  <a:schemeClr val="bg1"/>
                </a:solidFill>
              </a:rPr>
              <a:t>Spektar</a:t>
            </a:r>
            <a:r>
              <a:rPr lang="en-US" sz="1000">
                <a:solidFill>
                  <a:schemeClr val="bg1"/>
                </a:solidFill>
              </a:rPr>
              <a:t> </a:t>
            </a:r>
            <a:r>
              <a:rPr lang="en-US" sz="1000" err="1">
                <a:solidFill>
                  <a:schemeClr val="bg1"/>
                </a:solidFill>
              </a:rPr>
              <a:t>magnetnog</a:t>
            </a:r>
            <a:r>
              <a:rPr lang="en-US" sz="1000">
                <a:solidFill>
                  <a:schemeClr val="bg1"/>
                </a:solidFill>
              </a:rPr>
              <a:t> </a:t>
            </a:r>
            <a:r>
              <a:rPr lang="en-US" sz="1000" err="1">
                <a:solidFill>
                  <a:schemeClr val="bg1"/>
                </a:solidFill>
              </a:rPr>
              <a:t>fluksa</a:t>
            </a:r>
            <a:r>
              <a:rPr lang="en-US" sz="1000">
                <a:solidFill>
                  <a:schemeClr val="bg1"/>
                </a:solidFill>
              </a:rPr>
              <a:t> 2</a:t>
            </a:r>
            <a:r>
              <a:rPr lang="en-US" sz="1000" smtClean="0">
                <a:solidFill>
                  <a:schemeClr val="bg1"/>
                </a:solidFill>
              </a:rPr>
              <a:t>00 </a:t>
            </a:r>
            <a:r>
              <a:rPr lang="en-US" sz="1000">
                <a:solidFill>
                  <a:schemeClr val="bg1"/>
                </a:solidFill>
              </a:rPr>
              <a:t>Hz</a:t>
            </a:r>
          </a:p>
        </p:txBody>
      </p:sp>
    </p:spTree>
    <p:extLst>
      <p:ext uri="{BB962C8B-B14F-4D97-AF65-F5344CB8AC3E}">
        <p14:creationId xmlns:p14="http://schemas.microsoft.com/office/powerpoint/2010/main" val="2442944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0" y="259112"/>
            <a:ext cx="4472939" cy="5060103"/>
          </a:xfrm>
          <a:prstGeom prst="rect">
            <a:avLst/>
          </a:prstGeom>
        </p:spPr>
      </p:pic>
      <p:sp>
        <p:nvSpPr>
          <p:cNvPr id="7" name="Rectangle 6"/>
          <p:cNvSpPr/>
          <p:nvPr/>
        </p:nvSpPr>
        <p:spPr>
          <a:xfrm>
            <a:off x="4622614" y="5319215"/>
            <a:ext cx="4371710" cy="400110"/>
          </a:xfrm>
          <a:prstGeom prst="rect">
            <a:avLst/>
          </a:prstGeom>
        </p:spPr>
        <p:txBody>
          <a:bodyPr wrap="none">
            <a:spAutoFit/>
          </a:bodyPr>
          <a:lstStyle/>
          <a:p>
            <a:r>
              <a:rPr lang="en-US" sz="1000" err="1" smtClean="0">
                <a:solidFill>
                  <a:schemeClr val="bg1"/>
                </a:solidFill>
                <a:latin typeface="+mj-lt"/>
              </a:rPr>
              <a:t>Vrijednosti</a:t>
            </a:r>
            <a:r>
              <a:rPr lang="en-US" sz="1000" smtClean="0">
                <a:solidFill>
                  <a:schemeClr val="bg1"/>
                </a:solidFill>
                <a:latin typeface="+mj-lt"/>
              </a:rPr>
              <a:t> </a:t>
            </a:r>
            <a:r>
              <a:rPr lang="en-US" sz="1000" err="1" smtClean="0">
                <a:solidFill>
                  <a:schemeClr val="bg1"/>
                </a:solidFill>
                <a:latin typeface="+mj-lt"/>
              </a:rPr>
              <a:t>mjerenja</a:t>
            </a:r>
            <a:r>
              <a:rPr lang="en-US" sz="1000" smtClean="0">
                <a:solidFill>
                  <a:schemeClr val="bg1"/>
                </a:solidFill>
                <a:latin typeface="+mj-lt"/>
              </a:rPr>
              <a:t> </a:t>
            </a:r>
            <a:r>
              <a:rPr lang="en-US" sz="1000" err="1" smtClean="0">
                <a:solidFill>
                  <a:schemeClr val="bg1"/>
                </a:solidFill>
                <a:latin typeface="+mj-lt"/>
              </a:rPr>
              <a:t>senzora</a:t>
            </a:r>
            <a:r>
              <a:rPr lang="en-US" sz="1000" smtClean="0">
                <a:solidFill>
                  <a:schemeClr val="bg1"/>
                </a:solidFill>
                <a:latin typeface="+mj-lt"/>
              </a:rPr>
              <a:t> </a:t>
            </a:r>
            <a:r>
              <a:rPr lang="en-US" sz="1000" err="1" smtClean="0">
                <a:solidFill>
                  <a:schemeClr val="bg1"/>
                </a:solidFill>
                <a:latin typeface="+mj-lt"/>
              </a:rPr>
              <a:t>vazdušnog</a:t>
            </a:r>
            <a:r>
              <a:rPr lang="en-US" sz="1000" smtClean="0">
                <a:solidFill>
                  <a:schemeClr val="bg1"/>
                </a:solidFill>
                <a:latin typeface="+mj-lt"/>
              </a:rPr>
              <a:t>  </a:t>
            </a:r>
            <a:r>
              <a:rPr lang="en-US" sz="1000" err="1" smtClean="0">
                <a:solidFill>
                  <a:schemeClr val="bg1"/>
                </a:solidFill>
                <a:latin typeface="+mj-lt"/>
              </a:rPr>
              <a:t>zazora</a:t>
            </a:r>
            <a:r>
              <a:rPr lang="en-US" sz="1000" smtClean="0">
                <a:solidFill>
                  <a:schemeClr val="bg1"/>
                </a:solidFill>
                <a:latin typeface="+mj-lt"/>
              </a:rPr>
              <a:t> u </a:t>
            </a:r>
            <a:r>
              <a:rPr lang="en-US" sz="1000" err="1" smtClean="0">
                <a:solidFill>
                  <a:schemeClr val="bg1"/>
                </a:solidFill>
                <a:latin typeface="+mj-lt"/>
              </a:rPr>
              <a:t>zavisnosti</a:t>
            </a:r>
            <a:r>
              <a:rPr lang="en-US" sz="1000" smtClean="0">
                <a:solidFill>
                  <a:schemeClr val="bg1"/>
                </a:solidFill>
                <a:latin typeface="+mj-lt"/>
              </a:rPr>
              <a:t> od </a:t>
            </a:r>
            <a:r>
              <a:rPr lang="en-US" sz="1000" err="1" smtClean="0">
                <a:solidFill>
                  <a:schemeClr val="bg1"/>
                </a:solidFill>
                <a:latin typeface="+mj-lt"/>
              </a:rPr>
              <a:t>snage</a:t>
            </a:r>
            <a:r>
              <a:rPr lang="en-US" sz="1000" smtClean="0">
                <a:solidFill>
                  <a:schemeClr val="bg1"/>
                </a:solidFill>
                <a:latin typeface="+mj-lt"/>
              </a:rPr>
              <a:t> </a:t>
            </a:r>
            <a:r>
              <a:rPr lang="en-US" sz="1000" err="1" smtClean="0">
                <a:solidFill>
                  <a:schemeClr val="bg1"/>
                </a:solidFill>
                <a:latin typeface="+mj-lt"/>
              </a:rPr>
              <a:t>na</a:t>
            </a:r>
            <a:r>
              <a:rPr lang="en-US" sz="1000" smtClean="0">
                <a:solidFill>
                  <a:schemeClr val="bg1"/>
                </a:solidFill>
                <a:latin typeface="+mj-lt"/>
              </a:rPr>
              <a:t> </a:t>
            </a:r>
          </a:p>
          <a:p>
            <a:pPr algn="ctr"/>
            <a:r>
              <a:rPr lang="en-US" sz="1000" err="1" smtClean="0">
                <a:solidFill>
                  <a:schemeClr val="bg1"/>
                </a:solidFill>
                <a:latin typeface="+mj-lt"/>
              </a:rPr>
              <a:t>agregatu</a:t>
            </a:r>
            <a:r>
              <a:rPr lang="en-US" sz="1000" smtClean="0">
                <a:solidFill>
                  <a:schemeClr val="bg1"/>
                </a:solidFill>
                <a:latin typeface="+mj-lt"/>
              </a:rPr>
              <a:t> A3</a:t>
            </a:r>
            <a:endParaRPr lang="en-US" sz="1000">
              <a:solidFill>
                <a:schemeClr val="bg1"/>
              </a:solidFill>
              <a:latin typeface="+mj-lt"/>
            </a:endParaRPr>
          </a:p>
        </p:txBody>
      </p:sp>
      <p:sp>
        <p:nvSpPr>
          <p:cNvPr id="2" name="Rectangle 1"/>
          <p:cNvSpPr/>
          <p:nvPr/>
        </p:nvSpPr>
        <p:spPr>
          <a:xfrm>
            <a:off x="6788" y="5433972"/>
            <a:ext cx="4572000" cy="400110"/>
          </a:xfrm>
          <a:prstGeom prst="rect">
            <a:avLst/>
          </a:prstGeom>
        </p:spPr>
        <p:txBody>
          <a:bodyPr>
            <a:spAutoFit/>
          </a:bodyPr>
          <a:lstStyle/>
          <a:p>
            <a:pPr algn="ctr"/>
            <a:r>
              <a:rPr lang="en-US" sz="1000" err="1">
                <a:solidFill>
                  <a:schemeClr val="bg1"/>
                </a:solidFill>
                <a:latin typeface="+mj-lt"/>
              </a:rPr>
              <a:t>Prikaz</a:t>
            </a:r>
            <a:r>
              <a:rPr lang="en-US" sz="1000">
                <a:solidFill>
                  <a:schemeClr val="bg1"/>
                </a:solidFill>
                <a:latin typeface="+mj-lt"/>
              </a:rPr>
              <a:t> </a:t>
            </a:r>
            <a:r>
              <a:rPr lang="en-US" sz="1000" err="1">
                <a:solidFill>
                  <a:schemeClr val="bg1"/>
                </a:solidFill>
                <a:latin typeface="+mj-lt"/>
              </a:rPr>
              <a:t>iz</a:t>
            </a:r>
            <a:r>
              <a:rPr lang="en-US" sz="1000">
                <a:solidFill>
                  <a:schemeClr val="bg1"/>
                </a:solidFill>
                <a:latin typeface="+mj-lt"/>
              </a:rPr>
              <a:t> </a:t>
            </a:r>
            <a:r>
              <a:rPr lang="en-US" sz="1000" smtClean="0">
                <a:solidFill>
                  <a:schemeClr val="bg1"/>
                </a:solidFill>
                <a:latin typeface="+mj-lt"/>
              </a:rPr>
              <a:t>SCADA </a:t>
            </a:r>
            <a:r>
              <a:rPr lang="en-US" sz="1000">
                <a:solidFill>
                  <a:schemeClr val="bg1"/>
                </a:solidFill>
                <a:latin typeface="+mj-lt"/>
              </a:rPr>
              <a:t>Sistema - </a:t>
            </a:r>
            <a:r>
              <a:rPr lang="en-US" sz="1000" err="1">
                <a:solidFill>
                  <a:schemeClr val="bg1"/>
                </a:solidFill>
                <a:latin typeface="+mj-lt"/>
              </a:rPr>
              <a:t>Aktivna</a:t>
            </a:r>
            <a:r>
              <a:rPr lang="en-US" sz="1000">
                <a:solidFill>
                  <a:schemeClr val="bg1"/>
                </a:solidFill>
                <a:latin typeface="+mj-lt"/>
              </a:rPr>
              <a:t> </a:t>
            </a:r>
            <a:r>
              <a:rPr lang="en-US" sz="1000" err="1">
                <a:solidFill>
                  <a:schemeClr val="bg1"/>
                </a:solidFill>
                <a:latin typeface="+mj-lt"/>
                <a:ea typeface="Calibri" panose="020F0502020204030204" pitchFamily="34" charset="0"/>
              </a:rPr>
              <a:t>snaga</a:t>
            </a:r>
            <a:r>
              <a:rPr lang="en-US" sz="1000">
                <a:solidFill>
                  <a:schemeClr val="bg1"/>
                </a:solidFill>
                <a:latin typeface="+mj-lt"/>
              </a:rPr>
              <a:t> </a:t>
            </a:r>
            <a:r>
              <a:rPr lang="en-US" sz="1000" err="1">
                <a:solidFill>
                  <a:schemeClr val="bg1"/>
                </a:solidFill>
                <a:latin typeface="+mj-lt"/>
              </a:rPr>
              <a:t>i</a:t>
            </a:r>
            <a:r>
              <a:rPr lang="en-US" sz="1000">
                <a:solidFill>
                  <a:schemeClr val="bg1"/>
                </a:solidFill>
                <a:latin typeface="+mj-lt"/>
              </a:rPr>
              <a:t> </a:t>
            </a:r>
            <a:r>
              <a:rPr lang="en-US" sz="1000">
                <a:solidFill>
                  <a:schemeClr val="bg1"/>
                </a:solidFill>
                <a:latin typeface="+mj-lt"/>
                <a:ea typeface="Calibri" panose="020F0502020204030204" pitchFamily="34" charset="0"/>
              </a:rPr>
              <a:t>temperature</a:t>
            </a:r>
            <a:r>
              <a:rPr lang="en-US" sz="1000">
                <a:solidFill>
                  <a:schemeClr val="bg1"/>
                </a:solidFill>
                <a:latin typeface="+mj-lt"/>
              </a:rPr>
              <a:t> </a:t>
            </a:r>
            <a:r>
              <a:rPr lang="en-US" sz="1000" err="1">
                <a:solidFill>
                  <a:schemeClr val="bg1"/>
                </a:solidFill>
                <a:latin typeface="+mj-lt"/>
              </a:rPr>
              <a:t>paketa</a:t>
            </a:r>
            <a:r>
              <a:rPr lang="en-US" sz="1000">
                <a:solidFill>
                  <a:schemeClr val="bg1"/>
                </a:solidFill>
                <a:latin typeface="+mj-lt"/>
              </a:rPr>
              <a:t> </a:t>
            </a:r>
            <a:r>
              <a:rPr lang="en-US" sz="1000" err="1" smtClean="0">
                <a:solidFill>
                  <a:schemeClr val="bg1"/>
                </a:solidFill>
                <a:latin typeface="+mj-lt"/>
              </a:rPr>
              <a:t>statora</a:t>
            </a:r>
            <a:r>
              <a:rPr lang="en-US" sz="1000" smtClean="0">
                <a:solidFill>
                  <a:schemeClr val="bg1"/>
                </a:solidFill>
                <a:latin typeface="+mj-lt"/>
              </a:rPr>
              <a:t> </a:t>
            </a:r>
            <a:r>
              <a:rPr lang="en-US" sz="1000" err="1" smtClean="0">
                <a:solidFill>
                  <a:schemeClr val="bg1"/>
                </a:solidFill>
                <a:latin typeface="+mj-lt"/>
              </a:rPr>
              <a:t>na</a:t>
            </a:r>
            <a:r>
              <a:rPr lang="en-US" sz="1000" smtClean="0">
                <a:solidFill>
                  <a:schemeClr val="bg1"/>
                </a:solidFill>
                <a:latin typeface="+mj-lt"/>
              </a:rPr>
              <a:t> </a:t>
            </a:r>
            <a:r>
              <a:rPr lang="en-US" sz="1000" err="1">
                <a:solidFill>
                  <a:schemeClr val="bg1"/>
                </a:solidFill>
                <a:latin typeface="+mj-lt"/>
              </a:rPr>
              <a:t>agregatu</a:t>
            </a:r>
            <a:r>
              <a:rPr lang="en-US" sz="1000">
                <a:solidFill>
                  <a:schemeClr val="bg1"/>
                </a:solidFill>
                <a:latin typeface="+mj-lt"/>
              </a:rPr>
              <a:t> A3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58240"/>
            <a:ext cx="4356976" cy="4160975"/>
          </a:xfrm>
          <a:prstGeom prst="rect">
            <a:avLst/>
          </a:prstGeom>
        </p:spPr>
      </p:pic>
    </p:spTree>
    <p:extLst>
      <p:ext uri="{BB962C8B-B14F-4D97-AF65-F5344CB8AC3E}">
        <p14:creationId xmlns:p14="http://schemas.microsoft.com/office/powerpoint/2010/main" val="127485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4077" y="4311441"/>
            <a:ext cx="3025139" cy="246221"/>
          </a:xfrm>
          <a:prstGeom prst="rect">
            <a:avLst/>
          </a:prstGeom>
        </p:spPr>
        <p:txBody>
          <a:bodyPr wrap="square">
            <a:spAutoFit/>
          </a:bodyPr>
          <a:lstStyle/>
          <a:p>
            <a:r>
              <a:rPr lang="en-US" sz="1000" smtClean="0">
                <a:solidFill>
                  <a:schemeClr val="bg1"/>
                </a:solidFill>
                <a:latin typeface="+mj-lt"/>
              </a:rPr>
              <a:t>Pol </a:t>
            </a:r>
            <a:r>
              <a:rPr lang="en-US" sz="1000" err="1" smtClean="0">
                <a:solidFill>
                  <a:schemeClr val="bg1"/>
                </a:solidFill>
                <a:latin typeface="+mj-lt"/>
              </a:rPr>
              <a:t>profil</a:t>
            </a:r>
            <a:r>
              <a:rPr lang="en-US" sz="1000" smtClean="0">
                <a:solidFill>
                  <a:schemeClr val="bg1"/>
                </a:solidFill>
                <a:latin typeface="+mj-lt"/>
              </a:rPr>
              <a:t> </a:t>
            </a:r>
            <a:r>
              <a:rPr lang="en-US" sz="1000" err="1" smtClean="0">
                <a:solidFill>
                  <a:schemeClr val="bg1"/>
                </a:solidFill>
                <a:latin typeface="+mj-lt"/>
              </a:rPr>
              <a:t>rotora</a:t>
            </a:r>
            <a:r>
              <a:rPr lang="en-US" sz="1000" smtClean="0">
                <a:solidFill>
                  <a:schemeClr val="bg1"/>
                </a:solidFill>
                <a:latin typeface="+mj-lt"/>
              </a:rPr>
              <a:t> </a:t>
            </a:r>
            <a:r>
              <a:rPr lang="en-US" sz="1000" err="1" smtClean="0">
                <a:solidFill>
                  <a:schemeClr val="bg1"/>
                </a:solidFill>
                <a:latin typeface="+mj-lt"/>
              </a:rPr>
              <a:t>vazdušnog</a:t>
            </a:r>
            <a:r>
              <a:rPr lang="en-US" sz="1000" smtClean="0">
                <a:solidFill>
                  <a:schemeClr val="bg1"/>
                </a:solidFill>
                <a:latin typeface="+mj-lt"/>
              </a:rPr>
              <a:t> </a:t>
            </a:r>
            <a:r>
              <a:rPr lang="en-US" sz="1000" err="1" smtClean="0">
                <a:solidFill>
                  <a:schemeClr val="bg1"/>
                </a:solidFill>
                <a:latin typeface="+mj-lt"/>
              </a:rPr>
              <a:t>zazora</a:t>
            </a:r>
            <a:r>
              <a:rPr lang="en-US" sz="1000" smtClean="0">
                <a:solidFill>
                  <a:schemeClr val="bg1"/>
                </a:solidFill>
                <a:latin typeface="+mj-lt"/>
              </a:rPr>
              <a:t> </a:t>
            </a:r>
            <a:r>
              <a:rPr lang="en-US" sz="1000" err="1" smtClean="0">
                <a:solidFill>
                  <a:schemeClr val="bg1"/>
                </a:solidFill>
                <a:latin typeface="+mj-lt"/>
              </a:rPr>
              <a:t>na</a:t>
            </a:r>
            <a:r>
              <a:rPr lang="en-US" sz="1000" smtClean="0">
                <a:solidFill>
                  <a:schemeClr val="bg1"/>
                </a:solidFill>
                <a:latin typeface="+mj-lt"/>
              </a:rPr>
              <a:t> </a:t>
            </a:r>
            <a:r>
              <a:rPr lang="en-US" sz="1000" err="1" smtClean="0">
                <a:solidFill>
                  <a:schemeClr val="bg1"/>
                </a:solidFill>
                <a:latin typeface="+mj-lt"/>
              </a:rPr>
              <a:t>agregatu</a:t>
            </a:r>
            <a:r>
              <a:rPr lang="en-US" sz="1000" smtClean="0">
                <a:solidFill>
                  <a:schemeClr val="bg1"/>
                </a:solidFill>
                <a:latin typeface="+mj-lt"/>
              </a:rPr>
              <a:t> A4</a:t>
            </a:r>
            <a:endParaRPr lang="en-US" sz="1000">
              <a:solidFill>
                <a:schemeClr val="bg1"/>
              </a:solidFill>
              <a:latin typeface="+mj-lt"/>
            </a:endParaRPr>
          </a:p>
        </p:txBody>
      </p:sp>
      <p:pic>
        <p:nvPicPr>
          <p:cNvPr id="3074" name="Picture 2" descr="A4rotor%20profil1"/>
          <p:cNvPicPr>
            <a:picLocks noChangeAspect="1" noChangeArrowheads="1"/>
          </p:cNvPicPr>
          <p:nvPr/>
        </p:nvPicPr>
        <p:blipFill rotWithShape="1">
          <a:blip r:embed="rId2">
            <a:extLst>
              <a:ext uri="{28A0092B-C50C-407E-A947-70E740481C1C}">
                <a14:useLocalDpi xmlns:a14="http://schemas.microsoft.com/office/drawing/2010/main" val="0"/>
              </a:ext>
            </a:extLst>
          </a:blip>
          <a:srcRect l="6956" t="11314"/>
          <a:stretch/>
        </p:blipFill>
        <p:spPr bwMode="auto">
          <a:xfrm>
            <a:off x="106680" y="800100"/>
            <a:ext cx="4319934"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E:\Desktop\A4 AG S2 dut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33900" y="1363723"/>
            <a:ext cx="4517754" cy="3409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06777" y="4857095"/>
            <a:ext cx="4572000" cy="400110"/>
          </a:xfrm>
          <a:prstGeom prst="rect">
            <a:avLst/>
          </a:prstGeom>
        </p:spPr>
        <p:txBody>
          <a:bodyPr>
            <a:spAutoFit/>
          </a:bodyPr>
          <a:lstStyle/>
          <a:p>
            <a:pPr lvl="0" algn="ctr"/>
            <a:r>
              <a:rPr lang="en-US" sz="1000" err="1">
                <a:solidFill>
                  <a:prstClr val="white"/>
                </a:solidFill>
              </a:rPr>
              <a:t>Vremenska</a:t>
            </a:r>
            <a:r>
              <a:rPr lang="en-US" sz="1000">
                <a:solidFill>
                  <a:prstClr val="white"/>
                </a:solidFill>
              </a:rPr>
              <a:t> </a:t>
            </a:r>
            <a:r>
              <a:rPr lang="en-US" sz="1000" err="1">
                <a:solidFill>
                  <a:prstClr val="white"/>
                </a:solidFill>
              </a:rPr>
              <a:t>funkcija</a:t>
            </a:r>
            <a:r>
              <a:rPr lang="en-US" sz="1000">
                <a:solidFill>
                  <a:prstClr val="white"/>
                </a:solidFill>
              </a:rPr>
              <a:t> </a:t>
            </a:r>
            <a:r>
              <a:rPr lang="en-US" sz="1000" err="1">
                <a:solidFill>
                  <a:prstClr val="white"/>
                </a:solidFill>
              </a:rPr>
              <a:t>mjerenja</a:t>
            </a:r>
            <a:r>
              <a:rPr lang="en-US" sz="1000">
                <a:solidFill>
                  <a:prstClr val="white"/>
                </a:solidFill>
              </a:rPr>
              <a:t> </a:t>
            </a:r>
            <a:r>
              <a:rPr lang="en-US" sz="1000" err="1">
                <a:solidFill>
                  <a:prstClr val="white"/>
                </a:solidFill>
              </a:rPr>
              <a:t>dva</a:t>
            </a:r>
            <a:r>
              <a:rPr lang="en-US" sz="1000">
                <a:solidFill>
                  <a:prstClr val="white"/>
                </a:solidFill>
              </a:rPr>
              <a:t> </a:t>
            </a:r>
            <a:r>
              <a:rPr lang="en-US" sz="1000" err="1">
                <a:solidFill>
                  <a:prstClr val="white"/>
                </a:solidFill>
              </a:rPr>
              <a:t>naspramna</a:t>
            </a:r>
            <a:r>
              <a:rPr lang="en-US" sz="1000">
                <a:solidFill>
                  <a:prstClr val="white"/>
                </a:solidFill>
              </a:rPr>
              <a:t> </a:t>
            </a:r>
            <a:r>
              <a:rPr lang="en-US" sz="1000" err="1">
                <a:solidFill>
                  <a:prstClr val="white"/>
                </a:solidFill>
              </a:rPr>
              <a:t>senzora</a:t>
            </a:r>
            <a:r>
              <a:rPr lang="en-US" sz="1000">
                <a:solidFill>
                  <a:prstClr val="white"/>
                </a:solidFill>
              </a:rPr>
              <a:t> </a:t>
            </a:r>
            <a:r>
              <a:rPr lang="en-US" sz="1000" err="1">
                <a:solidFill>
                  <a:prstClr val="white"/>
                </a:solidFill>
              </a:rPr>
              <a:t>vazdušnog</a:t>
            </a:r>
            <a:r>
              <a:rPr lang="en-US" sz="1000">
                <a:solidFill>
                  <a:prstClr val="white"/>
                </a:solidFill>
              </a:rPr>
              <a:t> </a:t>
            </a:r>
            <a:r>
              <a:rPr lang="en-US" sz="1000" err="1">
                <a:solidFill>
                  <a:prstClr val="white"/>
                </a:solidFill>
              </a:rPr>
              <a:t>zazora</a:t>
            </a:r>
            <a:r>
              <a:rPr lang="en-US" sz="1000">
                <a:solidFill>
                  <a:prstClr val="white"/>
                </a:solidFill>
              </a:rPr>
              <a:t> A4 (pol </a:t>
            </a:r>
            <a:r>
              <a:rPr lang="en-US" sz="1000" err="1" smtClean="0">
                <a:solidFill>
                  <a:prstClr val="white"/>
                </a:solidFill>
              </a:rPr>
              <a:t>profil</a:t>
            </a:r>
            <a:r>
              <a:rPr lang="en-US" sz="1000" smtClean="0">
                <a:solidFill>
                  <a:prstClr val="white"/>
                </a:solidFill>
              </a:rPr>
              <a:t> </a:t>
            </a:r>
            <a:r>
              <a:rPr lang="en-US" sz="1000" err="1" smtClean="0">
                <a:solidFill>
                  <a:prstClr val="white"/>
                </a:solidFill>
              </a:rPr>
              <a:t>polova</a:t>
            </a:r>
            <a:r>
              <a:rPr lang="en-US" sz="1000" smtClean="0">
                <a:solidFill>
                  <a:prstClr val="white"/>
                </a:solidFill>
              </a:rPr>
              <a:t>)</a:t>
            </a:r>
            <a:endParaRPr lang="en-US" sz="1000">
              <a:solidFill>
                <a:prstClr val="white"/>
              </a:solidFill>
            </a:endParaRPr>
          </a:p>
        </p:txBody>
      </p:sp>
    </p:spTree>
    <p:extLst>
      <p:ext uri="{BB962C8B-B14F-4D97-AF65-F5344CB8AC3E}">
        <p14:creationId xmlns:p14="http://schemas.microsoft.com/office/powerpoint/2010/main" val="156365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410" y="856734"/>
            <a:ext cx="8734168" cy="1647569"/>
          </a:xfrm>
        </p:spPr>
        <p:txBody>
          <a:bodyPr>
            <a:normAutofit/>
          </a:bodyPr>
          <a:lstStyle/>
          <a:p>
            <a:pPr algn="l"/>
            <a:r>
              <a:rPr lang="en-US" sz="1600" smtClean="0"/>
              <a:t>- U </a:t>
            </a:r>
            <a:r>
              <a:rPr lang="en-US" sz="1600" err="1" smtClean="0"/>
              <a:t>ovom</a:t>
            </a:r>
            <a:r>
              <a:rPr lang="en-US" sz="1600" smtClean="0"/>
              <a:t> </a:t>
            </a:r>
            <a:r>
              <a:rPr lang="en-US" sz="1600" err="1" smtClean="0"/>
              <a:t>radu</a:t>
            </a:r>
            <a:r>
              <a:rPr lang="en-US" sz="1600" smtClean="0"/>
              <a:t> je </a:t>
            </a:r>
            <a:r>
              <a:rPr lang="en-US" sz="1600" err="1" smtClean="0"/>
              <a:t>opisan</a:t>
            </a:r>
            <a:r>
              <a:rPr lang="en-US" sz="1600" smtClean="0"/>
              <a:t> </a:t>
            </a:r>
            <a:r>
              <a:rPr lang="en-US" sz="1600" err="1" smtClean="0"/>
              <a:t>nastavak</a:t>
            </a:r>
            <a:r>
              <a:rPr lang="en-US" sz="1600" smtClean="0"/>
              <a:t> </a:t>
            </a:r>
            <a:r>
              <a:rPr lang="en-US" sz="1600" err="1" smtClean="0"/>
              <a:t>predhodnih</a:t>
            </a:r>
            <a:r>
              <a:rPr lang="en-US" sz="1600" smtClean="0"/>
              <a:t> </a:t>
            </a:r>
            <a:r>
              <a:rPr lang="en-US" sz="1600" err="1" smtClean="0"/>
              <a:t>radova</a:t>
            </a:r>
            <a:r>
              <a:rPr lang="en-US" sz="1600" smtClean="0"/>
              <a:t> o </a:t>
            </a:r>
            <a:r>
              <a:rPr lang="en-US" sz="1600" err="1" smtClean="0"/>
              <a:t>dijagnostičkom</a:t>
            </a:r>
            <a:r>
              <a:rPr lang="en-US" sz="1600" smtClean="0"/>
              <a:t> </a:t>
            </a:r>
            <a:r>
              <a:rPr lang="en-US" sz="1600" err="1" smtClean="0"/>
              <a:t>Sistemu</a:t>
            </a:r>
            <a:r>
              <a:rPr lang="en-US" sz="1600" smtClean="0"/>
              <a:t> </a:t>
            </a:r>
            <a:r>
              <a:rPr lang="en-US" sz="1600" err="1" smtClean="0"/>
              <a:t>monitoringa</a:t>
            </a:r>
            <a:r>
              <a:rPr lang="en-US" sz="1600" smtClean="0"/>
              <a:t> </a:t>
            </a:r>
            <a:r>
              <a:rPr lang="en-US" sz="1600" err="1" smtClean="0"/>
              <a:t>vibracija</a:t>
            </a:r>
            <a:r>
              <a:rPr lang="en-US" sz="1600" smtClean="0"/>
              <a:t> </a:t>
            </a:r>
            <a:r>
              <a:rPr lang="en-US" sz="1600" err="1" smtClean="0"/>
              <a:t>i</a:t>
            </a:r>
            <a:r>
              <a:rPr lang="en-US" sz="1600" smtClean="0"/>
              <a:t> </a:t>
            </a:r>
            <a:r>
              <a:rPr lang="en-US" sz="1600" err="1" smtClean="0"/>
              <a:t>vazdušnog</a:t>
            </a:r>
            <a:r>
              <a:rPr lang="en-US" sz="1600" smtClean="0"/>
              <a:t> </a:t>
            </a:r>
            <a:r>
              <a:rPr lang="en-US" sz="1600" err="1" smtClean="0"/>
              <a:t>zazora</a:t>
            </a:r>
            <a:r>
              <a:rPr lang="en-US" sz="1600" smtClean="0"/>
              <a:t> </a:t>
            </a:r>
            <a:r>
              <a:rPr lang="en-US" sz="1600" err="1" smtClean="0"/>
              <a:t>ugrađenom</a:t>
            </a:r>
            <a:r>
              <a:rPr lang="en-US" sz="1600" smtClean="0"/>
              <a:t> </a:t>
            </a:r>
            <a:r>
              <a:rPr lang="en-US" sz="1600" err="1" smtClean="0"/>
              <a:t>na</a:t>
            </a:r>
            <a:r>
              <a:rPr lang="en-US" sz="1600" smtClean="0"/>
              <a:t> HE “</a:t>
            </a:r>
            <a:r>
              <a:rPr lang="en-US" sz="1600" err="1" smtClean="0"/>
              <a:t>Perućica</a:t>
            </a:r>
            <a:r>
              <a:rPr lang="en-US" sz="1600" smtClean="0"/>
              <a:t>”</a:t>
            </a:r>
            <a:br>
              <a:rPr lang="en-US" sz="1600" smtClean="0"/>
            </a:br>
            <a:r>
              <a:rPr lang="en-US" sz="1600" smtClean="0"/>
              <a:t>- </a:t>
            </a:r>
            <a:r>
              <a:rPr lang="en-US" sz="1600" err="1" smtClean="0"/>
              <a:t>Sistem</a:t>
            </a:r>
            <a:r>
              <a:rPr lang="en-US" sz="1600" smtClean="0"/>
              <a:t> je </a:t>
            </a:r>
            <a:r>
              <a:rPr lang="en-US" sz="1600" err="1" smtClean="0"/>
              <a:t>proširen</a:t>
            </a:r>
            <a:r>
              <a:rPr lang="en-US" sz="1600" smtClean="0"/>
              <a:t> </a:t>
            </a:r>
            <a:r>
              <a:rPr lang="en-US" sz="1600" err="1" smtClean="0"/>
              <a:t>i</a:t>
            </a:r>
            <a:r>
              <a:rPr lang="en-US" sz="1600" smtClean="0"/>
              <a:t> </a:t>
            </a:r>
            <a:r>
              <a:rPr lang="en-US" sz="1600" err="1" smtClean="0"/>
              <a:t>unapređen</a:t>
            </a:r>
            <a:r>
              <a:rPr lang="en-US" sz="1600" smtClean="0"/>
              <a:t> </a:t>
            </a:r>
            <a:r>
              <a:rPr lang="en-US" sz="1600" err="1" smtClean="0"/>
              <a:t>sa</a:t>
            </a:r>
            <a:r>
              <a:rPr lang="en-US" sz="1600" smtClean="0"/>
              <a:t> </a:t>
            </a:r>
            <a:r>
              <a:rPr lang="en-US" sz="1600" err="1" smtClean="0"/>
              <a:t>mjerenjima</a:t>
            </a:r>
            <a:r>
              <a:rPr lang="en-US" sz="1600" smtClean="0"/>
              <a:t> </a:t>
            </a:r>
            <a:r>
              <a:rPr lang="en-US" sz="1600" err="1" smtClean="0"/>
              <a:t>magnetnog</a:t>
            </a:r>
            <a:r>
              <a:rPr lang="en-US" sz="1600" smtClean="0"/>
              <a:t> </a:t>
            </a:r>
            <a:r>
              <a:rPr lang="en-US" sz="1600" err="1" smtClean="0"/>
              <a:t>fluksa</a:t>
            </a:r>
            <a:r>
              <a:rPr lang="en-US" sz="1600" smtClean="0"/>
              <a:t/>
            </a:r>
            <a:br>
              <a:rPr lang="en-US" sz="1600" smtClean="0"/>
            </a:br>
            <a:r>
              <a:rPr lang="en-US" sz="1600" smtClean="0"/>
              <a:t>- </a:t>
            </a:r>
            <a:r>
              <a:rPr lang="en-US" sz="1600" err="1" smtClean="0"/>
              <a:t>Doveden</a:t>
            </a:r>
            <a:r>
              <a:rPr lang="en-US" sz="1600" smtClean="0"/>
              <a:t> je u </a:t>
            </a:r>
            <a:r>
              <a:rPr lang="en-US" sz="1600" err="1" smtClean="0"/>
              <a:t>punu</a:t>
            </a:r>
            <a:r>
              <a:rPr lang="en-US" sz="1600" smtClean="0"/>
              <a:t> </a:t>
            </a:r>
            <a:r>
              <a:rPr lang="en-US" sz="1600" err="1" smtClean="0"/>
              <a:t>funkcionalnost</a:t>
            </a:r>
            <a:r>
              <a:rPr lang="en-US" sz="1600" smtClean="0"/>
              <a:t> u </a:t>
            </a:r>
            <a:r>
              <a:rPr lang="en-US" sz="1600" err="1" smtClean="0"/>
              <a:t>cilju</a:t>
            </a:r>
            <a:r>
              <a:rPr lang="en-US" sz="1600" smtClean="0"/>
              <a:t> </a:t>
            </a:r>
            <a:r>
              <a:rPr lang="en-US" sz="1600" err="1" smtClean="0"/>
              <a:t>optimizacije</a:t>
            </a:r>
            <a:r>
              <a:rPr lang="en-US" sz="1600" smtClean="0"/>
              <a:t> </a:t>
            </a:r>
            <a:r>
              <a:rPr lang="en-US" sz="1600" err="1" smtClean="0"/>
              <a:t>rada</a:t>
            </a:r>
            <a:r>
              <a:rPr lang="en-US" sz="1600" smtClean="0"/>
              <a:t> </a:t>
            </a:r>
            <a:r>
              <a:rPr lang="en-US" sz="1600" err="1" smtClean="0"/>
              <a:t>agregata</a:t>
            </a:r>
            <a:r>
              <a:rPr lang="en-US" sz="1600" smtClean="0"/>
              <a:t> u </a:t>
            </a:r>
            <a:r>
              <a:rPr lang="en-US" sz="1600" err="1" smtClean="0"/>
              <a:t>nepovoljnim</a:t>
            </a:r>
            <a:r>
              <a:rPr lang="en-US" sz="1600" smtClean="0"/>
              <a:t> </a:t>
            </a:r>
            <a:r>
              <a:rPr lang="en-US" sz="1600" err="1" smtClean="0"/>
              <a:t>radnim</a:t>
            </a:r>
            <a:r>
              <a:rPr lang="en-US" sz="1600" smtClean="0"/>
              <a:t> </a:t>
            </a:r>
            <a:r>
              <a:rPr lang="en-US" sz="1600" err="1" smtClean="0"/>
              <a:t>režimima</a:t>
            </a:r>
            <a:r>
              <a:rPr lang="en-US" sz="1600" smtClean="0"/>
              <a:t> (</a:t>
            </a:r>
            <a:r>
              <a:rPr lang="en-US" sz="1600" err="1" smtClean="0"/>
              <a:t>pružanje</a:t>
            </a:r>
            <a:r>
              <a:rPr lang="en-US" sz="1600" smtClean="0"/>
              <a:t> </a:t>
            </a:r>
            <a:r>
              <a:rPr lang="en-US" sz="1600" err="1" smtClean="0"/>
              <a:t>usluga</a:t>
            </a:r>
            <a:r>
              <a:rPr lang="en-US" sz="1600" smtClean="0"/>
              <a:t> </a:t>
            </a:r>
            <a:r>
              <a:rPr lang="en-US" sz="1600" err="1" smtClean="0"/>
              <a:t>sekundarne</a:t>
            </a:r>
            <a:r>
              <a:rPr lang="en-US" sz="1600" smtClean="0"/>
              <a:t> </a:t>
            </a:r>
            <a:r>
              <a:rPr lang="en-US" sz="1600" err="1" smtClean="0"/>
              <a:t>regulacija</a:t>
            </a:r>
            <a:r>
              <a:rPr lang="en-US" sz="1600" smtClean="0"/>
              <a:t> od </a:t>
            </a:r>
            <a:r>
              <a:rPr lang="en-US" sz="1600" err="1" smtClean="0"/>
              <a:t>strane</a:t>
            </a:r>
            <a:r>
              <a:rPr lang="en-US" sz="1600" smtClean="0"/>
              <a:t> HE “</a:t>
            </a:r>
            <a:r>
              <a:rPr lang="en-US" sz="1600" err="1" smtClean="0"/>
              <a:t>Perućica</a:t>
            </a:r>
            <a:r>
              <a:rPr lang="en-US" sz="1600" smtClean="0"/>
              <a:t>” )</a:t>
            </a:r>
            <a:br>
              <a:rPr lang="en-US" sz="1600" smtClean="0"/>
            </a:br>
            <a:r>
              <a:rPr lang="en-US" sz="1600" smtClean="0"/>
              <a:t>- Na </a:t>
            </a:r>
            <a:r>
              <a:rPr lang="en-US" sz="1600" err="1" smtClean="0"/>
              <a:t>sledećim</a:t>
            </a:r>
            <a:r>
              <a:rPr lang="en-US" sz="1600" smtClean="0"/>
              <a:t> </a:t>
            </a:r>
            <a:r>
              <a:rPr lang="en-US" sz="1600" err="1" smtClean="0"/>
              <a:t>dijagramima</a:t>
            </a:r>
            <a:r>
              <a:rPr lang="en-US" sz="1600" smtClean="0"/>
              <a:t> </a:t>
            </a:r>
            <a:r>
              <a:rPr lang="en-US" sz="1600" err="1" smtClean="0"/>
              <a:t>prikazani</a:t>
            </a:r>
            <a:r>
              <a:rPr lang="en-US" sz="1600" smtClean="0"/>
              <a:t> </a:t>
            </a:r>
            <a:r>
              <a:rPr lang="en-US" sz="1600" err="1" smtClean="0"/>
              <a:t>su</a:t>
            </a:r>
            <a:r>
              <a:rPr lang="en-US" sz="1600" smtClean="0"/>
              <a:t> </a:t>
            </a:r>
            <a:r>
              <a:rPr lang="en-US" sz="1600" err="1" smtClean="0"/>
              <a:t>primjeri</a:t>
            </a:r>
            <a:r>
              <a:rPr lang="en-US" sz="1600" smtClean="0"/>
              <a:t> </a:t>
            </a:r>
            <a:r>
              <a:rPr lang="en-US" sz="1600" err="1" smtClean="0"/>
              <a:t>različitih</a:t>
            </a:r>
            <a:r>
              <a:rPr lang="en-US" sz="1600" smtClean="0"/>
              <a:t> </a:t>
            </a:r>
            <a:r>
              <a:rPr lang="en-US" sz="1600" err="1" smtClean="0"/>
              <a:t>mjerenja</a:t>
            </a:r>
            <a:r>
              <a:rPr lang="en-US" sz="1600" smtClean="0"/>
              <a:t> </a:t>
            </a:r>
            <a:r>
              <a:rPr lang="en-US" sz="1600" err="1" smtClean="0"/>
              <a:t>iz</a:t>
            </a:r>
            <a:r>
              <a:rPr lang="en-US" sz="1600" smtClean="0"/>
              <a:t> Sistema </a:t>
            </a:r>
            <a:r>
              <a:rPr lang="en-US" sz="1600" err="1" smtClean="0"/>
              <a:t>monitoringa</a:t>
            </a:r>
            <a:r>
              <a:rPr lang="en-US" sz="1600" smtClean="0"/>
              <a:t> u </a:t>
            </a:r>
            <a:r>
              <a:rPr lang="en-US" sz="1600" err="1" smtClean="0"/>
              <a:t>sprezi</a:t>
            </a:r>
            <a:r>
              <a:rPr lang="en-US" sz="1600" smtClean="0"/>
              <a:t> </a:t>
            </a:r>
            <a:r>
              <a:rPr lang="en-US" sz="1600" err="1" smtClean="0"/>
              <a:t>sa</a:t>
            </a:r>
            <a:r>
              <a:rPr lang="en-US" sz="1600" smtClean="0"/>
              <a:t> </a:t>
            </a:r>
            <a:r>
              <a:rPr lang="en-US" sz="1600" err="1" smtClean="0"/>
              <a:t>procesnim</a:t>
            </a:r>
            <a:r>
              <a:rPr lang="en-US" sz="1600" smtClean="0"/>
              <a:t> </a:t>
            </a:r>
            <a:r>
              <a:rPr lang="en-US" sz="1600" err="1" smtClean="0"/>
              <a:t>parametrima</a:t>
            </a:r>
            <a:r>
              <a:rPr lang="en-US" sz="1600" smtClean="0"/>
              <a:t> </a:t>
            </a:r>
            <a:r>
              <a:rPr lang="en-US" sz="1600" err="1" smtClean="0"/>
              <a:t>iz</a:t>
            </a:r>
            <a:r>
              <a:rPr lang="en-US" sz="1600" smtClean="0"/>
              <a:t> Sistema </a:t>
            </a:r>
            <a:r>
              <a:rPr lang="en-US" sz="1600" err="1" smtClean="0"/>
              <a:t>upravljanja</a:t>
            </a:r>
            <a:r>
              <a:rPr lang="en-US" sz="1600" smtClean="0"/>
              <a:t> </a:t>
            </a:r>
            <a:r>
              <a:rPr lang="en-US" sz="1600" err="1" smtClean="0"/>
              <a:t>elektrane</a:t>
            </a:r>
            <a:r>
              <a:rPr lang="en-US" sz="1600" smtClean="0"/>
              <a:t> (SCADA)</a:t>
            </a:r>
            <a:endParaRPr lang="en-US" sz="1600"/>
          </a:p>
        </p:txBody>
      </p:sp>
      <p:sp>
        <p:nvSpPr>
          <p:cNvPr id="4" name="Rectangle 3"/>
          <p:cNvSpPr/>
          <p:nvPr/>
        </p:nvSpPr>
        <p:spPr>
          <a:xfrm>
            <a:off x="3537113" y="299127"/>
            <a:ext cx="1107996" cy="390363"/>
          </a:xfrm>
          <a:prstGeom prst="rect">
            <a:avLst/>
          </a:prstGeom>
        </p:spPr>
        <p:txBody>
          <a:bodyPr wrap="none">
            <a:spAutoFit/>
          </a:bodyPr>
          <a:lstStyle/>
          <a:p>
            <a:pPr>
              <a:lnSpc>
                <a:spcPct val="115000"/>
              </a:lnSpc>
              <a:spcAft>
                <a:spcPts val="0"/>
              </a:spcAft>
            </a:pPr>
            <a:r>
              <a:rPr lang="en-GB" b="1">
                <a:solidFill>
                  <a:schemeClr val="bg1"/>
                </a:solidFill>
                <a:latin typeface="Arial" panose="020B0604020202020204" pitchFamily="34" charset="0"/>
                <a:ea typeface="Calibri" panose="020F0502020204030204" pitchFamily="34" charset="0"/>
                <a:cs typeface="Times New Roman" panose="02020603050405020304" pitchFamily="18" charset="0"/>
              </a:rPr>
              <a:t>1. </a:t>
            </a:r>
            <a:r>
              <a:rPr lang="en-GB" b="1"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UVOD</a:t>
            </a:r>
            <a:endParaRPr lang="en-US"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87408" y="3053826"/>
            <a:ext cx="8734169" cy="1200329"/>
          </a:xfrm>
          <a:prstGeom prst="rect">
            <a:avLst/>
          </a:prstGeom>
        </p:spPr>
        <p:txBody>
          <a:bodyPr wrap="square">
            <a:spAutoFit/>
          </a:bodyPr>
          <a:lstStyle/>
          <a:p>
            <a:pPr>
              <a:lnSpc>
                <a:spcPct val="90000"/>
              </a:lnSpc>
              <a:spcBef>
                <a:spcPct val="0"/>
              </a:spcBef>
            </a:pPr>
            <a:r>
              <a:rPr lang="en-US" sz="1600" smtClean="0">
                <a:solidFill>
                  <a:schemeClr val="bg1"/>
                </a:solidFill>
                <a:latin typeface="+mj-lt"/>
                <a:ea typeface="+mj-ea"/>
                <a:cs typeface="+mj-cs"/>
              </a:rPr>
              <a:t>- </a:t>
            </a:r>
            <a:r>
              <a:rPr lang="sr-Latn-CS" sz="1600" smtClean="0">
                <a:solidFill>
                  <a:schemeClr val="bg1"/>
                </a:solidFill>
                <a:latin typeface="+mj-lt"/>
                <a:ea typeface="+mj-ea"/>
                <a:cs typeface="+mj-cs"/>
              </a:rPr>
              <a:t>Kada </a:t>
            </a:r>
            <a:r>
              <a:rPr lang="sr-Latn-CS" sz="1600">
                <a:solidFill>
                  <a:schemeClr val="bg1"/>
                </a:solidFill>
                <a:latin typeface="+mj-lt"/>
                <a:ea typeface="+mj-ea"/>
                <a:cs typeface="+mj-cs"/>
              </a:rPr>
              <a:t>su stvoreni uslovi usled tehničkih ograničenja, a uz veliko angažovanje održavanja HE „Perućica“, otklonjeni su nedostaci i izvršena nadogradnja i proširenje postojeće </a:t>
            </a:r>
            <a:r>
              <a:rPr lang="sr-Latn-CS" sz="1600" smtClean="0">
                <a:solidFill>
                  <a:schemeClr val="bg1"/>
                </a:solidFill>
                <a:latin typeface="+mj-lt"/>
                <a:ea typeface="+mj-ea"/>
                <a:cs typeface="+mj-cs"/>
              </a:rPr>
              <a:t>opreme</a:t>
            </a:r>
            <a:endParaRPr lang="en-US" sz="1600">
              <a:solidFill>
                <a:schemeClr val="bg1"/>
              </a:solidFill>
              <a:latin typeface="+mj-lt"/>
              <a:ea typeface="+mj-ea"/>
              <a:cs typeface="+mj-cs"/>
            </a:endParaRPr>
          </a:p>
          <a:p>
            <a:pPr>
              <a:lnSpc>
                <a:spcPct val="90000"/>
              </a:lnSpc>
              <a:spcBef>
                <a:spcPct val="0"/>
              </a:spcBef>
            </a:pPr>
            <a:r>
              <a:rPr lang="en-US" sz="1600">
                <a:solidFill>
                  <a:schemeClr val="bg1"/>
                </a:solidFill>
                <a:latin typeface="+mj-lt"/>
                <a:ea typeface="+mj-ea"/>
                <a:cs typeface="+mj-cs"/>
              </a:rPr>
              <a:t>- </a:t>
            </a:r>
            <a:r>
              <a:rPr lang="sr-Latn-CS" sz="1600">
                <a:solidFill>
                  <a:schemeClr val="bg1"/>
                </a:solidFill>
                <a:latin typeface="+mj-lt"/>
                <a:ea typeface="+mj-ea"/>
                <a:cs typeface="+mj-cs"/>
              </a:rPr>
              <a:t>Sistem za mjerenje vazdušnog zazora je doveden u punu funkcionalnost ugradnjom i zamjenom senzora, koji su zbog svoje nepristupačnosti na statoru, mogli biti zamijenjeni samo kada se radi kapitalni remont </a:t>
            </a:r>
            <a:r>
              <a:rPr lang="sr-Latn-CS" sz="1600" smtClean="0">
                <a:solidFill>
                  <a:schemeClr val="bg1"/>
                </a:solidFill>
                <a:latin typeface="+mj-lt"/>
                <a:ea typeface="+mj-ea"/>
                <a:cs typeface="+mj-cs"/>
              </a:rPr>
              <a:t>agregata</a:t>
            </a:r>
            <a:endParaRPr lang="en-US" sz="1600">
              <a:solidFill>
                <a:schemeClr val="bg1"/>
              </a:solidFill>
              <a:latin typeface="+mj-lt"/>
              <a:ea typeface="+mj-ea"/>
              <a:cs typeface="+mj-cs"/>
            </a:endParaRPr>
          </a:p>
        </p:txBody>
      </p:sp>
    </p:spTree>
    <p:extLst>
      <p:ext uri="{BB962C8B-B14F-4D97-AF65-F5344CB8AC3E}">
        <p14:creationId xmlns:p14="http://schemas.microsoft.com/office/powerpoint/2010/main" val="393184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32" y="679837"/>
            <a:ext cx="8830960" cy="516388"/>
          </a:xfrm>
        </p:spPr>
        <p:txBody>
          <a:bodyPr>
            <a:noAutofit/>
          </a:bodyPr>
          <a:lstStyle/>
          <a:p>
            <a:pPr algn="just"/>
            <a:r>
              <a:rPr lang="en-US" sz="1600" smtClean="0"/>
              <a:t>- </a:t>
            </a:r>
            <a:r>
              <a:rPr lang="sr-Latn-CS" sz="1600" smtClean="0"/>
              <a:t>Na </a:t>
            </a:r>
            <a:r>
              <a:rPr lang="sr-Latn-CS" sz="1600"/>
              <a:t>prva četiri </a:t>
            </a:r>
            <a:r>
              <a:rPr lang="sr-Latn-CS" sz="1600" smtClean="0"/>
              <a:t>agregata</a:t>
            </a:r>
            <a:r>
              <a:rPr lang="en-US" sz="1600" smtClean="0"/>
              <a:t> u postojeći sistem monitoringa vibracija dodatno su</a:t>
            </a:r>
            <a:r>
              <a:rPr lang="sr-Latn-CS" sz="1600" smtClean="0"/>
              <a:t> ugrađen</a:t>
            </a:r>
            <a:r>
              <a:rPr lang="en-US" sz="1600" smtClean="0"/>
              <a:t>a </a:t>
            </a:r>
            <a:r>
              <a:rPr lang="sr-Latn-CS" sz="1600" smtClean="0"/>
              <a:t>m</a:t>
            </a:r>
            <a:r>
              <a:rPr lang="en-US" sz="1600" smtClean="0"/>
              <a:t>jerenja</a:t>
            </a:r>
            <a:r>
              <a:rPr lang="sr-Latn-CS" sz="1600" smtClean="0"/>
              <a:t> </a:t>
            </a:r>
            <a:r>
              <a:rPr lang="sr-Latn-CS" sz="1600"/>
              <a:t>magnetnog fluksa, </a:t>
            </a:r>
            <a:r>
              <a:rPr lang="sr-Latn-CS" sz="1600" smtClean="0"/>
              <a:t>koj</a:t>
            </a:r>
            <a:r>
              <a:rPr lang="en-US" sz="1600" smtClean="0"/>
              <a:t>a</a:t>
            </a:r>
            <a:r>
              <a:rPr lang="sr-Latn-CS" sz="1600" smtClean="0"/>
              <a:t> </a:t>
            </a:r>
            <a:r>
              <a:rPr lang="en-US" sz="1600" smtClean="0"/>
              <a:t>su</a:t>
            </a:r>
            <a:r>
              <a:rPr lang="sr-Latn-CS" sz="1600" smtClean="0"/>
              <a:t> zaokruži</a:t>
            </a:r>
            <a:r>
              <a:rPr lang="en-US" sz="1600" smtClean="0"/>
              <a:t>la </a:t>
            </a:r>
            <a:r>
              <a:rPr lang="sr-Latn-CS" sz="1600" smtClean="0"/>
              <a:t>dijagnostiku</a:t>
            </a:r>
            <a:r>
              <a:rPr lang="sr-Latn-CS" sz="1600"/>
              <a:t>, a </a:t>
            </a:r>
            <a:r>
              <a:rPr lang="sr-Latn-CS" sz="1600" smtClean="0"/>
              <a:t>koj</a:t>
            </a:r>
            <a:r>
              <a:rPr lang="en-US" sz="1600" smtClean="0"/>
              <a:t>a</a:t>
            </a:r>
            <a:r>
              <a:rPr lang="sr-Latn-CS" sz="1600" smtClean="0"/>
              <a:t> </a:t>
            </a:r>
            <a:r>
              <a:rPr lang="en-US" sz="1600" smtClean="0"/>
              <a:t>ć</a:t>
            </a:r>
            <a:r>
              <a:rPr lang="sr-Latn-CS" sz="1600" smtClean="0"/>
              <a:t>e </a:t>
            </a:r>
            <a:r>
              <a:rPr lang="sr-Latn-CS" sz="1600"/>
              <a:t>takođe </a:t>
            </a:r>
            <a:r>
              <a:rPr lang="en-US" sz="1600" smtClean="0"/>
              <a:t>biti </a:t>
            </a:r>
            <a:r>
              <a:rPr lang="sr-Latn-CS" sz="1600" smtClean="0"/>
              <a:t>opisan</a:t>
            </a:r>
            <a:r>
              <a:rPr lang="en-US" sz="1600" smtClean="0"/>
              <a:t>a</a:t>
            </a:r>
            <a:r>
              <a:rPr lang="sr-Latn-CS" sz="1600" smtClean="0"/>
              <a:t> </a:t>
            </a:r>
            <a:r>
              <a:rPr lang="sr-Latn-CS" sz="1600"/>
              <a:t>u ovom </a:t>
            </a:r>
            <a:r>
              <a:rPr lang="sr-Latn-CS" sz="1600" smtClean="0"/>
              <a:t>radu</a:t>
            </a:r>
            <a:endParaRPr lang="en-US" sz="1600"/>
          </a:p>
        </p:txBody>
      </p:sp>
      <p:sp>
        <p:nvSpPr>
          <p:cNvPr id="4" name="Rectangle 3"/>
          <p:cNvSpPr/>
          <p:nvPr/>
        </p:nvSpPr>
        <p:spPr>
          <a:xfrm>
            <a:off x="951470" y="310505"/>
            <a:ext cx="6989806" cy="369332"/>
          </a:xfrm>
          <a:prstGeom prst="rect">
            <a:avLst/>
          </a:prstGeom>
        </p:spPr>
        <p:txBody>
          <a:bodyPr wrap="square">
            <a:spAutoFit/>
          </a:bodyPr>
          <a:lstStyle/>
          <a:p>
            <a:r>
              <a:rPr lang="en-US" b="1" smtClean="0">
                <a:solidFill>
                  <a:schemeClr val="bg1"/>
                </a:solidFill>
              </a:rPr>
              <a:t>2. </a:t>
            </a:r>
            <a:r>
              <a:rPr lang="en-US" b="1" err="1" smtClean="0">
                <a:solidFill>
                  <a:schemeClr val="bg1"/>
                </a:solidFill>
              </a:rPr>
              <a:t>DIJAGNOSTIČKI</a:t>
            </a:r>
            <a:r>
              <a:rPr lang="en-US" b="1" smtClean="0">
                <a:solidFill>
                  <a:schemeClr val="bg1"/>
                </a:solidFill>
              </a:rPr>
              <a:t> </a:t>
            </a:r>
            <a:r>
              <a:rPr lang="en-US" b="1" err="1">
                <a:solidFill>
                  <a:schemeClr val="bg1"/>
                </a:solidFill>
              </a:rPr>
              <a:t>NADZOR</a:t>
            </a:r>
            <a:r>
              <a:rPr lang="en-US" b="1">
                <a:solidFill>
                  <a:schemeClr val="bg1"/>
                </a:solidFill>
              </a:rPr>
              <a:t> I MONITORING NA </a:t>
            </a:r>
            <a:r>
              <a:rPr lang="en-US" b="1" err="1">
                <a:solidFill>
                  <a:schemeClr val="bg1"/>
                </a:solidFill>
              </a:rPr>
              <a:t>AGREGATIMA</a:t>
            </a:r>
            <a:endParaRPr lang="en-US">
              <a:solidFill>
                <a:schemeClr val="bg1"/>
              </a:solidFill>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834" r="-1"/>
          <a:stretch/>
        </p:blipFill>
        <p:spPr bwMode="auto">
          <a:xfrm>
            <a:off x="274320" y="1196225"/>
            <a:ext cx="8587739" cy="450435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2160373" y="5816862"/>
            <a:ext cx="4572000" cy="400110"/>
          </a:xfrm>
          <a:prstGeom prst="rect">
            <a:avLst/>
          </a:prstGeom>
        </p:spPr>
        <p:txBody>
          <a:bodyPr>
            <a:spAutoFit/>
          </a:bodyPr>
          <a:lstStyle/>
          <a:p>
            <a:pPr algn="ctr"/>
            <a:r>
              <a:rPr lang="hr-HR" sz="1000">
                <a:solidFill>
                  <a:schemeClr val="bg1"/>
                </a:solidFill>
                <a:latin typeface="Arial" panose="020B0604020202020204" pitchFamily="34" charset="0"/>
                <a:ea typeface="Calibri" panose="020F0502020204030204" pitchFamily="34" charset="0"/>
              </a:rPr>
              <a:t>Izgled ekrana sa blok šemom mjerenja vibracija, vazdušnog zazora i magnetnog fluksa jednog od agregata u Windows grafičkom interfejsu</a:t>
            </a:r>
            <a:endParaRPr lang="en-US" sz="1000">
              <a:solidFill>
                <a:schemeClr val="bg1"/>
              </a:solidFill>
            </a:endParaRPr>
          </a:p>
        </p:txBody>
      </p:sp>
    </p:spTree>
    <p:extLst>
      <p:ext uri="{BB962C8B-B14F-4D97-AF65-F5344CB8AC3E}">
        <p14:creationId xmlns:p14="http://schemas.microsoft.com/office/powerpoint/2010/main" val="397635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46" y="1148668"/>
            <a:ext cx="8773297" cy="4572000"/>
          </a:xfrm>
          <a:prstGeom prst="rect">
            <a:avLst/>
          </a:prstGeom>
          <a:noFill/>
          <a:ln>
            <a:noFill/>
          </a:ln>
        </p:spPr>
      </p:pic>
      <p:sp>
        <p:nvSpPr>
          <p:cNvPr id="5" name="Rectangle 4"/>
          <p:cNvSpPr/>
          <p:nvPr/>
        </p:nvSpPr>
        <p:spPr>
          <a:xfrm>
            <a:off x="2306593" y="5794514"/>
            <a:ext cx="4572000" cy="553998"/>
          </a:xfrm>
          <a:prstGeom prst="rect">
            <a:avLst/>
          </a:prstGeom>
        </p:spPr>
        <p:txBody>
          <a:bodyPr>
            <a:spAutoFit/>
          </a:bodyPr>
          <a:lstStyle/>
          <a:p>
            <a:pPr algn="ctr"/>
            <a:r>
              <a:rPr lang="en-US" sz="1000" err="1">
                <a:solidFill>
                  <a:schemeClr val="bg1"/>
                </a:solidFill>
                <a:latin typeface="Arial" panose="020B0604020202020204" pitchFamily="34" charset="0"/>
                <a:ea typeface="Calibri" panose="020F0502020204030204" pitchFamily="34" charset="0"/>
              </a:rPr>
              <a:t>Dijagram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aktivnim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snagama</a:t>
            </a:r>
            <a:r>
              <a:rPr lang="en-US" sz="1000">
                <a:solidFill>
                  <a:schemeClr val="bg1"/>
                </a:solidFill>
                <a:latin typeface="Arial" panose="020B0604020202020204" pitchFamily="34" charset="0"/>
                <a:ea typeface="Calibri" panose="020F0502020204030204" pitchFamily="34" charset="0"/>
              </a:rPr>
              <a:t> A1 – </a:t>
            </a:r>
            <a:r>
              <a:rPr lang="en-US" sz="1000" err="1">
                <a:solidFill>
                  <a:schemeClr val="bg1"/>
                </a:solidFill>
                <a:latin typeface="Arial" panose="020B0604020202020204" pitchFamily="34" charset="0"/>
                <a:ea typeface="Calibri" panose="020F0502020204030204" pitchFamily="34" charset="0"/>
              </a:rPr>
              <a:t>A4</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agregata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ukupnom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snagom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elektrane</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pritiscima</a:t>
            </a:r>
            <a:r>
              <a:rPr lang="en-US" sz="1000">
                <a:solidFill>
                  <a:schemeClr val="bg1"/>
                </a:solidFill>
                <a:latin typeface="Arial" panose="020B0604020202020204" pitchFamily="34" charset="0"/>
                <a:ea typeface="Calibri" panose="020F0502020204030204" pitchFamily="34" charset="0"/>
              </a:rPr>
              <a:t> u </a:t>
            </a:r>
            <a:r>
              <a:rPr lang="en-US" sz="1000" err="1">
                <a:solidFill>
                  <a:schemeClr val="bg1"/>
                </a:solidFill>
                <a:latin typeface="Arial" panose="020B0604020202020204" pitchFamily="34" charset="0"/>
                <a:ea typeface="Calibri" panose="020F0502020204030204" pitchFamily="34" charset="0"/>
              </a:rPr>
              <a:t>cjevovodu</a:t>
            </a:r>
            <a:r>
              <a:rPr lang="en-US" sz="1000">
                <a:solidFill>
                  <a:schemeClr val="bg1"/>
                </a:solidFill>
                <a:latin typeface="Arial" panose="020B0604020202020204" pitchFamily="34" charset="0"/>
                <a:ea typeface="Calibri" panose="020F0502020204030204" pitchFamily="34" charset="0"/>
              </a:rPr>
              <a:t> I </a:t>
            </a:r>
            <a:r>
              <a:rPr lang="en-US" sz="1000" err="1">
                <a:solidFill>
                  <a:schemeClr val="bg1"/>
                </a:solidFill>
                <a:latin typeface="Arial" panose="020B0604020202020204" pitchFamily="34" charset="0"/>
                <a:ea typeface="Calibri" panose="020F0502020204030204" pitchFamily="34" charset="0"/>
              </a:rPr>
              <a:t>i</a:t>
            </a:r>
            <a:r>
              <a:rPr lang="en-US" sz="1000">
                <a:solidFill>
                  <a:schemeClr val="bg1"/>
                </a:solidFill>
                <a:latin typeface="Arial" panose="020B0604020202020204" pitchFamily="34" charset="0"/>
                <a:ea typeface="Calibri" panose="020F0502020204030204" pitchFamily="34" charset="0"/>
              </a:rPr>
              <a:t> II </a:t>
            </a:r>
            <a:r>
              <a:rPr lang="en-US" sz="1000" err="1">
                <a:solidFill>
                  <a:schemeClr val="bg1"/>
                </a:solidFill>
                <a:latin typeface="Arial" panose="020B0604020202020204" pitchFamily="34" charset="0"/>
                <a:ea typeface="Calibri" panose="020F0502020204030204" pitchFamily="34" charset="0"/>
              </a:rPr>
              <a:t>usled</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rada</a:t>
            </a:r>
            <a:r>
              <a:rPr lang="en-US" sz="1000">
                <a:solidFill>
                  <a:schemeClr val="bg1"/>
                </a:solidFill>
                <a:latin typeface="Arial" panose="020B0604020202020204" pitchFamily="34" charset="0"/>
                <a:ea typeface="Calibri" panose="020F0502020204030204" pitchFamily="34" charset="0"/>
              </a:rPr>
              <a:t> u </a:t>
            </a:r>
            <a:r>
              <a:rPr lang="en-US" sz="1000" err="1">
                <a:solidFill>
                  <a:schemeClr val="bg1"/>
                </a:solidFill>
                <a:latin typeface="Arial" panose="020B0604020202020204" pitchFamily="34" charset="0"/>
                <a:ea typeface="Calibri" panose="020F0502020204030204" pitchFamily="34" charset="0"/>
              </a:rPr>
              <a:t>sekundarnoj</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regulaciji</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i</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uslovima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stabilnog</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opterećenja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za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vremenski</a:t>
            </a:r>
            <a:r>
              <a:rPr lang="en-US" sz="1000">
                <a:solidFill>
                  <a:schemeClr val="bg1"/>
                </a:solidFill>
                <a:latin typeface="Arial" panose="020B0604020202020204" pitchFamily="34" charset="0"/>
                <a:ea typeface="Calibri" panose="020F0502020204030204" pitchFamily="34" charset="0"/>
              </a:rPr>
              <a:t> interval od 7 </a:t>
            </a:r>
            <a:r>
              <a:rPr lang="en-US" sz="1000" err="1">
                <a:solidFill>
                  <a:schemeClr val="bg1"/>
                </a:solidFill>
                <a:latin typeface="Arial" panose="020B0604020202020204" pitchFamily="34" charset="0"/>
                <a:ea typeface="Calibri" panose="020F0502020204030204" pitchFamily="34" charset="0"/>
              </a:rPr>
              <a:t>dana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rada</a:t>
            </a:r>
            <a:endParaRPr lang="en-US" sz="1000">
              <a:solidFill>
                <a:schemeClr val="bg1"/>
              </a:solidFill>
            </a:endParaRPr>
          </a:p>
        </p:txBody>
      </p:sp>
      <p:sp>
        <p:nvSpPr>
          <p:cNvPr id="2" name="Rectangle 1"/>
          <p:cNvSpPr/>
          <p:nvPr/>
        </p:nvSpPr>
        <p:spPr>
          <a:xfrm>
            <a:off x="205946" y="71450"/>
            <a:ext cx="8773297" cy="1077218"/>
          </a:xfrm>
          <a:prstGeom prst="rect">
            <a:avLst/>
          </a:prstGeom>
        </p:spPr>
        <p:txBody>
          <a:bodyPr wrap="square">
            <a:spAutoFit/>
          </a:bodyPr>
          <a:lstStyle/>
          <a:p>
            <a:pPr algn="just"/>
            <a:r>
              <a:rPr lang="en-US" sz="1600" smtClean="0">
                <a:solidFill>
                  <a:schemeClr val="bg1"/>
                </a:solidFill>
              </a:rPr>
              <a:t>- S</a:t>
            </a:r>
            <a:r>
              <a:rPr lang="vi-VN" sz="1600" smtClean="0">
                <a:solidFill>
                  <a:schemeClr val="bg1"/>
                </a:solidFill>
              </a:rPr>
              <a:t>istem za dijagnostiku </a:t>
            </a:r>
            <a:r>
              <a:rPr lang="en-US" sz="1600" smtClean="0">
                <a:solidFill>
                  <a:schemeClr val="bg1"/>
                </a:solidFill>
              </a:rPr>
              <a:t>je </a:t>
            </a:r>
            <a:r>
              <a:rPr lang="vi-VN" sz="1600" smtClean="0">
                <a:solidFill>
                  <a:schemeClr val="bg1"/>
                </a:solidFill>
              </a:rPr>
              <a:t>kompletiran i unaprijeđen</a:t>
            </a:r>
            <a:r>
              <a:rPr lang="en-US" sz="1600" smtClean="0">
                <a:solidFill>
                  <a:schemeClr val="bg1"/>
                </a:solidFill>
              </a:rPr>
              <a:t>, i</a:t>
            </a:r>
            <a:r>
              <a:rPr lang="vi-VN" sz="1600" smtClean="0">
                <a:solidFill>
                  <a:schemeClr val="bg1"/>
                </a:solidFill>
              </a:rPr>
              <a:t> imamo mogućnost praćenja rada više parametara koji su nam potrebni za analizu stanja agregata u realnom vremenu</a:t>
            </a:r>
            <a:endParaRPr lang="en-US" sz="1600" smtClean="0">
              <a:solidFill>
                <a:schemeClr val="bg1"/>
              </a:solidFill>
            </a:endParaRPr>
          </a:p>
          <a:p>
            <a:pPr algn="just"/>
            <a:r>
              <a:rPr lang="en-US" sz="1600" smtClean="0">
                <a:solidFill>
                  <a:schemeClr val="bg1"/>
                </a:solidFill>
              </a:rPr>
              <a:t>- </a:t>
            </a:r>
            <a:r>
              <a:rPr lang="sr-Latn-CS" sz="1600" smtClean="0">
                <a:solidFill>
                  <a:schemeClr val="bg1"/>
                </a:solidFill>
              </a:rPr>
              <a:t>Na </a:t>
            </a:r>
            <a:r>
              <a:rPr lang="en-US" sz="1600" smtClean="0">
                <a:solidFill>
                  <a:schemeClr val="bg1"/>
                </a:solidFill>
              </a:rPr>
              <a:t>sledećim slajdovima su prikazani različiti dijagrami iz kontrolnog Sistema upravljanja elektranom</a:t>
            </a:r>
          </a:p>
        </p:txBody>
      </p:sp>
    </p:spTree>
    <p:extLst>
      <p:ext uri="{BB962C8B-B14F-4D97-AF65-F5344CB8AC3E}">
        <p14:creationId xmlns:p14="http://schemas.microsoft.com/office/powerpoint/2010/main" val="19658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0933" y="830997"/>
            <a:ext cx="8610600" cy="4869588"/>
          </a:xfrm>
          <a:prstGeom prst="rect">
            <a:avLst/>
          </a:prstGeom>
          <a:noFill/>
          <a:ln>
            <a:noFill/>
          </a:ln>
        </p:spPr>
      </p:pic>
      <p:sp>
        <p:nvSpPr>
          <p:cNvPr id="5" name="Rectangle 4"/>
          <p:cNvSpPr/>
          <p:nvPr/>
        </p:nvSpPr>
        <p:spPr>
          <a:xfrm>
            <a:off x="2290233" y="5820541"/>
            <a:ext cx="4572000" cy="553998"/>
          </a:xfrm>
          <a:prstGeom prst="rect">
            <a:avLst/>
          </a:prstGeom>
        </p:spPr>
        <p:txBody>
          <a:bodyPr>
            <a:spAutoFit/>
          </a:bodyPr>
          <a:lstStyle/>
          <a:p>
            <a:pPr algn="ctr"/>
            <a:r>
              <a:rPr lang="en-US" sz="1000" err="1">
                <a:solidFill>
                  <a:schemeClr val="bg1"/>
                </a:solidFill>
                <a:latin typeface="Arial" panose="020B0604020202020204" pitchFamily="34" charset="0"/>
                <a:ea typeface="Calibri" panose="020F0502020204030204" pitchFamily="34" charset="0"/>
              </a:rPr>
              <a:t>Dijagram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aktivnim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snagama</a:t>
            </a:r>
            <a:r>
              <a:rPr lang="en-US" sz="1000">
                <a:solidFill>
                  <a:schemeClr val="bg1"/>
                </a:solidFill>
                <a:latin typeface="Arial" panose="020B0604020202020204" pitchFamily="34" charset="0"/>
                <a:ea typeface="Calibri" panose="020F0502020204030204" pitchFamily="34" charset="0"/>
              </a:rPr>
              <a:t> A1 – </a:t>
            </a:r>
            <a:r>
              <a:rPr lang="en-US" sz="1000" err="1">
                <a:solidFill>
                  <a:schemeClr val="bg1"/>
                </a:solidFill>
                <a:latin typeface="Arial" panose="020B0604020202020204" pitchFamily="34" charset="0"/>
                <a:ea typeface="Calibri" panose="020F0502020204030204" pitchFamily="34" charset="0"/>
              </a:rPr>
              <a:t>A4</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agregata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pritiscima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ucjevovodu</a:t>
            </a:r>
            <a:r>
              <a:rPr lang="en-US" sz="1000">
                <a:solidFill>
                  <a:schemeClr val="bg1"/>
                </a:solidFill>
                <a:latin typeface="Arial" panose="020B0604020202020204" pitchFamily="34" charset="0"/>
                <a:ea typeface="Calibri" panose="020F0502020204030204" pitchFamily="34" charset="0"/>
              </a:rPr>
              <a:t> I </a:t>
            </a:r>
            <a:r>
              <a:rPr lang="en-US" sz="1000" err="1">
                <a:solidFill>
                  <a:schemeClr val="bg1"/>
                </a:solidFill>
                <a:latin typeface="Arial" panose="020B0604020202020204" pitchFamily="34" charset="0"/>
                <a:ea typeface="Calibri" panose="020F0502020204030204" pitchFamily="34" charset="0"/>
              </a:rPr>
              <a:t>i</a:t>
            </a:r>
            <a:r>
              <a:rPr lang="en-US" sz="1000">
                <a:solidFill>
                  <a:schemeClr val="bg1"/>
                </a:solidFill>
                <a:latin typeface="Arial" panose="020B0604020202020204" pitchFamily="34" charset="0"/>
                <a:ea typeface="Calibri" panose="020F0502020204030204" pitchFamily="34" charset="0"/>
              </a:rPr>
              <a:t> II, </a:t>
            </a:r>
            <a:r>
              <a:rPr lang="en-US" sz="1000" err="1">
                <a:solidFill>
                  <a:schemeClr val="bg1"/>
                </a:solidFill>
                <a:latin typeface="Arial" panose="020B0604020202020204" pitchFamily="34" charset="0"/>
                <a:ea typeface="Calibri" panose="020F0502020204030204" pitchFamily="34" charset="0"/>
              </a:rPr>
              <a:t>ukupnom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snagom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elektrane</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usled</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rada</a:t>
            </a:r>
            <a:r>
              <a:rPr lang="en-US" sz="1000">
                <a:solidFill>
                  <a:schemeClr val="bg1"/>
                </a:solidFill>
                <a:latin typeface="Arial" panose="020B0604020202020204" pitchFamily="34" charset="0"/>
                <a:ea typeface="Calibri" panose="020F0502020204030204" pitchFamily="34" charset="0"/>
              </a:rPr>
              <a:t> u </a:t>
            </a:r>
            <a:r>
              <a:rPr lang="en-US" sz="1000" err="1">
                <a:solidFill>
                  <a:schemeClr val="bg1"/>
                </a:solidFill>
                <a:latin typeface="Arial" panose="020B0604020202020204" pitchFamily="34" charset="0"/>
                <a:ea typeface="Calibri" panose="020F0502020204030204" pitchFamily="34" charset="0"/>
              </a:rPr>
              <a:t>sekundarnoj</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regulaciji</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i</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uslovima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stabilnog</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opterećenja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za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vremenski</a:t>
            </a:r>
            <a:r>
              <a:rPr lang="en-US" sz="1000">
                <a:solidFill>
                  <a:schemeClr val="bg1"/>
                </a:solidFill>
                <a:latin typeface="Arial" panose="020B0604020202020204" pitchFamily="34" charset="0"/>
                <a:ea typeface="Calibri" panose="020F0502020204030204" pitchFamily="34" charset="0"/>
              </a:rPr>
              <a:t> interval od 10 sati </a:t>
            </a:r>
            <a:r>
              <a:rPr lang="en-US" sz="1000" err="1">
                <a:solidFill>
                  <a:schemeClr val="bg1"/>
                </a:solidFill>
                <a:latin typeface="Arial" panose="020B0604020202020204" pitchFamily="34" charset="0"/>
                <a:ea typeface="Calibri" panose="020F0502020204030204" pitchFamily="34" charset="0"/>
              </a:rPr>
              <a:t>rada</a:t>
            </a:r>
            <a:endParaRPr lang="en-US" sz="1000">
              <a:solidFill>
                <a:schemeClr val="bg1"/>
              </a:solidFill>
            </a:endParaRPr>
          </a:p>
        </p:txBody>
      </p:sp>
      <p:sp>
        <p:nvSpPr>
          <p:cNvPr id="2" name="Rectangle 1"/>
          <p:cNvSpPr/>
          <p:nvPr/>
        </p:nvSpPr>
        <p:spPr>
          <a:xfrm>
            <a:off x="135467" y="0"/>
            <a:ext cx="8847666" cy="830997"/>
          </a:xfrm>
          <a:prstGeom prst="rect">
            <a:avLst/>
          </a:prstGeom>
        </p:spPr>
        <p:txBody>
          <a:bodyPr wrap="square">
            <a:spAutoFit/>
          </a:bodyPr>
          <a:lstStyle/>
          <a:p>
            <a:pPr algn="just"/>
            <a:r>
              <a:rPr lang="en-US" sz="1600" smtClean="0">
                <a:solidFill>
                  <a:schemeClr val="bg1"/>
                </a:solidFill>
              </a:rPr>
              <a:t>- </a:t>
            </a:r>
            <a:r>
              <a:rPr lang="vi-VN" sz="1600" smtClean="0">
                <a:solidFill>
                  <a:schemeClr val="bg1"/>
                </a:solidFill>
              </a:rPr>
              <a:t>Sa </a:t>
            </a:r>
            <a:r>
              <a:rPr lang="vi-VN" sz="1600">
                <a:solidFill>
                  <a:schemeClr val="bg1"/>
                </a:solidFill>
              </a:rPr>
              <a:t>postojećim parametrima iz kontrolnog sistema upravljanja elektrane (SCADA), po potrebi imamo i kompletnu sliku sa mogućnošću detaljne analize događaja koji su se desili </a:t>
            </a:r>
            <a:r>
              <a:rPr lang="en-US" sz="1600" smtClean="0">
                <a:solidFill>
                  <a:schemeClr val="bg1"/>
                </a:solidFill>
              </a:rPr>
              <a:t>u različitim vremenskim intervalima</a:t>
            </a:r>
            <a:endParaRPr lang="en-US" sz="1600">
              <a:solidFill>
                <a:schemeClr val="bg1"/>
              </a:solidFill>
            </a:endParaRPr>
          </a:p>
        </p:txBody>
      </p:sp>
    </p:spTree>
    <p:extLst>
      <p:ext uri="{BB962C8B-B14F-4D97-AF65-F5344CB8AC3E}">
        <p14:creationId xmlns:p14="http://schemas.microsoft.com/office/powerpoint/2010/main" val="300373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esktop\Prezentacija konacno\test ivan\A1 apsloutne vibr.kuc..png"/>
          <p:cNvPicPr/>
          <p:nvPr/>
        </p:nvPicPr>
        <p:blipFill>
          <a:blip r:embed="rId2">
            <a:extLst>
              <a:ext uri="{28A0092B-C50C-407E-A947-70E740481C1C}">
                <a14:useLocalDpi xmlns:a14="http://schemas.microsoft.com/office/drawing/2010/main" val="0"/>
              </a:ext>
            </a:extLst>
          </a:blip>
          <a:srcRect/>
          <a:stretch>
            <a:fillRect/>
          </a:stretch>
        </p:blipFill>
        <p:spPr bwMode="auto">
          <a:xfrm>
            <a:off x="213281" y="1127640"/>
            <a:ext cx="4231031" cy="5299012"/>
          </a:xfrm>
          <a:prstGeom prst="rect">
            <a:avLst/>
          </a:prstGeom>
          <a:noFill/>
          <a:ln>
            <a:noFill/>
          </a:ln>
        </p:spPr>
      </p:pic>
      <p:pic>
        <p:nvPicPr>
          <p:cNvPr id="5" name="Picture 4" descr="E:\Desktop\Prezentacija konacno\test ivan\a1 relativne AiB.png"/>
          <p:cNvPicPr/>
          <p:nvPr/>
        </p:nvPicPr>
        <p:blipFill>
          <a:blip r:embed="rId3">
            <a:extLst>
              <a:ext uri="{28A0092B-C50C-407E-A947-70E740481C1C}">
                <a14:useLocalDpi xmlns:a14="http://schemas.microsoft.com/office/drawing/2010/main" val="0"/>
              </a:ext>
            </a:extLst>
          </a:blip>
          <a:srcRect/>
          <a:stretch>
            <a:fillRect/>
          </a:stretch>
        </p:blipFill>
        <p:spPr bwMode="auto">
          <a:xfrm>
            <a:off x="4543167" y="838200"/>
            <a:ext cx="4473146" cy="4559298"/>
          </a:xfrm>
          <a:prstGeom prst="rect">
            <a:avLst/>
          </a:prstGeom>
          <a:noFill/>
          <a:ln>
            <a:noFill/>
          </a:ln>
        </p:spPr>
      </p:pic>
      <p:sp>
        <p:nvSpPr>
          <p:cNvPr id="6" name="Rectangle 5"/>
          <p:cNvSpPr/>
          <p:nvPr/>
        </p:nvSpPr>
        <p:spPr>
          <a:xfrm>
            <a:off x="42798" y="6448754"/>
            <a:ext cx="4572000" cy="400110"/>
          </a:xfrm>
          <a:prstGeom prst="rect">
            <a:avLst/>
          </a:prstGeom>
        </p:spPr>
        <p:txBody>
          <a:bodyPr wrap="square">
            <a:spAutoFit/>
          </a:bodyPr>
          <a:lstStyle/>
          <a:p>
            <a:pPr algn="ctr"/>
            <a:r>
              <a:rPr lang="en-US" sz="1000" err="1">
                <a:solidFill>
                  <a:schemeClr val="bg1"/>
                </a:solidFill>
                <a:latin typeface="Arial" panose="020B0604020202020204" pitchFamily="34" charset="0"/>
                <a:ea typeface="Calibri" panose="020F0502020204030204" pitchFamily="34" charset="0"/>
              </a:rPr>
              <a:t>Dijagram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apsolutnih</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vibracija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kućišta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ležaja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na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agregatu</a:t>
            </a:r>
            <a:r>
              <a:rPr lang="en-US" sz="1000">
                <a:solidFill>
                  <a:schemeClr val="bg1"/>
                </a:solidFill>
                <a:latin typeface="Arial" panose="020B0604020202020204" pitchFamily="34" charset="0"/>
                <a:ea typeface="Calibri" panose="020F0502020204030204" pitchFamily="34" charset="0"/>
              </a:rPr>
              <a:t> A1 u </a:t>
            </a:r>
            <a:r>
              <a:rPr lang="en-US" sz="1000" smtClean="0">
                <a:solidFill>
                  <a:schemeClr val="bg1"/>
                </a:solidFill>
                <a:latin typeface="Arial" panose="020B0604020202020204" pitchFamily="34" charset="0"/>
                <a:ea typeface="Calibri" panose="020F0502020204030204" pitchFamily="34" charset="0"/>
              </a:rPr>
              <a:t>zavisnosti </a:t>
            </a:r>
            <a:r>
              <a:rPr lang="en-US" sz="1000">
                <a:solidFill>
                  <a:schemeClr val="bg1"/>
                </a:solidFill>
                <a:latin typeface="Arial" panose="020B0604020202020204" pitchFamily="34" charset="0"/>
                <a:ea typeface="Calibri" panose="020F0502020204030204" pitchFamily="34" charset="0"/>
              </a:rPr>
              <a:t>od </a:t>
            </a:r>
            <a:r>
              <a:rPr lang="en-US" sz="1000" err="1">
                <a:solidFill>
                  <a:schemeClr val="bg1"/>
                </a:solidFill>
                <a:latin typeface="Arial" panose="020B0604020202020204" pitchFamily="34" charset="0"/>
                <a:ea typeface="Calibri" panose="020F0502020204030204" pitchFamily="34" charset="0"/>
              </a:rPr>
              <a:t>snage</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agregata</a:t>
            </a:r>
            <a:endParaRPr lang="en-US" sz="1000">
              <a:solidFill>
                <a:schemeClr val="bg1"/>
              </a:solidFill>
            </a:endParaRPr>
          </a:p>
        </p:txBody>
      </p:sp>
      <p:sp>
        <p:nvSpPr>
          <p:cNvPr id="7" name="Rectangle 6"/>
          <p:cNvSpPr/>
          <p:nvPr/>
        </p:nvSpPr>
        <p:spPr>
          <a:xfrm>
            <a:off x="4493740" y="5397497"/>
            <a:ext cx="4572000" cy="400110"/>
          </a:xfrm>
          <a:prstGeom prst="rect">
            <a:avLst/>
          </a:prstGeom>
        </p:spPr>
        <p:txBody>
          <a:bodyPr>
            <a:spAutoFit/>
          </a:bodyPr>
          <a:lstStyle/>
          <a:p>
            <a:pPr algn="ctr"/>
            <a:r>
              <a:rPr lang="en-US" sz="1000" err="1">
                <a:solidFill>
                  <a:schemeClr val="bg1"/>
                </a:solidFill>
                <a:latin typeface="Arial" panose="020B0604020202020204" pitchFamily="34" charset="0"/>
                <a:ea typeface="Calibri" panose="020F0502020204030204" pitchFamily="34" charset="0"/>
              </a:rPr>
              <a:t>Dijagram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relativnih</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vibracija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kućišta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ležaja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na</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agregatu</a:t>
            </a:r>
            <a:r>
              <a:rPr lang="en-US" sz="1000">
                <a:solidFill>
                  <a:schemeClr val="bg1"/>
                </a:solidFill>
                <a:latin typeface="Arial" panose="020B0604020202020204" pitchFamily="34" charset="0"/>
                <a:ea typeface="Calibri" panose="020F0502020204030204" pitchFamily="34" charset="0"/>
              </a:rPr>
              <a:t> A1 u </a:t>
            </a:r>
            <a:r>
              <a:rPr lang="en-US" sz="1000" err="1">
                <a:solidFill>
                  <a:schemeClr val="bg1"/>
                </a:solidFill>
                <a:latin typeface="Arial" panose="020B0604020202020204" pitchFamily="34" charset="0"/>
                <a:ea typeface="Calibri" panose="020F0502020204030204" pitchFamily="34" charset="0"/>
              </a:rPr>
              <a:t>zavisnosti</a:t>
            </a:r>
            <a:r>
              <a:rPr lang="en-US" sz="1000">
                <a:solidFill>
                  <a:schemeClr val="bg1"/>
                </a:solidFill>
                <a:latin typeface="Arial" panose="020B0604020202020204" pitchFamily="34" charset="0"/>
                <a:ea typeface="Calibri" panose="020F0502020204030204" pitchFamily="34" charset="0"/>
              </a:rPr>
              <a:t> od </a:t>
            </a:r>
            <a:r>
              <a:rPr lang="en-US" sz="1000" err="1">
                <a:solidFill>
                  <a:schemeClr val="bg1"/>
                </a:solidFill>
                <a:latin typeface="Arial" panose="020B0604020202020204" pitchFamily="34" charset="0"/>
                <a:ea typeface="Calibri" panose="020F0502020204030204" pitchFamily="34" charset="0"/>
              </a:rPr>
              <a:t>snage</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agregata</a:t>
            </a:r>
            <a:endParaRPr lang="en-US" sz="1000">
              <a:solidFill>
                <a:schemeClr val="bg1"/>
              </a:solidFill>
            </a:endParaRPr>
          </a:p>
        </p:txBody>
      </p:sp>
      <p:sp>
        <p:nvSpPr>
          <p:cNvPr id="2" name="Rectangle 1"/>
          <p:cNvSpPr/>
          <p:nvPr/>
        </p:nvSpPr>
        <p:spPr>
          <a:xfrm>
            <a:off x="213283" y="125285"/>
            <a:ext cx="8803030" cy="941796"/>
          </a:xfrm>
          <a:prstGeom prst="rect">
            <a:avLst/>
          </a:prstGeom>
        </p:spPr>
        <p:txBody>
          <a:bodyPr wrap="square">
            <a:spAutoFit/>
          </a:bodyPr>
          <a:lstStyle/>
          <a:p>
            <a:pPr algn="just">
              <a:lnSpc>
                <a:spcPct val="115000"/>
              </a:lnSpc>
              <a:spcAft>
                <a:spcPts val="0"/>
              </a:spcAft>
            </a:pPr>
            <a:r>
              <a:rPr lang="en-US" sz="1600" smtClean="0">
                <a:solidFill>
                  <a:schemeClr val="bg1"/>
                </a:solidFill>
              </a:rPr>
              <a:t>- </a:t>
            </a:r>
            <a:r>
              <a:rPr lang="vi-VN" sz="1600" smtClean="0">
                <a:solidFill>
                  <a:schemeClr val="bg1"/>
                </a:solidFill>
              </a:rPr>
              <a:t>Na </a:t>
            </a:r>
            <a:r>
              <a:rPr lang="en-US" sz="1600" smtClean="0">
                <a:solidFill>
                  <a:schemeClr val="bg1"/>
                </a:solidFill>
              </a:rPr>
              <a:t>sledećim </a:t>
            </a:r>
            <a:r>
              <a:rPr lang="vi-VN" sz="1600">
                <a:solidFill>
                  <a:schemeClr val="bg1"/>
                </a:solidFill>
              </a:rPr>
              <a:t>slikama </a:t>
            </a:r>
            <a:r>
              <a:rPr lang="en-US" sz="1600">
                <a:solidFill>
                  <a:schemeClr val="bg1"/>
                </a:solidFill>
              </a:rPr>
              <a:t>(</a:t>
            </a:r>
            <a:r>
              <a:rPr lang="vi-VN" sz="1600">
                <a:solidFill>
                  <a:schemeClr val="bg1"/>
                </a:solidFill>
              </a:rPr>
              <a:t>Compass sistem) prikazani </a:t>
            </a:r>
            <a:r>
              <a:rPr lang="en-US" sz="1600">
                <a:solidFill>
                  <a:schemeClr val="bg1"/>
                </a:solidFill>
              </a:rPr>
              <a:t>su </a:t>
            </a:r>
            <a:r>
              <a:rPr lang="vi-VN" sz="1600">
                <a:solidFill>
                  <a:schemeClr val="bg1"/>
                </a:solidFill>
              </a:rPr>
              <a:t>uticaji rada elektrane u različitim vremenskim intervalima i režimima rada</a:t>
            </a:r>
            <a:r>
              <a:rPr lang="en-US" sz="1600">
                <a:solidFill>
                  <a:schemeClr val="bg1"/>
                </a:solidFill>
              </a:rPr>
              <a:t>,</a:t>
            </a:r>
            <a:r>
              <a:rPr lang="vi-VN" sz="1600">
                <a:solidFill>
                  <a:schemeClr val="bg1"/>
                </a:solidFill>
              </a:rPr>
              <a:t> na promjenu apsolutnih i relativnih vibracija </a:t>
            </a:r>
            <a:r>
              <a:rPr lang="en-US" sz="1600">
                <a:solidFill>
                  <a:schemeClr val="bg1"/>
                </a:solidFill>
              </a:rPr>
              <a:t>na </a:t>
            </a:r>
            <a:r>
              <a:rPr lang="vi-VN" sz="1600">
                <a:solidFill>
                  <a:schemeClr val="bg1"/>
                </a:solidFill>
              </a:rPr>
              <a:t>agregat</a:t>
            </a:r>
            <a:r>
              <a:rPr lang="en-US" sz="1600">
                <a:solidFill>
                  <a:schemeClr val="bg1"/>
                </a:solidFill>
              </a:rPr>
              <a:t>u</a:t>
            </a:r>
            <a:r>
              <a:rPr lang="vi-VN" sz="1600">
                <a:solidFill>
                  <a:schemeClr val="bg1"/>
                </a:solidFill>
              </a:rPr>
              <a:t> </a:t>
            </a:r>
            <a:endParaRPr lang="en-US" sz="1600">
              <a:solidFill>
                <a:schemeClr val="bg1"/>
              </a:solidFill>
            </a:endParaRPr>
          </a:p>
        </p:txBody>
      </p:sp>
    </p:spTree>
    <p:extLst>
      <p:ext uri="{BB962C8B-B14F-4D97-AF65-F5344CB8AC3E}">
        <p14:creationId xmlns:p14="http://schemas.microsoft.com/office/powerpoint/2010/main" val="3478885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08" y="126999"/>
            <a:ext cx="8567352" cy="617381"/>
          </a:xfrm>
        </p:spPr>
        <p:txBody>
          <a:bodyPr>
            <a:noAutofit/>
          </a:bodyPr>
          <a:lstStyle/>
          <a:p>
            <a:r>
              <a:rPr lang="en-US" sz="1800" b="1" smtClean="0"/>
              <a:t>3. </a:t>
            </a:r>
            <a:r>
              <a:rPr lang="en-US" sz="1800" b="1" err="1" smtClean="0"/>
              <a:t>PRAĆENJE</a:t>
            </a:r>
            <a:r>
              <a:rPr lang="en-US" sz="1800" b="1" smtClean="0"/>
              <a:t> </a:t>
            </a:r>
            <a:r>
              <a:rPr lang="en-US" sz="1800" b="1" err="1"/>
              <a:t>STANJA</a:t>
            </a:r>
            <a:r>
              <a:rPr lang="en-US" sz="1800" b="1"/>
              <a:t> </a:t>
            </a:r>
            <a:r>
              <a:rPr lang="en-US" sz="1800" b="1" err="1"/>
              <a:t>GENERATORA</a:t>
            </a:r>
            <a:r>
              <a:rPr lang="en-US" sz="1800" b="1"/>
              <a:t> </a:t>
            </a:r>
            <a:r>
              <a:rPr lang="en-US" sz="1800" b="1" err="1"/>
              <a:t>MJERENJEM</a:t>
            </a:r>
            <a:r>
              <a:rPr lang="en-US" sz="1800" b="1"/>
              <a:t> </a:t>
            </a:r>
            <a:r>
              <a:rPr lang="en-US" sz="1800" b="1" err="1"/>
              <a:t>VAZDUŠNOG</a:t>
            </a:r>
            <a:r>
              <a:rPr lang="en-US" sz="1800" b="1"/>
              <a:t> </a:t>
            </a:r>
            <a:r>
              <a:rPr lang="en-US" sz="1800" b="1" err="1"/>
              <a:t>ZAZORA</a:t>
            </a:r>
            <a:r>
              <a:rPr lang="en-US" sz="1800" b="1"/>
              <a:t> I </a:t>
            </a:r>
            <a:r>
              <a:rPr lang="en-US" sz="1800" b="1" err="1"/>
              <a:t>MAGNETNOG</a:t>
            </a:r>
            <a:r>
              <a:rPr lang="en-US" sz="1800" b="1"/>
              <a:t> </a:t>
            </a:r>
            <a:r>
              <a:rPr lang="en-US" sz="1800" b="1" smtClean="0"/>
              <a:t>FLUKSA</a:t>
            </a:r>
            <a:endParaRPr lang="en-US" sz="1800"/>
          </a:p>
        </p:txBody>
      </p:sp>
      <p:pic>
        <p:nvPicPr>
          <p:cNvPr id="4" name="Picture 3" descr="E:\Desktop\Prezentacija konacno\test ivan\A1 min. vaz.zazor.png"/>
          <p:cNvPicPr/>
          <p:nvPr/>
        </p:nvPicPr>
        <p:blipFill>
          <a:blip r:embed="rId2">
            <a:extLst>
              <a:ext uri="{28A0092B-C50C-407E-A947-70E740481C1C}">
                <a14:useLocalDpi xmlns:a14="http://schemas.microsoft.com/office/drawing/2010/main" val="0"/>
              </a:ext>
            </a:extLst>
          </a:blip>
          <a:srcRect/>
          <a:stretch>
            <a:fillRect/>
          </a:stretch>
        </p:blipFill>
        <p:spPr bwMode="auto">
          <a:xfrm>
            <a:off x="107091" y="1751868"/>
            <a:ext cx="4526693" cy="4575712"/>
          </a:xfrm>
          <a:prstGeom prst="rect">
            <a:avLst/>
          </a:prstGeom>
          <a:noFill/>
          <a:ln>
            <a:noFill/>
          </a:ln>
        </p:spPr>
      </p:pic>
      <p:pic>
        <p:nvPicPr>
          <p:cNvPr id="5" name="Picture 4" descr="\\192.168.3.110\Compass aplikacija\Compass slike\Capture.JPG.cigre1a.JPG"/>
          <p:cNvPicPr/>
          <p:nvPr/>
        </p:nvPicPr>
        <p:blipFill>
          <a:blip r:embed="rId3">
            <a:extLst>
              <a:ext uri="{28A0092B-C50C-407E-A947-70E740481C1C}">
                <a14:useLocalDpi xmlns:a14="http://schemas.microsoft.com/office/drawing/2010/main" val="0"/>
              </a:ext>
            </a:extLst>
          </a:blip>
          <a:srcRect/>
          <a:stretch>
            <a:fillRect/>
          </a:stretch>
        </p:blipFill>
        <p:spPr bwMode="auto">
          <a:xfrm>
            <a:off x="4712043" y="1325941"/>
            <a:ext cx="4258962" cy="4133827"/>
          </a:xfrm>
          <a:prstGeom prst="rect">
            <a:avLst/>
          </a:prstGeom>
          <a:noFill/>
          <a:ln>
            <a:noFill/>
          </a:ln>
        </p:spPr>
      </p:pic>
      <p:sp>
        <p:nvSpPr>
          <p:cNvPr id="6" name="Rectangle 5"/>
          <p:cNvSpPr/>
          <p:nvPr/>
        </p:nvSpPr>
        <p:spPr>
          <a:xfrm>
            <a:off x="85261" y="6364910"/>
            <a:ext cx="4572000" cy="400110"/>
          </a:xfrm>
          <a:prstGeom prst="rect">
            <a:avLst/>
          </a:prstGeom>
        </p:spPr>
        <p:txBody>
          <a:bodyPr>
            <a:spAutoFit/>
          </a:bodyPr>
          <a:lstStyle/>
          <a:p>
            <a:pPr algn="ctr"/>
            <a:r>
              <a:rPr lang="en-US" sz="1000">
                <a:solidFill>
                  <a:schemeClr val="bg1"/>
                </a:solidFill>
                <a:latin typeface="Arial" panose="020B0604020202020204" pitchFamily="34" charset="0"/>
                <a:ea typeface="Calibri" panose="020F0502020204030204" pitchFamily="34" charset="0"/>
              </a:rPr>
              <a:t>Dijagram za minimalni vazdušni zazor na agregatu A1 u zavisnosti od snage agregata</a:t>
            </a:r>
            <a:endParaRPr lang="en-US" sz="1000">
              <a:solidFill>
                <a:schemeClr val="bg1"/>
              </a:solidFill>
            </a:endParaRPr>
          </a:p>
        </p:txBody>
      </p:sp>
      <p:sp>
        <p:nvSpPr>
          <p:cNvPr id="7" name="Rectangle 6"/>
          <p:cNvSpPr/>
          <p:nvPr/>
        </p:nvSpPr>
        <p:spPr>
          <a:xfrm>
            <a:off x="4555524" y="5459768"/>
            <a:ext cx="4572000" cy="246221"/>
          </a:xfrm>
          <a:prstGeom prst="rect">
            <a:avLst/>
          </a:prstGeom>
        </p:spPr>
        <p:txBody>
          <a:bodyPr>
            <a:spAutoFit/>
          </a:bodyPr>
          <a:lstStyle/>
          <a:p>
            <a:pPr algn="ctr"/>
            <a:r>
              <a:rPr lang="en-US" sz="1000">
                <a:solidFill>
                  <a:schemeClr val="bg1"/>
                </a:solidFill>
                <a:latin typeface="Arial" panose="020B0604020202020204" pitchFamily="34" charset="0"/>
                <a:ea typeface="Calibri" panose="020F0502020204030204" pitchFamily="34" charset="0"/>
              </a:rPr>
              <a:t>Vremenska funkcija mjerenja dva naspramna senzora vazdušnog zazora</a:t>
            </a:r>
            <a:endParaRPr lang="en-US" sz="1000">
              <a:solidFill>
                <a:schemeClr val="bg1"/>
              </a:solidFill>
            </a:endParaRPr>
          </a:p>
        </p:txBody>
      </p:sp>
      <p:sp>
        <p:nvSpPr>
          <p:cNvPr id="8" name="Rectangle 7"/>
          <p:cNvSpPr/>
          <p:nvPr/>
        </p:nvSpPr>
        <p:spPr>
          <a:xfrm>
            <a:off x="658482" y="1356827"/>
            <a:ext cx="3469219" cy="338554"/>
          </a:xfrm>
          <a:prstGeom prst="rect">
            <a:avLst/>
          </a:prstGeom>
        </p:spPr>
        <p:txBody>
          <a:bodyPr wrap="none">
            <a:spAutoFit/>
          </a:bodyPr>
          <a:lstStyle/>
          <a:p>
            <a:r>
              <a:rPr lang="hr-HR" sz="1600" b="1">
                <a:solidFill>
                  <a:schemeClr val="bg1"/>
                </a:solidFill>
                <a:latin typeface="Arial" panose="020B0604020202020204" pitchFamily="34" charset="0"/>
                <a:ea typeface="Calibri" panose="020F0502020204030204" pitchFamily="34" charset="0"/>
              </a:rPr>
              <a:t>3.1. Monitoring vazdušnog zazora</a:t>
            </a:r>
            <a:endParaRPr lang="en-US" sz="1600">
              <a:solidFill>
                <a:schemeClr val="bg1"/>
              </a:solidFill>
            </a:endParaRPr>
          </a:p>
        </p:txBody>
      </p:sp>
      <p:sp>
        <p:nvSpPr>
          <p:cNvPr id="9" name="Rectangle 8"/>
          <p:cNvSpPr/>
          <p:nvPr/>
        </p:nvSpPr>
        <p:spPr>
          <a:xfrm>
            <a:off x="197708" y="641698"/>
            <a:ext cx="8740346" cy="658642"/>
          </a:xfrm>
          <a:prstGeom prst="rect">
            <a:avLst/>
          </a:prstGeom>
        </p:spPr>
        <p:txBody>
          <a:bodyPr wrap="square">
            <a:spAutoFit/>
          </a:bodyPr>
          <a:lstStyle/>
          <a:p>
            <a:pPr algn="just">
              <a:lnSpc>
                <a:spcPct val="115000"/>
              </a:lnSpc>
              <a:spcAft>
                <a:spcPts val="0"/>
              </a:spcAft>
            </a:pPr>
            <a:r>
              <a:rPr lang="en-US"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hr-HR"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Zamjenom </a:t>
            </a:r>
            <a:r>
              <a:rPr lang="hr-HR" sz="1600">
                <a:solidFill>
                  <a:schemeClr val="bg1"/>
                </a:solidFill>
                <a:latin typeface="Arial" panose="020B0604020202020204" pitchFamily="34" charset="0"/>
                <a:ea typeface="Calibri" panose="020F0502020204030204" pitchFamily="34" charset="0"/>
                <a:cs typeface="Times New Roman" panose="02020603050405020304" pitchFamily="18" charset="0"/>
              </a:rPr>
              <a:t>neispravnih senzora, mjerenje vazdušnog zazora je takođe kompletirano, i </a:t>
            </a:r>
            <a:r>
              <a:rPr lang="hr-HR"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stvor</a:t>
            </a:r>
            <a:r>
              <a:rPr lang="en-US"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eni</a:t>
            </a:r>
            <a:r>
              <a:rPr lang="hr-HR"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US"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su </a:t>
            </a:r>
            <a:r>
              <a:rPr lang="hr-HR"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uslov</a:t>
            </a:r>
            <a:r>
              <a:rPr lang="en-US"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i</a:t>
            </a:r>
            <a:r>
              <a:rPr lang="hr-HR"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hr-HR" sz="1600">
                <a:solidFill>
                  <a:schemeClr val="bg1"/>
                </a:solidFill>
                <a:latin typeface="Arial" panose="020B0604020202020204" pitchFamily="34" charset="0"/>
                <a:ea typeface="Calibri" panose="020F0502020204030204" pitchFamily="34" charset="0"/>
                <a:cs typeface="Times New Roman" panose="02020603050405020304" pitchFamily="18" charset="0"/>
              </a:rPr>
              <a:t>za uvođenje monitoringa magnetnog </a:t>
            </a:r>
            <a:r>
              <a:rPr lang="hr-HR" sz="1600" smtClean="0">
                <a:solidFill>
                  <a:schemeClr val="bg1"/>
                </a:solidFill>
                <a:latin typeface="Arial" panose="020B0604020202020204" pitchFamily="34" charset="0"/>
                <a:ea typeface="Calibri" panose="020F0502020204030204" pitchFamily="34" charset="0"/>
                <a:cs typeface="Times New Roman" panose="02020603050405020304" pitchFamily="18" charset="0"/>
              </a:rPr>
              <a:t>fluksa</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45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esktop\Prezentacija konacno\test ivan\A1 vaz.zazor. ovalnost paketa statora.jpg"/>
          <p:cNvPicPr/>
          <p:nvPr/>
        </p:nvPicPr>
        <p:blipFill rotWithShape="1">
          <a:blip r:embed="rId2">
            <a:extLst>
              <a:ext uri="{28A0092B-C50C-407E-A947-70E740481C1C}">
                <a14:useLocalDpi xmlns:a14="http://schemas.microsoft.com/office/drawing/2010/main" val="0"/>
              </a:ext>
            </a:extLst>
          </a:blip>
          <a:srcRect l="803" r="941"/>
          <a:stretch/>
        </p:blipFill>
        <p:spPr bwMode="auto">
          <a:xfrm>
            <a:off x="76200" y="1409700"/>
            <a:ext cx="4457082" cy="3833737"/>
          </a:xfrm>
          <a:prstGeom prst="rect">
            <a:avLst/>
          </a:prstGeom>
          <a:noFill/>
          <a:ln>
            <a:noFill/>
          </a:ln>
          <a:extLst>
            <a:ext uri="{53640926-AAD7-44D8-BBD7-CCE9431645EC}">
              <a14:shadowObscured xmlns:a14="http://schemas.microsoft.com/office/drawing/2010/main"/>
            </a:ext>
          </a:extLst>
        </p:spPr>
      </p:pic>
      <p:pic>
        <p:nvPicPr>
          <p:cNvPr id="5" name="Picture 4" descr="E:\Desktop\Prezentacija konacno\test ivan\A1 pol profil vaz.zazor rotora.jpg"/>
          <p:cNvPicPr/>
          <p:nvPr/>
        </p:nvPicPr>
        <p:blipFill rotWithShape="1">
          <a:blip r:embed="rId3">
            <a:extLst>
              <a:ext uri="{28A0092B-C50C-407E-A947-70E740481C1C}">
                <a14:useLocalDpi xmlns:a14="http://schemas.microsoft.com/office/drawing/2010/main" val="0"/>
              </a:ext>
            </a:extLst>
          </a:blip>
          <a:srcRect l="1" r="621"/>
          <a:stretch/>
        </p:blipFill>
        <p:spPr bwMode="auto">
          <a:xfrm>
            <a:off x="4598766" y="1409700"/>
            <a:ext cx="4446173" cy="3833738"/>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3179" y="5277697"/>
            <a:ext cx="4403123" cy="400110"/>
          </a:xfrm>
          <a:prstGeom prst="rect">
            <a:avLst/>
          </a:prstGeom>
        </p:spPr>
        <p:txBody>
          <a:bodyPr wrap="square">
            <a:spAutoFit/>
          </a:bodyPr>
          <a:lstStyle/>
          <a:p>
            <a:pPr algn="ctr"/>
            <a:r>
              <a:rPr lang="en-US" sz="1000">
                <a:solidFill>
                  <a:schemeClr val="bg1"/>
                </a:solidFill>
                <a:latin typeface="Arial" panose="020B0604020202020204" pitchFamily="34" charset="0"/>
                <a:ea typeface="Calibri" panose="020F0502020204030204" pitchFamily="34" charset="0"/>
              </a:rPr>
              <a:t>Dijagram za minimalni vazdušni zazor – ovalnost paketa statora na agregatu A1</a:t>
            </a:r>
            <a:r>
              <a:rPr lang="en-US" sz="100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1000">
              <a:solidFill>
                <a:schemeClr val="bg1"/>
              </a:solidFill>
            </a:endParaRPr>
          </a:p>
        </p:txBody>
      </p:sp>
      <p:sp>
        <p:nvSpPr>
          <p:cNvPr id="7" name="Rectangle 6"/>
          <p:cNvSpPr/>
          <p:nvPr/>
        </p:nvSpPr>
        <p:spPr>
          <a:xfrm>
            <a:off x="5250484" y="5277697"/>
            <a:ext cx="3142735" cy="400110"/>
          </a:xfrm>
          <a:prstGeom prst="rect">
            <a:avLst/>
          </a:prstGeom>
        </p:spPr>
        <p:txBody>
          <a:bodyPr wrap="square">
            <a:spAutoFit/>
          </a:bodyPr>
          <a:lstStyle/>
          <a:p>
            <a:pPr algn="ctr"/>
            <a:r>
              <a:rPr lang="en-US" sz="1000" err="1">
                <a:solidFill>
                  <a:schemeClr val="bg1"/>
                </a:solidFill>
                <a:latin typeface="Arial" panose="020B0604020202020204" pitchFamily="34" charset="0"/>
                <a:ea typeface="Calibri" panose="020F0502020204030204" pitchFamily="34" charset="0"/>
              </a:rPr>
              <a:t>Dijagram</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za</a:t>
            </a:r>
            <a:r>
              <a:rPr lang="en-US" sz="1000">
                <a:solidFill>
                  <a:schemeClr val="bg1"/>
                </a:solidFill>
                <a:latin typeface="Arial" panose="020B0604020202020204" pitchFamily="34" charset="0"/>
                <a:ea typeface="Calibri" panose="020F0502020204030204" pitchFamily="34" charset="0"/>
              </a:rPr>
              <a:t> pol </a:t>
            </a:r>
            <a:r>
              <a:rPr lang="en-US" sz="1000" err="1">
                <a:solidFill>
                  <a:schemeClr val="bg1"/>
                </a:solidFill>
                <a:latin typeface="Arial" panose="020B0604020202020204" pitchFamily="34" charset="0"/>
                <a:ea typeface="Calibri" panose="020F0502020204030204" pitchFamily="34" charset="0"/>
              </a:rPr>
              <a:t>profil</a:t>
            </a:r>
            <a:r>
              <a:rPr lang="en-US" sz="100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vazdušnog</a:t>
            </a:r>
            <a:r>
              <a:rPr lang="en-US" sz="1000">
                <a:solidFill>
                  <a:schemeClr val="bg1"/>
                </a:solidFill>
                <a:latin typeface="Arial" panose="020B0604020202020204" pitchFamily="34" charset="0"/>
                <a:ea typeface="Calibri" panose="020F0502020204030204" pitchFamily="34" charset="0"/>
              </a:rPr>
              <a:t> </a:t>
            </a:r>
            <a:r>
              <a:rPr lang="en-US" sz="1000" err="1" smtClean="0">
                <a:solidFill>
                  <a:schemeClr val="bg1"/>
                </a:solidFill>
                <a:latin typeface="Arial" panose="020B0604020202020204" pitchFamily="34" charset="0"/>
                <a:ea typeface="Calibri" panose="020F0502020204030204" pitchFamily="34" charset="0"/>
              </a:rPr>
              <a:t>zazora</a:t>
            </a:r>
            <a:r>
              <a:rPr lang="en-US" sz="1000" smtClean="0">
                <a:solidFill>
                  <a:schemeClr val="bg1"/>
                </a:solidFill>
                <a:latin typeface="Arial" panose="020B0604020202020204" pitchFamily="34" charset="0"/>
                <a:ea typeface="Calibri" panose="020F0502020204030204" pitchFamily="34" charset="0"/>
              </a:rPr>
              <a:t> </a:t>
            </a:r>
            <a:r>
              <a:rPr lang="en-US" sz="1000" err="1" smtClean="0">
                <a:solidFill>
                  <a:schemeClr val="bg1"/>
                </a:solidFill>
                <a:latin typeface="Arial" panose="020B0604020202020204" pitchFamily="34" charset="0"/>
                <a:ea typeface="Calibri" panose="020F0502020204030204" pitchFamily="34" charset="0"/>
              </a:rPr>
              <a:t>rotora</a:t>
            </a:r>
            <a:r>
              <a:rPr lang="en-US" sz="1000" smtClean="0">
                <a:solidFill>
                  <a:schemeClr val="bg1"/>
                </a:solidFill>
                <a:latin typeface="Arial" panose="020B0604020202020204" pitchFamily="34" charset="0"/>
                <a:ea typeface="Calibri" panose="020F0502020204030204" pitchFamily="34" charset="0"/>
              </a:rPr>
              <a:t> </a:t>
            </a:r>
            <a:r>
              <a:rPr lang="en-US" sz="1000" err="1">
                <a:solidFill>
                  <a:schemeClr val="bg1"/>
                </a:solidFill>
                <a:latin typeface="Arial" panose="020B0604020202020204" pitchFamily="34" charset="0"/>
                <a:ea typeface="Calibri" panose="020F0502020204030204" pitchFamily="34" charset="0"/>
              </a:rPr>
              <a:t>na</a:t>
            </a:r>
            <a:r>
              <a:rPr lang="en-US" sz="1000">
                <a:solidFill>
                  <a:schemeClr val="bg1"/>
                </a:solidFill>
                <a:latin typeface="Arial" panose="020B0604020202020204" pitchFamily="34" charset="0"/>
                <a:ea typeface="Calibri" panose="020F0502020204030204" pitchFamily="34" charset="0"/>
              </a:rPr>
              <a:t> </a:t>
            </a:r>
            <a:endParaRPr lang="en-US" sz="1000" smtClean="0">
              <a:solidFill>
                <a:schemeClr val="bg1"/>
              </a:solidFill>
              <a:latin typeface="Arial" panose="020B0604020202020204" pitchFamily="34" charset="0"/>
              <a:ea typeface="Calibri" panose="020F0502020204030204" pitchFamily="34" charset="0"/>
            </a:endParaRPr>
          </a:p>
          <a:p>
            <a:pPr algn="ctr"/>
            <a:r>
              <a:rPr lang="en-US" sz="1000" err="1" smtClean="0">
                <a:solidFill>
                  <a:schemeClr val="bg1"/>
                </a:solidFill>
                <a:latin typeface="Arial" panose="020B0604020202020204" pitchFamily="34" charset="0"/>
                <a:ea typeface="Calibri" panose="020F0502020204030204" pitchFamily="34" charset="0"/>
              </a:rPr>
              <a:t>agregatu</a:t>
            </a:r>
            <a:r>
              <a:rPr lang="en-US" sz="1000" smtClean="0">
                <a:solidFill>
                  <a:schemeClr val="bg1"/>
                </a:solidFill>
                <a:latin typeface="Arial" panose="020B0604020202020204" pitchFamily="34" charset="0"/>
                <a:ea typeface="Calibri" panose="020F0502020204030204" pitchFamily="34" charset="0"/>
              </a:rPr>
              <a:t> </a:t>
            </a:r>
            <a:r>
              <a:rPr lang="en-US" sz="1000">
                <a:solidFill>
                  <a:schemeClr val="bg1"/>
                </a:solidFill>
                <a:latin typeface="Arial" panose="020B0604020202020204" pitchFamily="34" charset="0"/>
                <a:ea typeface="Calibri" panose="020F0502020204030204" pitchFamily="34" charset="0"/>
              </a:rPr>
              <a:t>A1</a:t>
            </a:r>
            <a:endParaRPr lang="en-US" sz="1000">
              <a:solidFill>
                <a:schemeClr val="bg1"/>
              </a:solidFill>
            </a:endParaRPr>
          </a:p>
        </p:txBody>
      </p:sp>
      <p:sp>
        <p:nvSpPr>
          <p:cNvPr id="2" name="Rectangle 1"/>
          <p:cNvSpPr/>
          <p:nvPr/>
        </p:nvSpPr>
        <p:spPr>
          <a:xfrm>
            <a:off x="277105" y="439401"/>
            <a:ext cx="7584534" cy="375487"/>
          </a:xfrm>
          <a:prstGeom prst="rect">
            <a:avLst/>
          </a:prstGeom>
        </p:spPr>
        <p:txBody>
          <a:bodyPr wrap="square">
            <a:spAutoFit/>
          </a:bodyPr>
          <a:lstStyle/>
          <a:p>
            <a:pPr algn="just">
              <a:lnSpc>
                <a:spcPct val="115000"/>
              </a:lnSpc>
              <a:spcAft>
                <a:spcPts val="0"/>
              </a:spcAft>
            </a:pPr>
            <a:r>
              <a:rPr lang="en-US" sz="1600" smtClean="0">
                <a:solidFill>
                  <a:schemeClr val="bg1"/>
                </a:solidFill>
                <a:latin typeface="Arial" panose="020B0604020202020204" pitchFamily="34" charset="0"/>
                <a:ea typeface="Calibri" panose="020F0502020204030204" pitchFamily="34" charset="0"/>
              </a:rPr>
              <a:t>- </a:t>
            </a:r>
            <a:r>
              <a:rPr lang="pl-PL" sz="1600" smtClean="0">
                <a:solidFill>
                  <a:schemeClr val="bg1"/>
                </a:solidFill>
                <a:latin typeface="Arial" panose="020B0604020202020204" pitchFamily="34" charset="0"/>
                <a:ea typeface="Calibri" panose="020F0502020204030204" pitchFamily="34" charset="0"/>
              </a:rPr>
              <a:t>Na </a:t>
            </a:r>
            <a:r>
              <a:rPr lang="pl-PL" sz="1600">
                <a:solidFill>
                  <a:schemeClr val="bg1"/>
                </a:solidFill>
                <a:latin typeface="Arial" panose="020B0604020202020204" pitchFamily="34" charset="0"/>
                <a:ea typeface="Calibri" panose="020F0502020204030204" pitchFamily="34" charset="0"/>
              </a:rPr>
              <a:t>slede</a:t>
            </a:r>
            <a:r>
              <a:rPr lang="hr-HR" sz="1600">
                <a:solidFill>
                  <a:schemeClr val="bg1"/>
                </a:solidFill>
                <a:latin typeface="Arial" panose="020B0604020202020204" pitchFamily="34" charset="0"/>
                <a:ea typeface="Calibri" panose="020F0502020204030204" pitchFamily="34" charset="0"/>
              </a:rPr>
              <a:t>ć</a:t>
            </a:r>
            <a:r>
              <a:rPr lang="pl-PL" sz="1600">
                <a:solidFill>
                  <a:schemeClr val="bg1"/>
                </a:solidFill>
                <a:latin typeface="Arial" panose="020B0604020202020204" pitchFamily="34" charset="0"/>
                <a:ea typeface="Calibri" panose="020F0502020204030204" pitchFamily="34" charset="0"/>
              </a:rPr>
              <a:t>im slikama su prikazani razli</a:t>
            </a:r>
            <a:r>
              <a:rPr lang="hr-HR" sz="1600">
                <a:solidFill>
                  <a:schemeClr val="bg1"/>
                </a:solidFill>
                <a:latin typeface="Arial" panose="020B0604020202020204" pitchFamily="34" charset="0"/>
                <a:ea typeface="Calibri" panose="020F0502020204030204" pitchFamily="34" charset="0"/>
              </a:rPr>
              <a:t>č</a:t>
            </a:r>
            <a:r>
              <a:rPr lang="pl-PL" sz="1600">
                <a:solidFill>
                  <a:schemeClr val="bg1"/>
                </a:solidFill>
                <a:latin typeface="Arial" panose="020B0604020202020204" pitchFamily="34" charset="0"/>
                <a:ea typeface="Calibri" panose="020F0502020204030204" pitchFamily="34" charset="0"/>
              </a:rPr>
              <a:t>iti </a:t>
            </a:r>
            <a:r>
              <a:rPr lang="pl-PL" sz="1600" smtClean="0">
                <a:solidFill>
                  <a:schemeClr val="bg1"/>
                </a:solidFill>
                <a:latin typeface="Arial" panose="020B0604020202020204" pitchFamily="34" charset="0"/>
                <a:ea typeface="Calibri" panose="020F0502020204030204" pitchFamily="34" charset="0"/>
              </a:rPr>
              <a:t>dijagrami </a:t>
            </a:r>
            <a:r>
              <a:rPr lang="pl-PL" sz="1600">
                <a:solidFill>
                  <a:schemeClr val="bg1"/>
                </a:solidFill>
                <a:latin typeface="Arial" panose="020B0604020202020204" pitchFamily="34" charset="0"/>
                <a:ea typeface="Calibri" panose="020F0502020204030204" pitchFamily="34" charset="0"/>
              </a:rPr>
              <a:t>mjerenja vazdu</a:t>
            </a:r>
            <a:r>
              <a:rPr lang="hr-HR" sz="1600">
                <a:solidFill>
                  <a:schemeClr val="bg1"/>
                </a:solidFill>
                <a:latin typeface="Arial" panose="020B0604020202020204" pitchFamily="34" charset="0"/>
                <a:ea typeface="Calibri" panose="020F0502020204030204" pitchFamily="34" charset="0"/>
              </a:rPr>
              <a:t>š</a:t>
            </a:r>
            <a:r>
              <a:rPr lang="pl-PL" sz="1600">
                <a:solidFill>
                  <a:schemeClr val="bg1"/>
                </a:solidFill>
                <a:latin typeface="Arial" panose="020B0604020202020204" pitchFamily="34" charset="0"/>
                <a:ea typeface="Calibri" panose="020F0502020204030204" pitchFamily="34" charset="0"/>
              </a:rPr>
              <a:t>nog </a:t>
            </a:r>
            <a:r>
              <a:rPr lang="pl-PL" sz="1600" smtClean="0">
                <a:solidFill>
                  <a:schemeClr val="bg1"/>
                </a:solidFill>
                <a:latin typeface="Arial" panose="020B0604020202020204" pitchFamily="34" charset="0"/>
                <a:ea typeface="Calibri" panose="020F0502020204030204" pitchFamily="34" charset="0"/>
              </a:rPr>
              <a:t>zazora</a:t>
            </a:r>
            <a:endParaRPr lang="en-US" sz="160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3109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630" y="1999077"/>
            <a:ext cx="5916820" cy="322314"/>
          </a:xfrm>
        </p:spPr>
        <p:txBody>
          <a:bodyPr>
            <a:normAutofit/>
          </a:bodyPr>
          <a:lstStyle/>
          <a:p>
            <a:r>
              <a:rPr lang="hr-HR" sz="1600"/>
              <a:t>3.1.1. Koncept izračunavanja iz mjerenja magnetnog </a:t>
            </a:r>
            <a:r>
              <a:rPr lang="hr-HR" sz="1600" smtClean="0"/>
              <a:t>fluksa</a:t>
            </a:r>
            <a:endParaRPr lang="en-US" sz="1600"/>
          </a:p>
        </p:txBody>
      </p:sp>
      <p:sp>
        <p:nvSpPr>
          <p:cNvPr id="3" name="Rectangle 2"/>
          <p:cNvSpPr/>
          <p:nvPr/>
        </p:nvSpPr>
        <p:spPr>
          <a:xfrm>
            <a:off x="48897" y="489656"/>
            <a:ext cx="3979334" cy="338554"/>
          </a:xfrm>
          <a:prstGeom prst="rect">
            <a:avLst/>
          </a:prstGeom>
        </p:spPr>
        <p:txBody>
          <a:bodyPr wrap="square">
            <a:spAutoFit/>
          </a:bodyPr>
          <a:lstStyle/>
          <a:p>
            <a:pPr marL="457200">
              <a:spcAft>
                <a:spcPts val="0"/>
              </a:spcAft>
            </a:pPr>
            <a:r>
              <a:rPr lang="hr-HR" sz="1600" b="1">
                <a:solidFill>
                  <a:schemeClr val="bg1"/>
                </a:solidFill>
                <a:latin typeface="Arial" panose="020B0604020202020204" pitchFamily="34" charset="0"/>
                <a:ea typeface="Times New Roman" panose="02020603050405020304" pitchFamily="18" charset="0"/>
              </a:rPr>
              <a:t>3.2. 	Monitoring magnetnog fluksa</a:t>
            </a:r>
            <a:endParaRPr lang="en-US" sz="1600">
              <a:solidFill>
                <a:schemeClr val="bg1"/>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48897" y="3666702"/>
            <a:ext cx="8841247" cy="1224951"/>
          </a:xfrm>
          <a:prstGeom prst="rect">
            <a:avLst/>
          </a:prstGeom>
        </p:spPr>
        <p:txBody>
          <a:bodyPr wrap="square">
            <a:spAutoFit/>
          </a:bodyPr>
          <a:lstStyle/>
          <a:p>
            <a:pPr algn="just">
              <a:lnSpc>
                <a:spcPct val="115000"/>
              </a:lnSpc>
              <a:spcAft>
                <a:spcPts val="1000"/>
              </a:spcAft>
            </a:pPr>
            <a:r>
              <a:rPr lang="en-US" sz="1600" smtClean="0">
                <a:solidFill>
                  <a:schemeClr val="bg1"/>
                </a:solidFill>
                <a:latin typeface="Arial" panose="020B0604020202020204" pitchFamily="34" charset="0"/>
                <a:ea typeface="Calibri" panose="020F0502020204030204" pitchFamily="34" charset="0"/>
              </a:rPr>
              <a:t>- </a:t>
            </a:r>
            <a:r>
              <a:rPr lang="hr-HR" sz="1600" smtClean="0">
                <a:solidFill>
                  <a:schemeClr val="bg1"/>
                </a:solidFill>
                <a:latin typeface="Arial" panose="020B0604020202020204" pitchFamily="34" charset="0"/>
                <a:ea typeface="Calibri" panose="020F0502020204030204" pitchFamily="34" charset="0"/>
              </a:rPr>
              <a:t>Rezultat </a:t>
            </a:r>
            <a:r>
              <a:rPr lang="hr-HR" sz="1600">
                <a:solidFill>
                  <a:schemeClr val="bg1"/>
                </a:solidFill>
                <a:latin typeface="Arial" panose="020B0604020202020204" pitchFamily="34" charset="0"/>
                <a:ea typeface="Calibri" panose="020F0502020204030204" pitchFamily="34" charset="0"/>
              </a:rPr>
              <a:t>mjerenja magnentog fluksa je kompleksan signal koji je ponekad teško razumjeti bez korelacije sa drugim parametrima. Svakako, mjerenja vazdušnog zazora su jednostavna za razumijevanje, pa je kombinacija monitoringa vazdušnog zazora i magnetnog fluksa najbolji metod za nadzor </a:t>
            </a:r>
            <a:r>
              <a:rPr lang="hr-HR" sz="1600" smtClean="0">
                <a:solidFill>
                  <a:schemeClr val="bg1"/>
                </a:solidFill>
                <a:latin typeface="Arial" panose="020B0604020202020204" pitchFamily="34" charset="0"/>
                <a:ea typeface="Calibri" panose="020F0502020204030204" pitchFamily="34" charset="0"/>
              </a:rPr>
              <a:t>generatora</a:t>
            </a:r>
            <a:endParaRPr lang="en-US" sz="1600">
              <a:solidFill>
                <a:schemeClr val="bg1"/>
              </a:solidFill>
              <a:effectLst/>
              <a:latin typeface="Calibri" panose="020F0502020204030204" pitchFamily="34" charset="0"/>
              <a:ea typeface="Calibri" panose="020F0502020204030204" pitchFamily="34" charset="0"/>
            </a:endParaRPr>
          </a:p>
        </p:txBody>
      </p:sp>
      <p:sp>
        <p:nvSpPr>
          <p:cNvPr id="9" name="Rectangle 8"/>
          <p:cNvSpPr/>
          <p:nvPr/>
        </p:nvSpPr>
        <p:spPr>
          <a:xfrm>
            <a:off x="48897" y="2539923"/>
            <a:ext cx="8932334" cy="941796"/>
          </a:xfrm>
          <a:prstGeom prst="rect">
            <a:avLst/>
          </a:prstGeom>
        </p:spPr>
        <p:txBody>
          <a:bodyPr wrap="square">
            <a:spAutoFit/>
          </a:bodyPr>
          <a:lstStyle/>
          <a:p>
            <a:pPr algn="just">
              <a:lnSpc>
                <a:spcPct val="115000"/>
              </a:lnSpc>
              <a:spcAft>
                <a:spcPts val="1000"/>
              </a:spcAft>
            </a:pPr>
            <a:r>
              <a:rPr lang="en-US" sz="1600" smtClean="0">
                <a:solidFill>
                  <a:schemeClr val="bg1"/>
                </a:solidFill>
                <a:latin typeface="Arial" panose="020B0604020202020204" pitchFamily="34" charset="0"/>
                <a:ea typeface="Calibri" panose="020F0502020204030204" pitchFamily="34" charset="0"/>
              </a:rPr>
              <a:t>- </a:t>
            </a:r>
            <a:r>
              <a:rPr lang="hr-HR" sz="1600" smtClean="0">
                <a:solidFill>
                  <a:schemeClr val="bg1"/>
                </a:solidFill>
                <a:latin typeface="Arial" panose="020B0604020202020204" pitchFamily="34" charset="0"/>
                <a:ea typeface="Calibri" panose="020F0502020204030204" pitchFamily="34" charset="0"/>
              </a:rPr>
              <a:t>Za </a:t>
            </a:r>
            <a:r>
              <a:rPr lang="hr-HR" sz="1600">
                <a:solidFill>
                  <a:schemeClr val="bg1"/>
                </a:solidFill>
                <a:latin typeface="Arial" panose="020B0604020202020204" pitchFamily="34" charset="0"/>
                <a:ea typeface="Calibri" panose="020F0502020204030204" pitchFamily="34" charset="0"/>
              </a:rPr>
              <a:t>izračunavanja se koriste samo vrijednosti magnetnog fluksa u trenucima prolaska pola pored senzora. Na ovaj način je moguće pratiti promjene individualne vrijednosti magnetnog fluksa za svaki pol tokom vremena (trend</a:t>
            </a:r>
            <a:r>
              <a:rPr lang="hr-HR" sz="1600" smtClean="0">
                <a:solidFill>
                  <a:schemeClr val="bg1"/>
                </a:solidFill>
                <a:latin typeface="Arial" panose="020B0604020202020204" pitchFamily="34" charset="0"/>
                <a:ea typeface="Calibri" panose="020F0502020204030204" pitchFamily="34" charset="0"/>
              </a:rPr>
              <a:t>)</a:t>
            </a:r>
            <a:endParaRPr lang="en-US" sz="1600">
              <a:solidFill>
                <a:schemeClr val="bg1"/>
              </a:solidFill>
              <a:latin typeface="Calibri" panose="020F0502020204030204" pitchFamily="34" charset="0"/>
              <a:ea typeface="Calibri" panose="020F0502020204030204" pitchFamily="34" charset="0"/>
            </a:endParaRPr>
          </a:p>
        </p:txBody>
      </p:sp>
      <p:sp>
        <p:nvSpPr>
          <p:cNvPr id="10" name="Rectangle 9"/>
          <p:cNvSpPr/>
          <p:nvPr/>
        </p:nvSpPr>
        <p:spPr>
          <a:xfrm>
            <a:off x="48897" y="977238"/>
            <a:ext cx="8998021" cy="584775"/>
          </a:xfrm>
          <a:prstGeom prst="rect">
            <a:avLst/>
          </a:prstGeom>
        </p:spPr>
        <p:txBody>
          <a:bodyPr wrap="square">
            <a:spAutoFit/>
          </a:bodyPr>
          <a:lstStyle/>
          <a:p>
            <a:pPr algn="just"/>
            <a:r>
              <a:rPr lang="en-US" sz="1600" smtClean="0">
                <a:solidFill>
                  <a:schemeClr val="bg1"/>
                </a:solidFill>
                <a:latin typeface="Arial" panose="020B0604020202020204" pitchFamily="34" charset="0"/>
                <a:ea typeface="Calibri" panose="020F0502020204030204" pitchFamily="34" charset="0"/>
              </a:rPr>
              <a:t>- </a:t>
            </a:r>
            <a:r>
              <a:rPr lang="hr-HR" sz="1600" smtClean="0">
                <a:solidFill>
                  <a:schemeClr val="bg1"/>
                </a:solidFill>
                <a:latin typeface="Arial" panose="020B0604020202020204" pitchFamily="34" charset="0"/>
                <a:ea typeface="Calibri" panose="020F0502020204030204" pitchFamily="34" charset="0"/>
              </a:rPr>
              <a:t>Primarna </a:t>
            </a:r>
            <a:r>
              <a:rPr lang="hr-HR" sz="1600">
                <a:solidFill>
                  <a:schemeClr val="bg1"/>
                </a:solidFill>
                <a:latin typeface="Arial" panose="020B0604020202020204" pitchFamily="34" charset="0"/>
                <a:ea typeface="Calibri" panose="020F0502020204030204" pitchFamily="34" charset="0"/>
              </a:rPr>
              <a:t>svrha monitoringa magnetnog fluksa je detekcija kratkopspojenih namotaja pola </a:t>
            </a:r>
            <a:r>
              <a:rPr lang="hr-HR" sz="1600" smtClean="0">
                <a:solidFill>
                  <a:schemeClr val="bg1"/>
                </a:solidFill>
                <a:latin typeface="Arial" panose="020B0604020202020204" pitchFamily="34" charset="0"/>
                <a:ea typeface="Calibri" panose="020F0502020204030204" pitchFamily="34" charset="0"/>
              </a:rPr>
              <a:t>rotora</a:t>
            </a:r>
            <a:r>
              <a:rPr lang="en-US" sz="1600" smtClean="0">
                <a:solidFill>
                  <a:schemeClr val="bg1"/>
                </a:solidFill>
                <a:latin typeface="Arial" panose="020B0604020202020204" pitchFamily="34" charset="0"/>
                <a:ea typeface="Calibri" panose="020F0502020204030204" pitchFamily="34" charset="0"/>
              </a:rPr>
              <a:t>. </a:t>
            </a:r>
            <a:r>
              <a:rPr lang="hr-HR" sz="1600">
                <a:solidFill>
                  <a:schemeClr val="bg1"/>
                </a:solidFill>
              </a:rPr>
              <a:t>Kratkospojeni namotaji pola rotora mogu generisati vruće tačke, veće strujno polje i debalans</a:t>
            </a:r>
            <a:endParaRPr lang="en-US" sz="1600">
              <a:solidFill>
                <a:schemeClr val="bg1"/>
              </a:solidFill>
            </a:endParaRPr>
          </a:p>
        </p:txBody>
      </p:sp>
    </p:spTree>
    <p:extLst>
      <p:ext uri="{BB962C8B-B14F-4D97-AF65-F5344CB8AC3E}">
        <p14:creationId xmlns:p14="http://schemas.microsoft.com/office/powerpoint/2010/main" val="3542181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TotalTime>
  <Words>856</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Thème Office</vt:lpstr>
      <vt:lpstr> Analiza i prikaz mjerenja ugrađenog monitoringa vibracija, vazdušnog zazora i magnetnog fluksa na  HE „Perućica“</vt:lpstr>
      <vt:lpstr>- U ovom radu je opisan nastavak predhodnih radova o dijagnostičkom Sistemu monitoringa vibracija i vazdušnog zazora ugrađenom na HE “Perućica” - Sistem je proširen i unapređen sa mjerenjima magnetnog fluksa - Doveden je u punu funkcionalnost u cilju optimizacije rada agregata u nepovoljnim radnim režimima (pružanje usluga sekundarne regulacija od strane HE “Perućica” ) - Na sledećim dijagramima prikazani su primjeri različitih mjerenja iz Sistema monitoringa u sprezi sa procesnim parametrima iz Sistema upravljanja elektrane (SCADA)</vt:lpstr>
      <vt:lpstr>- Na prva četiri agregata u postojeći sistem monitoringa vibracija dodatno su ugrađena mjerenja magnetnog fluksa, koja su zaokružila dijagnostiku, a koja će takođe biti opisana u ovom radu</vt:lpstr>
      <vt:lpstr>PowerPoint Presentation</vt:lpstr>
      <vt:lpstr>PowerPoint Presentation</vt:lpstr>
      <vt:lpstr>PowerPoint Presentation</vt:lpstr>
      <vt:lpstr>3. PRAĆENJE STANJA GENERATORA MJERENJEM VAZDUŠNOG ZAZORA I MAGNETNOG FLUKSA</vt:lpstr>
      <vt:lpstr>PowerPoint Presentation</vt:lpstr>
      <vt:lpstr>3.1.1. Koncept izračunavanja iz mjerenja magnetnog fluksa</vt:lpstr>
      <vt:lpstr>PowerPoint Presentation</vt:lpstr>
      <vt:lpstr>4. ZAKLJUČAK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Bozidar Medjedovic</cp:lastModifiedBy>
  <cp:revision>72</cp:revision>
  <dcterms:created xsi:type="dcterms:W3CDTF">2018-08-21T10:05:07Z</dcterms:created>
  <dcterms:modified xsi:type="dcterms:W3CDTF">2019-05-09T11:08:32Z</dcterms:modified>
</cp:coreProperties>
</file>