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796" y="462460"/>
            <a:ext cx="7755340" cy="263128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SF6 TEHNOLOGIJA U IZRADI VISOKONAPONSKIH TRANSFORMATORSKIH STANICA I NJENA PRIMJENA U CRNOJ GORI</a:t>
            </a: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20" y="3193575"/>
            <a:ext cx="7330554" cy="3398293"/>
          </a:xfrm>
        </p:spPr>
        <p:txBody>
          <a:bodyPr>
            <a:normAutofit fontScale="25000" lnSpcReduction="20000"/>
          </a:bodyPr>
          <a:lstStyle/>
          <a:p>
            <a:r>
              <a:rPr lang="hr-HR" sz="7200" dirty="0"/>
              <a:t>Marko Živković, dipl.el.ing</a:t>
            </a:r>
            <a:r>
              <a:rPr lang="hr-HR" sz="7200" dirty="0" smtClean="0"/>
              <a:t>. </a:t>
            </a:r>
            <a:endParaRPr lang="en-US" sz="7200" dirty="0"/>
          </a:p>
          <a:p>
            <a:r>
              <a:rPr lang="hr-HR" sz="7200" dirty="0"/>
              <a:t>Crnogorski Elektroprenosni Sistem (CGES)                                    Elektrotehnički fakultet - UCG</a:t>
            </a:r>
            <a:endParaRPr lang="en-US" sz="7200" dirty="0"/>
          </a:p>
          <a:p>
            <a:r>
              <a:rPr lang="en-US" sz="7200" u="sng" dirty="0" smtClean="0"/>
              <a:t>marko.zivkovic@cges.me</a:t>
            </a:r>
          </a:p>
          <a:p>
            <a:endParaRPr lang="en-US" sz="7200" dirty="0" smtClean="0"/>
          </a:p>
          <a:p>
            <a:r>
              <a:rPr lang="hr-HR" sz="7200" dirty="0" smtClean="0"/>
              <a:t>Prof</a:t>
            </a:r>
            <a:r>
              <a:rPr lang="hr-HR" sz="7200" dirty="0"/>
              <a:t>. dr Jadranka Radović</a:t>
            </a:r>
            <a:r>
              <a:rPr lang="hr-HR" sz="7200" dirty="0" smtClean="0"/>
              <a:t>                                                                   </a:t>
            </a:r>
            <a:r>
              <a:rPr lang="en-US" sz="7200" u="sng" dirty="0" smtClean="0"/>
              <a:t>jradovic@ucg.ac.me</a:t>
            </a:r>
            <a:endParaRPr lang="en-US" sz="7200" dirty="0"/>
          </a:p>
          <a:p>
            <a:r>
              <a:rPr lang="de-DE" sz="7200" dirty="0"/>
              <a:t> </a:t>
            </a:r>
            <a:endParaRPr lang="en-US" sz="7200" dirty="0"/>
          </a:p>
          <a:p>
            <a:r>
              <a:rPr lang="de-DE" sz="7200" dirty="0"/>
              <a:t>Stevan</a:t>
            </a:r>
            <a:r>
              <a:rPr lang="hr-HR" sz="7200" dirty="0"/>
              <a:t> Živković, dipl.el.ing.                                                                       </a:t>
            </a:r>
            <a:endParaRPr lang="en-US" sz="7200" dirty="0"/>
          </a:p>
          <a:p>
            <a:r>
              <a:rPr lang="hr-HR" sz="7200" dirty="0"/>
              <a:t>Crnogorski Elektrodistributivni Sistem (CEDIS)           </a:t>
            </a:r>
            <a:endParaRPr lang="en-US" sz="7200" dirty="0"/>
          </a:p>
          <a:p>
            <a:r>
              <a:rPr lang="hr-HR" sz="7200" u="sng" dirty="0"/>
              <a:t>stevan@t-com.me</a:t>
            </a:r>
            <a:endParaRPr lang="en-US" sz="7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543428"/>
            <a:ext cx="6858000" cy="419677"/>
          </a:xfrm>
        </p:spPr>
        <p:txBody>
          <a:bodyPr>
            <a:noAutofit/>
          </a:bodyPr>
          <a:lstStyle/>
          <a:p>
            <a:r>
              <a:rPr lang="hr-HR" sz="1800" b="1" dirty="0"/>
              <a:t>BUDUĆI TRENDOVI U RAZVOJU GIS TEHNOLOGIJE</a:t>
            </a:r>
            <a:endParaRPr lang="en-NZ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252" y="3864301"/>
            <a:ext cx="9359538" cy="3281217"/>
          </a:xfrm>
        </p:spPr>
        <p:txBody>
          <a:bodyPr>
            <a:noAutofit/>
          </a:bodyPr>
          <a:lstStyle/>
          <a:p>
            <a:pPr lvl="0" algn="l"/>
            <a:r>
              <a:rPr lang="hr-HR" sz="1400" b="1" dirty="0" smtClean="0"/>
              <a:t>1. Primjena </a:t>
            </a:r>
            <a:r>
              <a:rPr lang="hr-HR" sz="1400" b="1" dirty="0"/>
              <a:t>novog- ekološki prihvatljivog </a:t>
            </a:r>
            <a:r>
              <a:rPr lang="hr-HR" sz="1400" b="1" dirty="0" smtClean="0"/>
              <a:t>medijuma</a:t>
            </a:r>
            <a:endParaRPr lang="en-US" sz="1400" dirty="0"/>
          </a:p>
          <a:p>
            <a:pPr marL="342900" indent="-342900" algn="l">
              <a:buFontTx/>
              <a:buChar char="-"/>
            </a:pPr>
            <a:r>
              <a:rPr lang="en-US" sz="1400" b="1" dirty="0"/>
              <a:t>S</a:t>
            </a:r>
            <a:r>
              <a:rPr lang="hr-HR" sz="1400" b="1" dirty="0" smtClean="0"/>
              <a:t>trožiji ekološki </a:t>
            </a:r>
            <a:r>
              <a:rPr lang="hr-HR" sz="1400" b="1" dirty="0"/>
              <a:t>zahtjevi </a:t>
            </a:r>
            <a:r>
              <a:rPr lang="hr-HR" sz="1400" b="1" dirty="0" smtClean="0"/>
              <a:t>komplikuju i poskupljavaju </a:t>
            </a:r>
            <a:r>
              <a:rPr lang="hr-HR" sz="1400" b="1" dirty="0"/>
              <a:t>primjenu GIS </a:t>
            </a:r>
            <a:r>
              <a:rPr lang="hr-HR" sz="1400" b="1" dirty="0" smtClean="0"/>
              <a:t>tehnologije</a:t>
            </a:r>
          </a:p>
          <a:p>
            <a:pPr marL="342900" indent="-342900" algn="l">
              <a:buFontTx/>
              <a:buChar char="-"/>
            </a:pPr>
            <a:r>
              <a:rPr lang="hr-HR" sz="1400" b="1" smtClean="0"/>
              <a:t>Male </a:t>
            </a:r>
            <a:r>
              <a:rPr lang="hr-HR" sz="1400" b="1" dirty="0"/>
              <a:t>količine SF6 gasa dodate </a:t>
            </a:r>
            <a:r>
              <a:rPr lang="hr-HR" sz="1400" b="1"/>
              <a:t>u </a:t>
            </a:r>
            <a:r>
              <a:rPr lang="hr-HR" sz="1400" b="1" smtClean="0"/>
              <a:t>N</a:t>
            </a:r>
            <a:r>
              <a:rPr lang="hr-HR" sz="1400" b="1" baseline="-25000" smtClean="0"/>
              <a:t>2</a:t>
            </a:r>
            <a:r>
              <a:rPr lang="hr-HR" sz="1400" b="1" smtClean="0"/>
              <a:t>(</a:t>
            </a:r>
            <a:r>
              <a:rPr lang="hr-HR" sz="1400" b="1" baseline="-25000" smtClean="0"/>
              <a:t> </a:t>
            </a:r>
            <a:r>
              <a:rPr lang="hr-HR" sz="1400" b="1"/>
              <a:t>molekularnom diogenu azota</a:t>
            </a:r>
            <a:r>
              <a:rPr lang="hr-HR" sz="1400" b="1" smtClean="0"/>
              <a:t>) </a:t>
            </a:r>
            <a:r>
              <a:rPr lang="hr-HR" sz="1400" b="1" dirty="0"/>
              <a:t>mogu značajno da unaprijede dielektričnu snagu novonastalog </a:t>
            </a:r>
            <a:r>
              <a:rPr lang="hr-HR" sz="1400" b="1" dirty="0" smtClean="0"/>
              <a:t>jedinjenja</a:t>
            </a:r>
          </a:p>
          <a:p>
            <a:pPr marL="342900" indent="-342900" algn="l">
              <a:buFontTx/>
              <a:buChar char="-"/>
            </a:pPr>
            <a:r>
              <a:rPr lang="hr-HR" sz="1400" b="1" dirty="0" smtClean="0"/>
              <a:t>Jednaka </a:t>
            </a:r>
            <a:r>
              <a:rPr lang="hr-HR" sz="1400" b="1" dirty="0"/>
              <a:t>dielektrična snaga čistog SF6 gasa, može se postići dodavanjem 20% SF6 gasa u N</a:t>
            </a:r>
            <a:r>
              <a:rPr lang="hr-HR" sz="1400" b="1" baseline="-25000" dirty="0"/>
              <a:t>2</a:t>
            </a:r>
            <a:r>
              <a:rPr lang="hr-HR" sz="1400" b="1" dirty="0"/>
              <a:t>. </a:t>
            </a:r>
            <a:endParaRPr lang="hr-HR" sz="1400" b="1" dirty="0" smtClean="0"/>
          </a:p>
          <a:p>
            <a:pPr marL="342900" indent="-342900" algn="l">
              <a:buFontTx/>
              <a:buChar char="-"/>
            </a:pPr>
            <a:r>
              <a:rPr lang="hr-HR" sz="1400" b="1" dirty="0" smtClean="0"/>
              <a:t>Za </a:t>
            </a:r>
            <a:r>
              <a:rPr lang="hr-HR" sz="1400" b="1" dirty="0"/>
              <a:t>sada najviše obećava  N2/SF6 (80/20%) jedinjenje.  </a:t>
            </a:r>
            <a:endParaRPr lang="en-US" sz="1400" b="1" dirty="0"/>
          </a:p>
          <a:p>
            <a:pPr algn="l"/>
            <a:r>
              <a:rPr lang="hr-HR" sz="1400" dirty="0"/>
              <a:t> </a:t>
            </a:r>
            <a:r>
              <a:rPr lang="hr-HR" sz="1400" b="1" dirty="0" smtClean="0"/>
              <a:t>2.</a:t>
            </a:r>
            <a:r>
              <a:rPr lang="hr-HR" sz="1400" dirty="0" smtClean="0"/>
              <a:t> </a:t>
            </a:r>
            <a:r>
              <a:rPr lang="hr-HR" sz="1400" b="1" dirty="0" smtClean="0"/>
              <a:t>Optimizacija </a:t>
            </a:r>
            <a:r>
              <a:rPr lang="hr-HR" sz="1400" b="1" dirty="0"/>
              <a:t>dizajna GIS postrojenja</a:t>
            </a:r>
            <a:endParaRPr lang="en-US" sz="1400" dirty="0"/>
          </a:p>
          <a:p>
            <a:pPr marL="342900" indent="-342900" algn="l">
              <a:buFontTx/>
              <a:buChar char="-"/>
            </a:pPr>
            <a:r>
              <a:rPr lang="hr-HR" sz="1400" b="1" dirty="0" smtClean="0"/>
              <a:t>Teži </a:t>
            </a:r>
            <a:r>
              <a:rPr lang="hr-HR" sz="1400" b="1" dirty="0"/>
              <a:t>se kompaktnom dizajnu trofaznih modula rasklopne </a:t>
            </a:r>
            <a:r>
              <a:rPr lang="hr-HR" sz="1400" b="1" dirty="0" smtClean="0"/>
              <a:t>opreme</a:t>
            </a:r>
          </a:p>
          <a:p>
            <a:pPr marL="342900" indent="-342900" algn="l">
              <a:buFontTx/>
              <a:buChar char="-"/>
            </a:pPr>
            <a:r>
              <a:rPr lang="hr-HR" sz="1400" b="1" dirty="0"/>
              <a:t>Teži se optimizaciji modula GIS TS u cilju lakšeg održavanja </a:t>
            </a:r>
            <a:r>
              <a:rPr lang="hr-HR" sz="1400" b="1" dirty="0" smtClean="0"/>
              <a:t>opreme</a:t>
            </a:r>
          </a:p>
          <a:p>
            <a:pPr marL="342900" indent="-342900" algn="l">
              <a:buFontTx/>
              <a:buChar char="-"/>
            </a:pPr>
            <a:r>
              <a:rPr lang="hr-HR" sz="1400" b="1" dirty="0"/>
              <a:t>U ekspanziji je razvoj DC GIS </a:t>
            </a:r>
            <a:r>
              <a:rPr lang="hr-HR" sz="1400" b="1" dirty="0" smtClean="0"/>
              <a:t>postrojenja</a:t>
            </a:r>
          </a:p>
          <a:p>
            <a:pPr algn="l"/>
            <a:endParaRPr lang="en-NZ" sz="1400" dirty="0"/>
          </a:p>
        </p:txBody>
      </p:sp>
      <p:pic>
        <p:nvPicPr>
          <p:cNvPr id="1026" name="Picture 2" descr="TS Lastva dispozicija postroje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52252" y="-8318"/>
            <a:ext cx="26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TS 400/110/35kV Lastva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20" y="483326"/>
            <a:ext cx="7755340" cy="1395570"/>
          </a:xfrm>
        </p:spPr>
        <p:txBody>
          <a:bodyPr>
            <a:normAutofit/>
          </a:bodyPr>
          <a:lstStyle/>
          <a:p>
            <a:r>
              <a:rPr lang="hr-HR" b="1" dirty="0" smtClean="0"/>
              <a:t>Hvala na pažnji</a:t>
            </a: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20" y="3193575"/>
            <a:ext cx="7330554" cy="3398293"/>
          </a:xfrm>
        </p:spPr>
        <p:txBody>
          <a:bodyPr>
            <a:normAutofit fontScale="25000" lnSpcReduction="20000"/>
          </a:bodyPr>
          <a:lstStyle/>
          <a:p>
            <a:r>
              <a:rPr lang="hr-HR" sz="7200" dirty="0"/>
              <a:t>Marko Živković, dipl.el.ing</a:t>
            </a:r>
            <a:r>
              <a:rPr lang="hr-HR" sz="7200" dirty="0" smtClean="0"/>
              <a:t>. </a:t>
            </a:r>
            <a:endParaRPr lang="en-US" sz="7200" dirty="0"/>
          </a:p>
          <a:p>
            <a:r>
              <a:rPr lang="hr-HR" sz="7200" dirty="0"/>
              <a:t>Crnogorski Elektroprenosni Sistem (CGES)                                    Elektrotehnički fakultet - UCG</a:t>
            </a:r>
            <a:endParaRPr lang="en-US" sz="7200" dirty="0"/>
          </a:p>
          <a:p>
            <a:r>
              <a:rPr lang="en-US" sz="7200" u="sng" dirty="0" smtClean="0"/>
              <a:t>marko.zivkovic@cges.me</a:t>
            </a:r>
          </a:p>
          <a:p>
            <a:endParaRPr lang="en-US" sz="7200" dirty="0" smtClean="0"/>
          </a:p>
          <a:p>
            <a:r>
              <a:rPr lang="hr-HR" sz="7200" dirty="0" smtClean="0"/>
              <a:t>Prof</a:t>
            </a:r>
            <a:r>
              <a:rPr lang="hr-HR" sz="7200" dirty="0"/>
              <a:t>. dr Jadranka Radović</a:t>
            </a:r>
            <a:r>
              <a:rPr lang="hr-HR" sz="7200" dirty="0" smtClean="0"/>
              <a:t>                                                                   </a:t>
            </a:r>
            <a:r>
              <a:rPr lang="en-US" sz="7200" u="sng" dirty="0" smtClean="0"/>
              <a:t>jradovic@ucg.ac.me</a:t>
            </a:r>
            <a:endParaRPr lang="en-US" sz="7200" dirty="0"/>
          </a:p>
          <a:p>
            <a:r>
              <a:rPr lang="de-DE" sz="7200" dirty="0"/>
              <a:t> </a:t>
            </a:r>
            <a:endParaRPr lang="en-US" sz="7200" dirty="0"/>
          </a:p>
          <a:p>
            <a:r>
              <a:rPr lang="de-DE" sz="7200" dirty="0"/>
              <a:t>Stevan</a:t>
            </a:r>
            <a:r>
              <a:rPr lang="hr-HR" sz="7200" dirty="0"/>
              <a:t> Živković, dipl.el.ing.                                                                       </a:t>
            </a:r>
            <a:endParaRPr lang="en-US" sz="7200" dirty="0"/>
          </a:p>
          <a:p>
            <a:r>
              <a:rPr lang="hr-HR" sz="7200" dirty="0"/>
              <a:t>Crnogorski Elektrodistributivni Sistem (CEDIS)           </a:t>
            </a:r>
            <a:endParaRPr lang="en-US" sz="7200" dirty="0"/>
          </a:p>
          <a:p>
            <a:r>
              <a:rPr lang="hr-HR" sz="7200" u="sng" dirty="0"/>
              <a:t>stevan@t-com.me</a:t>
            </a:r>
            <a:endParaRPr lang="en-US" sz="7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93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4" y="-18695"/>
            <a:ext cx="4070445" cy="723331"/>
          </a:xfrm>
        </p:spPr>
        <p:txBody>
          <a:bodyPr/>
          <a:lstStyle/>
          <a:p>
            <a:r>
              <a:rPr lang="sr-Latn-ME" dirty="0" smtClean="0"/>
              <a:t>SF6 tehnologija 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050" y="744398"/>
            <a:ext cx="9034817" cy="194228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sr-Latn-ME" dirty="0" smtClean="0"/>
              <a:t>Tehnologija prisutna u svijetu od 1970tih godina</a:t>
            </a:r>
          </a:p>
          <a:p>
            <a:pPr marL="342900" indent="-342900" algn="l">
              <a:buFontTx/>
              <a:buChar char="-"/>
            </a:pPr>
            <a:r>
              <a:rPr lang="sr-Latn-ME" dirty="0"/>
              <a:t>U Crnoj Gori do skora nije bilo GIS postrojenja, ali već duže vrijeme su u upotrebi visokonaponski </a:t>
            </a:r>
            <a:r>
              <a:rPr lang="sr-Latn-ME" dirty="0" smtClean="0"/>
              <a:t>SF6 prekidači</a:t>
            </a:r>
          </a:p>
          <a:p>
            <a:pPr marL="342900" indent="-342900" algn="l">
              <a:buFontTx/>
              <a:buChar char="-"/>
            </a:pPr>
            <a:r>
              <a:rPr lang="sr-Latn-ME" dirty="0" smtClean="0"/>
              <a:t>Trenut</a:t>
            </a:r>
            <a:r>
              <a:rPr lang="en-US" dirty="0" smtClean="0"/>
              <a:t>n</a:t>
            </a:r>
            <a:r>
              <a:rPr lang="sr-Latn-ME" dirty="0" smtClean="0"/>
              <a:t>o u GIS tehnologiji izgrađenje: TS </a:t>
            </a:r>
            <a:r>
              <a:rPr lang="sr-Latn-ME" dirty="0"/>
              <a:t>110/35 kV Kotor i TS 110/10 kV </a:t>
            </a:r>
            <a:r>
              <a:rPr lang="sr-Latn-ME" dirty="0" smtClean="0"/>
              <a:t>Kličevo i </a:t>
            </a:r>
            <a:r>
              <a:rPr lang="sr-Latn-ME" dirty="0"/>
              <a:t>TS 400/110/35 kV Lastva</a:t>
            </a:r>
            <a:r>
              <a:rPr lang="sr-Latn-ME" dirty="0" smtClean="0"/>
              <a:t>.</a:t>
            </a:r>
          </a:p>
          <a:p>
            <a:pPr marL="342900" indent="-342900" algn="l">
              <a:buFontTx/>
              <a:buChar char="-"/>
            </a:pPr>
            <a:r>
              <a:rPr lang="sr-Latn-ME" dirty="0"/>
              <a:t>TS 110/35 kV Žabljak će takođe biti izvedena u  GIS tehnologiji. </a:t>
            </a:r>
            <a:endParaRPr lang="en-US" dirty="0"/>
          </a:p>
          <a:p>
            <a:pPr marL="342900" indent="-342900" algn="l">
              <a:buFontTx/>
              <a:buChar char="-"/>
            </a:pPr>
            <a:endParaRPr lang="sr-Latn-ME" dirty="0" smtClean="0"/>
          </a:p>
          <a:p>
            <a:pPr algn="l"/>
            <a:endParaRPr lang="en-NZ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588155" y="2726443"/>
            <a:ext cx="3272646" cy="54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 smtClean="0"/>
              <a:t>35 </a:t>
            </a:r>
            <a:r>
              <a:rPr lang="hr-HR" dirty="0"/>
              <a:t>kV GIS </a:t>
            </a:r>
            <a:r>
              <a:rPr lang="hr-HR" dirty="0" smtClean="0"/>
              <a:t>postrojenje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0" y="3237477"/>
            <a:ext cx="9155050" cy="36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1771" y="2591146"/>
            <a:ext cx="378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GIS TS sa </a:t>
            </a:r>
            <a:r>
              <a:rPr lang="hr-HR" dirty="0" smtClean="0">
                <a:solidFill>
                  <a:schemeClr val="bg1"/>
                </a:solidFill>
              </a:rPr>
              <a:t>dva sistema sabirnica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(</a:t>
            </a:r>
            <a:r>
              <a:rPr lang="hr-HR" dirty="0">
                <a:solidFill>
                  <a:schemeClr val="bg1"/>
                </a:solidFill>
              </a:rPr>
              <a:t>trofazni </a:t>
            </a:r>
            <a:r>
              <a:rPr lang="hr-HR" dirty="0" smtClean="0">
                <a:solidFill>
                  <a:schemeClr val="bg1"/>
                </a:solidFill>
              </a:rPr>
              <a:t>sistem duplih sabirnica)</a:t>
            </a:r>
            <a:endParaRPr lang="sr-Latn-M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091" y="0"/>
            <a:ext cx="7833815" cy="852221"/>
          </a:xfrm>
        </p:spPr>
        <p:txBody>
          <a:bodyPr>
            <a:normAutofit fontScale="90000"/>
          </a:bodyPr>
          <a:lstStyle/>
          <a:p>
            <a:r>
              <a:rPr lang="en-NZ" sz="2800" dirty="0" err="1" smtClean="0"/>
              <a:t>Vazduhom</a:t>
            </a:r>
            <a:r>
              <a:rPr lang="en-NZ" sz="2800" dirty="0" smtClean="0"/>
              <a:t> </a:t>
            </a:r>
            <a:r>
              <a:rPr lang="en-NZ" sz="2800" dirty="0" err="1"/>
              <a:t>I</a:t>
            </a:r>
            <a:r>
              <a:rPr lang="en-NZ" sz="2800" dirty="0" err="1" smtClean="0"/>
              <a:t>zolovana</a:t>
            </a:r>
            <a:r>
              <a:rPr lang="en-NZ" sz="2800" dirty="0" smtClean="0"/>
              <a:t> TS – Air Insulated Substation (AIS)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47" y="900325"/>
            <a:ext cx="8601502" cy="2677698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hr-HR" dirty="0" smtClean="0"/>
              <a:t>TS </a:t>
            </a:r>
            <a:r>
              <a:rPr lang="hr-HR" dirty="0"/>
              <a:t>CGES-a su naponskih nivoa 400/220/110 kV, a električna energija se predaje CEDIS-u preko </a:t>
            </a:r>
            <a:r>
              <a:rPr lang="hr-HR" dirty="0" smtClean="0"/>
              <a:t>sekundarn</a:t>
            </a:r>
            <a:r>
              <a:rPr lang="en-US" dirty="0" smtClean="0"/>
              <a:t>a</a:t>
            </a:r>
            <a:r>
              <a:rPr lang="hr-HR" dirty="0" smtClean="0"/>
              <a:t> transfor</a:t>
            </a:r>
            <a:r>
              <a:rPr lang="en-US" dirty="0" err="1" smtClean="0"/>
              <a:t>matora</a:t>
            </a:r>
            <a:r>
              <a:rPr lang="hr-HR" dirty="0" smtClean="0"/>
              <a:t> </a:t>
            </a:r>
            <a:r>
              <a:rPr lang="hr-HR" dirty="0"/>
              <a:t>na 35 kV ili 10 </a:t>
            </a:r>
            <a:r>
              <a:rPr lang="hr-HR" dirty="0" smtClean="0"/>
              <a:t>kV.  </a:t>
            </a:r>
            <a:r>
              <a:rPr lang="hr-HR" dirty="0"/>
              <a:t>Veći industrijski objekti (direktni potrošači) koji su trenutno priključeni na TS CGES-a su KAP, Željezara Nikšić i Željeznice Crne Gore</a:t>
            </a:r>
            <a:r>
              <a:rPr lang="hr-HR" dirty="0" smtClean="0"/>
              <a:t>.</a:t>
            </a:r>
            <a:endParaRPr lang="en-US" dirty="0" smtClean="0"/>
          </a:p>
          <a:p>
            <a:pPr algn="l"/>
            <a:endParaRPr lang="en-N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651760"/>
            <a:ext cx="9144000" cy="26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-204716" y="5207656"/>
            <a:ext cx="7165074" cy="1564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en-US" sz="1800" b="1" i="1" dirty="0" smtClean="0"/>
              <a:t>1.Dalekovod </a:t>
            </a:r>
            <a:r>
              <a:rPr lang="en-US" sz="1800" b="1" i="1" dirty="0" err="1"/>
              <a:t>primarne</a:t>
            </a:r>
            <a:r>
              <a:rPr lang="en-US" sz="1800" b="1" i="1" dirty="0"/>
              <a:t> </a:t>
            </a:r>
            <a:r>
              <a:rPr lang="en-US" sz="1800" b="1" i="1" dirty="0" err="1"/>
              <a:t>strane</a:t>
            </a:r>
            <a:r>
              <a:rPr lang="en-US" sz="1800" b="1" i="1" dirty="0"/>
              <a:t>, 2.Zaštitno </a:t>
            </a:r>
            <a:r>
              <a:rPr lang="en-US" sz="1800" b="1" i="1" dirty="0" err="1"/>
              <a:t>uže</a:t>
            </a:r>
            <a:r>
              <a:rPr lang="en-US" sz="1800" b="1" i="1" dirty="0"/>
              <a:t>, 3. </a:t>
            </a:r>
            <a:r>
              <a:rPr lang="en-US" sz="1800" b="1" i="1" dirty="0" err="1"/>
              <a:t>Priključni</a:t>
            </a:r>
            <a:r>
              <a:rPr lang="en-US" sz="1800" b="1" i="1" dirty="0"/>
              <a:t> </a:t>
            </a:r>
            <a:r>
              <a:rPr lang="en-US" sz="1800" b="1" i="1" dirty="0" err="1"/>
              <a:t>nadzemni</a:t>
            </a:r>
            <a:r>
              <a:rPr lang="en-US" sz="1800" b="1" i="1" dirty="0"/>
              <a:t> </a:t>
            </a:r>
            <a:r>
              <a:rPr lang="en-US" sz="1800" b="1" i="1" dirty="0" err="1"/>
              <a:t>vod</a:t>
            </a:r>
            <a:r>
              <a:rPr lang="en-US" sz="1800" b="1" i="1" dirty="0"/>
              <a:t>, 4.Naponski </a:t>
            </a:r>
            <a:r>
              <a:rPr lang="en-US" sz="1800" b="1" i="1" dirty="0" err="1"/>
              <a:t>transformator</a:t>
            </a:r>
            <a:r>
              <a:rPr lang="en-US" sz="1800" b="1" i="1" dirty="0"/>
              <a:t>, 5.Rastavljač, 6.Prekidač, 7.Strujni </a:t>
            </a:r>
            <a:r>
              <a:rPr lang="en-US" sz="1800" b="1" i="1" dirty="0" err="1"/>
              <a:t>transformator</a:t>
            </a:r>
            <a:r>
              <a:rPr lang="en-US" sz="1800" b="1" i="1" dirty="0"/>
              <a:t>, 8.Odvodnik </a:t>
            </a:r>
            <a:r>
              <a:rPr lang="en-US" sz="1800" b="1" i="1" dirty="0" err="1"/>
              <a:t>prenapona</a:t>
            </a:r>
            <a:r>
              <a:rPr lang="en-US" sz="1800" b="1" i="1" dirty="0"/>
              <a:t>, 9.Energetski </a:t>
            </a:r>
            <a:r>
              <a:rPr lang="en-US" sz="1800" b="1" i="1" dirty="0" err="1"/>
              <a:t>transformator</a:t>
            </a:r>
            <a:r>
              <a:rPr lang="en-US" sz="1800" b="1" i="1" dirty="0"/>
              <a:t>, 10.Kontrolna </a:t>
            </a:r>
            <a:r>
              <a:rPr lang="en-US" sz="1800" b="1" i="1" dirty="0" err="1"/>
              <a:t>zgrada</a:t>
            </a:r>
            <a:r>
              <a:rPr lang="en-US" sz="1800" b="1" i="1" dirty="0"/>
              <a:t>, 11.Zaštitna </a:t>
            </a:r>
            <a:r>
              <a:rPr lang="en-US" sz="1800" b="1" i="1" dirty="0" err="1"/>
              <a:t>ograda</a:t>
            </a:r>
            <a:r>
              <a:rPr lang="en-US" sz="1800" b="1" i="1" dirty="0"/>
              <a:t>, 12.Dalekovod </a:t>
            </a:r>
            <a:r>
              <a:rPr lang="en-US" sz="1800" b="1" i="1" dirty="0" err="1"/>
              <a:t>sekundarne</a:t>
            </a:r>
            <a:r>
              <a:rPr lang="en-US" sz="1800" b="1" i="1" dirty="0"/>
              <a:t> </a:t>
            </a:r>
            <a:r>
              <a:rPr lang="en-US" sz="1800" b="1" i="1" dirty="0" err="1"/>
              <a:t>strane</a:t>
            </a:r>
            <a:r>
              <a:rPr lang="en-US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8" y="41421"/>
            <a:ext cx="9212238" cy="852221"/>
          </a:xfrm>
        </p:spPr>
        <p:txBody>
          <a:bodyPr>
            <a:noAutofit/>
          </a:bodyPr>
          <a:lstStyle/>
          <a:p>
            <a:pPr lvl="1"/>
            <a:r>
              <a:rPr lang="hr-HR" sz="2500" b="1" dirty="0">
                <a:solidFill>
                  <a:schemeClr val="bg1"/>
                </a:solidFill>
              </a:rPr>
              <a:t>Karakteristike i ograničenja </a:t>
            </a:r>
            <a:r>
              <a:rPr lang="en-US" sz="2500" b="1" dirty="0">
                <a:solidFill>
                  <a:schemeClr val="bg1"/>
                </a:solidFill>
              </a:rPr>
              <a:t>V</a:t>
            </a:r>
            <a:r>
              <a:rPr lang="hr-HR" sz="2500" b="1" dirty="0" smtClean="0">
                <a:solidFill>
                  <a:schemeClr val="bg1"/>
                </a:solidFill>
              </a:rPr>
              <a:t>azduhom </a:t>
            </a:r>
            <a:r>
              <a:rPr lang="hr-HR" sz="2500" b="1" dirty="0">
                <a:solidFill>
                  <a:schemeClr val="bg1"/>
                </a:solidFill>
              </a:rPr>
              <a:t>Izolovanih TS (AIS)</a:t>
            </a:r>
            <a:r>
              <a:rPr lang="en-US" sz="2500" dirty="0">
                <a:solidFill>
                  <a:schemeClr val="bg1"/>
                </a:solidFill>
              </a:rPr>
              <a:t/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hr-HR" sz="2500" dirty="0">
                <a:solidFill>
                  <a:schemeClr val="bg1"/>
                </a:solidFill>
              </a:rPr>
              <a:t> 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278" y="521321"/>
            <a:ext cx="2714298" cy="4559214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NZ" sz="2100" dirty="0" err="1" smtClean="0"/>
              <a:t>Medijum</a:t>
            </a:r>
            <a:r>
              <a:rPr lang="en-NZ" sz="2100" dirty="0" smtClean="0"/>
              <a:t> </a:t>
            </a:r>
            <a:r>
              <a:rPr lang="en-NZ" sz="2100" dirty="0" err="1" smtClean="0"/>
              <a:t>vazduh</a:t>
            </a:r>
            <a:endParaRPr lang="en-NZ" sz="2100" dirty="0" smtClean="0"/>
          </a:p>
          <a:p>
            <a:pPr marL="342900" indent="-342900" algn="l">
              <a:buFontTx/>
              <a:buChar char="-"/>
            </a:pPr>
            <a:r>
              <a:rPr lang="sr-Latn-ME" sz="2100" dirty="0" smtClean="0"/>
              <a:t>Jednostavna nadogradnja</a:t>
            </a:r>
          </a:p>
          <a:p>
            <a:pPr marL="342900" indent="-342900" algn="l">
              <a:buFontTx/>
              <a:buChar char="-"/>
            </a:pPr>
            <a:r>
              <a:rPr lang="sr-Latn-ME" sz="2100" dirty="0" smtClean="0"/>
              <a:t>Vizuelna preglednost</a:t>
            </a:r>
          </a:p>
          <a:p>
            <a:pPr marL="342900" indent="-342900" algn="l">
              <a:buFontTx/>
              <a:buChar char="-"/>
            </a:pPr>
            <a:r>
              <a:rPr lang="sr-Latn-ME" sz="2100" dirty="0" smtClean="0"/>
              <a:t>Pristupnost opremi</a:t>
            </a:r>
          </a:p>
          <a:p>
            <a:pPr marL="342900" indent="-342900" algn="l">
              <a:buFontTx/>
              <a:buChar char="-"/>
            </a:pPr>
            <a:r>
              <a:rPr lang="sr-Latn-ME" sz="2100" dirty="0" smtClean="0"/>
              <a:t>Izloženost atmosferskim uticajima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Potrebno je značajno redovno održavanje i česta zamijena opreme</a:t>
            </a:r>
            <a:endParaRPr lang="sr-Latn-ME" sz="2100" dirty="0" smtClean="0"/>
          </a:p>
          <a:p>
            <a:pPr marL="342900" indent="-342900" algn="l">
              <a:buFontTx/>
              <a:buChar char="-"/>
            </a:pPr>
            <a:endParaRPr lang="en-NZ" sz="900" dirty="0" smtClean="0"/>
          </a:p>
          <a:p>
            <a:pPr marL="342900" indent="-342900" algn="l">
              <a:buFontTx/>
              <a:buChar char="-"/>
            </a:pPr>
            <a:endParaRPr lang="en-NZ" sz="1100" dirty="0" smtClean="0"/>
          </a:p>
          <a:p>
            <a:pPr marL="342900" indent="-342900" algn="l">
              <a:buFontTx/>
              <a:buChar char="-"/>
            </a:pPr>
            <a:endParaRPr lang="en-NZ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62"/>
            <a:ext cx="6537278" cy="40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88" y="4470953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0215" algn="l"/>
              </a:tabLst>
            </a:pPr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Potreba za GIS tehnologijom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023" y="4836477"/>
            <a:ext cx="6508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Urbanizacija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gradskih 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sredina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Ekspanzija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gradnje u turističkim 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centrima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Princip </a:t>
            </a:r>
            <a:r>
              <a:rPr lang="hr-HR" dirty="0">
                <a:solidFill>
                  <a:schemeClr val="bg1"/>
                </a:solidFill>
              </a:rPr>
              <a:t>sigurnosti "n-1", a u određenim slučajevima i "</a:t>
            </a:r>
            <a:r>
              <a:rPr lang="hr-HR" dirty="0" smtClean="0">
                <a:solidFill>
                  <a:schemeClr val="bg1"/>
                </a:solidFill>
              </a:rPr>
              <a:t>n-2„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Imovinsko </a:t>
            </a:r>
            <a:r>
              <a:rPr lang="hr-HR" dirty="0">
                <a:solidFill>
                  <a:schemeClr val="bg1"/>
                </a:solidFill>
              </a:rPr>
              <a:t>pravni sporovi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Bolja zaštita </a:t>
            </a:r>
            <a:r>
              <a:rPr lang="hr-HR" dirty="0">
                <a:solidFill>
                  <a:schemeClr val="bg1"/>
                </a:solidFill>
              </a:rPr>
              <a:t>od </a:t>
            </a:r>
            <a:r>
              <a:rPr lang="hr-HR" dirty="0" smtClean="0">
                <a:solidFill>
                  <a:schemeClr val="bg1"/>
                </a:solidFill>
              </a:rPr>
              <a:t>klimatskih uslova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Zvučna, vizuelna i estetska prihvatljivost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Izuzetno visoke građevine zahtijevaju GIS 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2591"/>
            <a:ext cx="5634317" cy="63900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Karakteristike SF6 gasa </a:t>
            </a: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8608"/>
            <a:ext cx="9036424" cy="6831105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hr-HR" sz="2100" b="1" dirty="0" smtClean="0"/>
              <a:t>Sumpor heksafluorid</a:t>
            </a:r>
            <a:r>
              <a:rPr lang="hr-HR" sz="2100" dirty="0" smtClean="0"/>
              <a:t> je anorganski spoj, formule SF</a:t>
            </a:r>
            <a:r>
              <a:rPr lang="hr-HR" sz="2100" baseline="-25000" dirty="0" smtClean="0"/>
              <a:t>6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SF</a:t>
            </a:r>
            <a:r>
              <a:rPr lang="hr-HR" sz="2100" baseline="-25000" dirty="0" smtClean="0"/>
              <a:t>6</a:t>
            </a:r>
            <a:r>
              <a:rPr lang="hr-HR" sz="2100" dirty="0" smtClean="0"/>
              <a:t> ima oktaedralni geometrijski raspored koji se sastoji od šest atoma fluora povezanih sa središnjim atomom sumpora. 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Gas bez boje i mirisa, nezapaljiv i netoksičan, jednostavna industrijska proizvodnja, povoljna cijena, dug životni vijek (800 do 3200 godina), tri puta bolja dielektrična svojstva od vazduha, teži od vezduha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SF</a:t>
            </a:r>
            <a:r>
              <a:rPr lang="hr-HR" sz="2100" baseline="-25000" dirty="0" smtClean="0"/>
              <a:t>6</a:t>
            </a:r>
            <a:r>
              <a:rPr lang="hr-HR" sz="2100" dirty="0" smtClean="0"/>
              <a:t> se u elektroindustriji koristi kao gasni dielektrični medijum za visokonaponske  (1 kV i više) prekidače, rasklopnu i drugu električnu opremu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SF</a:t>
            </a:r>
            <a:r>
              <a:rPr lang="hr-HR" sz="2100" baseline="-25000" dirty="0" smtClean="0"/>
              <a:t>6</a:t>
            </a:r>
            <a:r>
              <a:rPr lang="hr-HR" sz="2100" dirty="0" smtClean="0"/>
              <a:t> posjeduje poželjno svojstvo "samozacijeljivanja„Većina produkata raspada se brzo reformira u SF</a:t>
            </a:r>
            <a:r>
              <a:rPr lang="hr-HR" sz="2100" baseline="-25000" dirty="0" smtClean="0"/>
              <a:t>6.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Električni luk unutar SF</a:t>
            </a:r>
            <a:r>
              <a:rPr lang="hr-HR" sz="2100" baseline="-25000" dirty="0" smtClean="0"/>
              <a:t>6</a:t>
            </a:r>
            <a:r>
              <a:rPr lang="hr-HR" sz="2100" dirty="0" smtClean="0"/>
              <a:t> gasa može proizveti disumporov dekafluorid  S</a:t>
            </a:r>
            <a:r>
              <a:rPr lang="hr-HR" sz="2100" baseline="-25000" dirty="0" smtClean="0"/>
              <a:t>2</a:t>
            </a:r>
            <a:r>
              <a:rPr lang="hr-HR" sz="2100" dirty="0" smtClean="0"/>
              <a:t>F</a:t>
            </a:r>
            <a:r>
              <a:rPr lang="hr-HR" sz="2100" baseline="-25000" dirty="0" smtClean="0"/>
              <a:t>10 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S</a:t>
            </a:r>
            <a:r>
              <a:rPr lang="hr-HR" sz="2100" baseline="-25000" dirty="0" smtClean="0"/>
              <a:t>2</a:t>
            </a:r>
            <a:r>
              <a:rPr lang="hr-HR" sz="2100" dirty="0" smtClean="0"/>
              <a:t>F</a:t>
            </a:r>
            <a:r>
              <a:rPr lang="hr-HR" sz="2100" baseline="-25000" dirty="0" smtClean="0"/>
              <a:t>10  </a:t>
            </a:r>
            <a:r>
              <a:rPr lang="hr-HR" sz="2100" dirty="0" smtClean="0"/>
              <a:t> (visoko toksičan gas) Za vrijeme Drugog svjetskog rata bio razmatran kao bojni otrov, jer ne uzrokuje su</a:t>
            </a:r>
            <a:r>
              <a:rPr lang="en-US" sz="2100" dirty="0" smtClean="0"/>
              <a:t>z</a:t>
            </a:r>
            <a:r>
              <a:rPr lang="hr-HR" sz="2100" dirty="0" smtClean="0"/>
              <a:t>enje ili nadraženost kože</a:t>
            </a:r>
          </a:p>
          <a:p>
            <a:pPr marL="342900" indent="-342900" algn="l">
              <a:buFontTx/>
              <a:buChar char="-"/>
            </a:pPr>
            <a:r>
              <a:rPr lang="hr-HR" sz="2100" dirty="0" smtClean="0"/>
              <a:t>Osoblje GIS TS ne smije bez zaštitne opreme pristupiti otklanjanju havarije na TS </a:t>
            </a:r>
            <a:r>
              <a:rPr lang="en-US" sz="2100" dirty="0" err="1" smtClean="0"/>
              <a:t>Obavezno</a:t>
            </a:r>
            <a:r>
              <a:rPr lang="hr-HR" sz="2100" dirty="0" smtClean="0"/>
              <a:t> </a:t>
            </a:r>
            <a:r>
              <a:rPr lang="hr-HR" sz="2100" dirty="0" smtClean="0"/>
              <a:t>je da se prije otklanjanja kvara obavi ventilacija prostorije</a:t>
            </a:r>
          </a:p>
          <a:p>
            <a:pPr algn="l"/>
            <a:endParaRPr lang="en-US" sz="1800" dirty="0"/>
          </a:p>
          <a:p>
            <a:pPr algn="l"/>
            <a:endParaRPr lang="en-NZ" sz="1700" dirty="0"/>
          </a:p>
        </p:txBody>
      </p:sp>
    </p:spTree>
    <p:extLst>
      <p:ext uri="{BB962C8B-B14F-4D97-AF65-F5344CB8AC3E}">
        <p14:creationId xmlns:p14="http://schemas.microsoft.com/office/powerpoint/2010/main" val="2739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46" y="0"/>
            <a:ext cx="6858000" cy="852221"/>
          </a:xfrm>
        </p:spPr>
        <p:txBody>
          <a:bodyPr>
            <a:noAutofit/>
          </a:bodyPr>
          <a:lstStyle/>
          <a:p>
            <a:r>
              <a:rPr lang="sr-Latn-RS" sz="2800" b="1" dirty="0"/>
              <a:t>Glavne karakteristike</a:t>
            </a:r>
            <a:r>
              <a:rPr lang="hr-HR" sz="2800" b="1" dirty="0" smtClean="0"/>
              <a:t> </a:t>
            </a:r>
            <a:r>
              <a:rPr lang="hr-HR" sz="2800" b="1" dirty="0"/>
              <a:t>gasom </a:t>
            </a:r>
            <a:r>
              <a:rPr lang="hr-HR" sz="2800" b="1" dirty="0" smtClean="0"/>
              <a:t>izolovano</a:t>
            </a:r>
            <a:r>
              <a:rPr lang="en-US" sz="2800" b="1" dirty="0" smtClean="0"/>
              <a:t>g</a:t>
            </a:r>
            <a:r>
              <a:rPr lang="hr-HR" sz="2800" b="1" dirty="0" smtClean="0"/>
              <a:t> </a:t>
            </a:r>
            <a:r>
              <a:rPr lang="hr-HR" sz="2800" b="1" dirty="0"/>
              <a:t>(GIS) </a:t>
            </a:r>
            <a:r>
              <a:rPr lang="hr-HR" sz="2800" b="1" dirty="0" smtClean="0"/>
              <a:t>postrojenj</a:t>
            </a:r>
            <a:r>
              <a:rPr lang="en-US" sz="2800" b="1" dirty="0" smtClean="0"/>
              <a:t>a</a:t>
            </a:r>
            <a:r>
              <a:rPr lang="hr-HR" sz="2800" b="1" dirty="0" smtClean="0"/>
              <a:t> </a:t>
            </a:r>
            <a:endParaRPr lang="en-NZ" sz="2800" dirty="0"/>
          </a:p>
        </p:txBody>
      </p:sp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243"/>
            <a:ext cx="6501557" cy="435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1444" y="677275"/>
            <a:ext cx="27024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1900" dirty="0" smtClean="0">
                <a:solidFill>
                  <a:schemeClr val="bg1"/>
                </a:solidFill>
              </a:rPr>
              <a:t>Kompaktnost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M</a:t>
            </a:r>
            <a:r>
              <a:rPr lang="sr-Latn-RS" sz="1900" dirty="0" smtClean="0">
                <a:solidFill>
                  <a:schemeClr val="bg1"/>
                </a:solidFill>
              </a:rPr>
              <a:t>ulti-komponentni sastav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900" dirty="0">
                <a:solidFill>
                  <a:schemeClr val="bg1"/>
                </a:solidFill>
              </a:rPr>
              <a:t>Sistem </a:t>
            </a:r>
            <a:r>
              <a:rPr lang="sr-Latn-RS" sz="1900" dirty="0" smtClean="0">
                <a:solidFill>
                  <a:schemeClr val="bg1"/>
                </a:solidFill>
              </a:rPr>
              <a:t>zatvoren </a:t>
            </a:r>
            <a:r>
              <a:rPr lang="sr-Latn-RS" sz="1900" dirty="0">
                <a:solidFill>
                  <a:schemeClr val="bg1"/>
                </a:solidFill>
              </a:rPr>
              <a:t>u metalnom oklopu koji je </a:t>
            </a:r>
            <a:r>
              <a:rPr lang="sr-Latn-RS" sz="1900" dirty="0" smtClean="0">
                <a:solidFill>
                  <a:schemeClr val="bg1"/>
                </a:solidFill>
              </a:rPr>
              <a:t>uzemljen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900" dirty="0">
                <a:solidFill>
                  <a:schemeClr val="bg1"/>
                </a:solidFill>
              </a:rPr>
              <a:t>Primarni izolatorski medijum je </a:t>
            </a:r>
            <a:r>
              <a:rPr lang="sr-Latn-RS" sz="1900" dirty="0" smtClean="0">
                <a:solidFill>
                  <a:schemeClr val="bg1"/>
                </a:solidFill>
              </a:rPr>
              <a:t>SF6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900" dirty="0">
                <a:solidFill>
                  <a:schemeClr val="bg1"/>
                </a:solidFill>
              </a:rPr>
              <a:t>Optimalni naponski nivoi </a:t>
            </a:r>
            <a:r>
              <a:rPr lang="sr-Latn-RS" sz="1900" dirty="0" smtClean="0">
                <a:solidFill>
                  <a:schemeClr val="bg1"/>
                </a:solidFill>
              </a:rPr>
              <a:t>primjene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sr-Latn-RS" sz="1900" dirty="0" smtClean="0">
                <a:solidFill>
                  <a:schemeClr val="bg1"/>
                </a:solidFill>
              </a:rPr>
              <a:t>su</a:t>
            </a:r>
            <a:r>
              <a:rPr lang="sr-Latn-RS" sz="1900" dirty="0">
                <a:solidFill>
                  <a:schemeClr val="bg1"/>
                </a:solidFill>
              </a:rPr>
              <a:t>: 72.5 kV, 110 kV, 145 kV, 220 kV, 300 kV, 420 kV i iznad. 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T</a:t>
            </a:r>
            <a:r>
              <a:rPr lang="sr-Latn-RS" sz="1900" dirty="0" smtClean="0">
                <a:solidFill>
                  <a:schemeClr val="bg1"/>
                </a:solidFill>
              </a:rPr>
              <a:t>eh-ekomomsk</a:t>
            </a:r>
            <a:r>
              <a:rPr lang="en-US" sz="1900" dirty="0" smtClean="0">
                <a:solidFill>
                  <a:schemeClr val="bg1"/>
                </a:solidFill>
              </a:rPr>
              <a:t>a</a:t>
            </a:r>
            <a:r>
              <a:rPr lang="sr-Latn-RS" sz="1900" dirty="0" smtClean="0">
                <a:solidFill>
                  <a:schemeClr val="bg1"/>
                </a:solidFill>
              </a:rPr>
              <a:t> optimizacion</a:t>
            </a:r>
            <a:r>
              <a:rPr lang="en-US" sz="1900" dirty="0" smtClean="0">
                <a:solidFill>
                  <a:schemeClr val="bg1"/>
                </a:solidFill>
              </a:rPr>
              <a:t>a</a:t>
            </a:r>
            <a:r>
              <a:rPr lang="sr-Latn-RS" sz="1900" dirty="0" smtClean="0">
                <a:solidFill>
                  <a:schemeClr val="bg1"/>
                </a:solidFill>
              </a:rPr>
              <a:t> analiz</a:t>
            </a:r>
            <a:r>
              <a:rPr lang="en-US" sz="1900" dirty="0" smtClean="0">
                <a:solidFill>
                  <a:schemeClr val="bg1"/>
                </a:solidFill>
              </a:rPr>
              <a:t>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87" y="5263146"/>
            <a:ext cx="71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b="1" i="1" dirty="0">
                <a:solidFill>
                  <a:schemeClr val="bg1"/>
                </a:solidFill>
              </a:rPr>
              <a:t>Visokonaponska oprema: prekidači, rastavljači, sabirnice, strujni i naponski transformatori, izolatori, uzemljenja i </a:t>
            </a:r>
            <a:r>
              <a:rPr lang="sr-Latn-RS" b="1" i="1" dirty="0" smtClean="0">
                <a:solidFill>
                  <a:schemeClr val="bg1"/>
                </a:solidFill>
              </a:rPr>
              <a:t>sl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  <a:r>
              <a:rPr lang="sr-Latn-RS" b="1" i="1" dirty="0" smtClean="0">
                <a:solidFill>
                  <a:schemeClr val="bg1"/>
                </a:solidFill>
              </a:rPr>
              <a:t> </a:t>
            </a:r>
            <a:r>
              <a:rPr lang="sr-Latn-RS" b="1" i="1" dirty="0">
                <a:solidFill>
                  <a:schemeClr val="bg1"/>
                </a:solidFill>
              </a:rPr>
              <a:t>smještena </a:t>
            </a:r>
            <a:r>
              <a:rPr lang="sr-Latn-RS" b="1" i="1" dirty="0" smtClean="0">
                <a:solidFill>
                  <a:schemeClr val="bg1"/>
                </a:solidFill>
              </a:rPr>
              <a:t>unutar </a:t>
            </a:r>
            <a:r>
              <a:rPr lang="sr-Latn-RS" b="1" i="1" dirty="0">
                <a:solidFill>
                  <a:schemeClr val="bg1"/>
                </a:solidFill>
              </a:rPr>
              <a:t>metalnih cijevi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3638" y="6180892"/>
            <a:ext cx="73724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900" dirty="0">
                <a:solidFill>
                  <a:schemeClr val="bg1"/>
                </a:solidFill>
              </a:rPr>
              <a:t>GIS postrojenja su mnogo otpornija na uticaje zagađenja i klime (duži radni vijek)</a:t>
            </a:r>
          </a:p>
        </p:txBody>
      </p:sp>
    </p:spTree>
    <p:extLst>
      <p:ext uri="{BB962C8B-B14F-4D97-AF65-F5344CB8AC3E}">
        <p14:creationId xmlns:p14="http://schemas.microsoft.com/office/powerpoint/2010/main" val="32857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562842"/>
          </a:xfrm>
        </p:spPr>
        <p:txBody>
          <a:bodyPr/>
          <a:lstStyle/>
          <a:p>
            <a:r>
              <a:rPr lang="hr-HR" sz="3200" b="1" dirty="0"/>
              <a:t>Sastav GIS postrojenja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7082" y="885571"/>
            <a:ext cx="3603814" cy="509420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S</a:t>
            </a:r>
            <a:r>
              <a:rPr lang="hr-HR" dirty="0" smtClean="0"/>
              <a:t>abirnice sa</a:t>
            </a:r>
            <a:r>
              <a:rPr lang="en-US" dirty="0" smtClean="0"/>
              <a:t> </a:t>
            </a:r>
            <a:r>
              <a:rPr lang="hr-HR" dirty="0" smtClean="0"/>
              <a:t>kombinovanim </a:t>
            </a:r>
            <a:r>
              <a:rPr lang="hr-HR" dirty="0"/>
              <a:t>rastavlja</a:t>
            </a:r>
            <a:r>
              <a:rPr lang="sr-Latn-RS" dirty="0"/>
              <a:t>čima i pripadajućim </a:t>
            </a:r>
            <a:r>
              <a:rPr lang="sr-Latn-RS" dirty="0" smtClean="0"/>
              <a:t>uzemljem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sr-Latn-RS" dirty="0" smtClean="0"/>
              <a:t>Prekidač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/>
              <a:t>S</a:t>
            </a:r>
            <a:r>
              <a:rPr lang="sr-Latn-RS" dirty="0" smtClean="0"/>
              <a:t>trujni transformator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/>
              <a:t>N</a:t>
            </a:r>
            <a:r>
              <a:rPr lang="sr-Latn-RS" dirty="0" smtClean="0"/>
              <a:t>aponski transformator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/>
              <a:t>L</a:t>
            </a:r>
            <a:r>
              <a:rPr lang="sr-Latn-RS" dirty="0" smtClean="0"/>
              <a:t>inijski </a:t>
            </a:r>
            <a:r>
              <a:rPr lang="sr-Latn-RS" dirty="0"/>
              <a:t>rastavljač sa </a:t>
            </a:r>
            <a:r>
              <a:rPr lang="sr-Latn-RS" dirty="0" smtClean="0"/>
              <a:t>uzemljenjem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/>
              <a:t>D</a:t>
            </a:r>
            <a:r>
              <a:rPr lang="sr-Latn-RS" dirty="0" smtClean="0"/>
              <a:t>odatni </a:t>
            </a:r>
            <a:r>
              <a:rPr lang="sr-Latn-RS" dirty="0"/>
              <a:t>sigurnonosni </a:t>
            </a:r>
            <a:r>
              <a:rPr lang="sr-Latn-RS" dirty="0" smtClean="0"/>
              <a:t>uzemljivač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P</a:t>
            </a:r>
            <a:r>
              <a:rPr lang="sr-Latn-RS" dirty="0" smtClean="0"/>
              <a:t>riključenje kablova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/>
              <a:t>U</a:t>
            </a:r>
            <a:r>
              <a:rPr lang="sr-Latn-RS" dirty="0" smtClean="0"/>
              <a:t>pravljački ormar</a:t>
            </a:r>
            <a:r>
              <a:rPr lang="en-US" dirty="0" smtClean="0"/>
              <a:t> (</a:t>
            </a:r>
            <a:r>
              <a:rPr lang="en-US" dirty="0" err="1" smtClean="0"/>
              <a:t>ko</a:t>
            </a:r>
            <a:r>
              <a:rPr lang="sr-Latn-RS" dirty="0" smtClean="0"/>
              <a:t>ntrolni panel</a:t>
            </a:r>
            <a:r>
              <a:rPr lang="en-US" dirty="0" smtClean="0"/>
              <a:t>)</a:t>
            </a:r>
            <a:endParaRPr lang="en-NZ" dirty="0"/>
          </a:p>
        </p:txBody>
      </p:sp>
      <p:pic>
        <p:nvPicPr>
          <p:cNvPr id="2050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62841"/>
            <a:ext cx="5540190" cy="47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655" y="531158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0215" algn="l"/>
              </a:tabLst>
            </a:pPr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Prednosti upotrebe GIS postrojenja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5634317"/>
            <a:ext cx="8637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sr-Latn-R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anje prostora </a:t>
            </a:r>
            <a:r>
              <a:rPr lang="sr-Latn-R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 AIS </a:t>
            </a:r>
            <a:r>
              <a:rPr lang="sr-Latn-R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(do 10x)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bg1"/>
                </a:solidFill>
              </a:rPr>
              <a:t>Održavanje značajno povoljnije (</a:t>
            </a:r>
            <a:r>
              <a:rPr lang="sr-Latn-RS" dirty="0">
                <a:solidFill>
                  <a:schemeClr val="bg1"/>
                </a:solidFill>
              </a:rPr>
              <a:t>Maintanance Free</a:t>
            </a:r>
            <a:r>
              <a:rPr lang="sr-Latn-R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Jednostavna fabrička izgradjna i modularan </a:t>
            </a:r>
            <a:r>
              <a:rPr lang="sr-Latn-RS" dirty="0" smtClean="0">
                <a:solidFill>
                  <a:schemeClr val="bg1"/>
                </a:solidFill>
              </a:rPr>
              <a:t>pristup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sr-Latn-RS" dirty="0">
                <a:solidFill>
                  <a:schemeClr val="bg1"/>
                </a:solidFill>
              </a:rPr>
              <a:t>ouzdanije od AIS TS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sr-Latn-RS" dirty="0">
                <a:solidFill>
                  <a:schemeClr val="bg1"/>
                </a:solidFill>
              </a:rPr>
              <a:t>povećava se stabilnost i sigurnost EES</a:t>
            </a:r>
            <a:r>
              <a:rPr lang="en-US" dirty="0" smtClean="0">
                <a:solidFill>
                  <a:schemeClr val="bg1"/>
                </a:solidFill>
              </a:rPr>
              <a:t>) = </a:t>
            </a:r>
            <a:r>
              <a:rPr lang="sr-Latn-ME" dirty="0" smtClean="0">
                <a:solidFill>
                  <a:schemeClr val="bg1"/>
                </a:solidFill>
              </a:rPr>
              <a:t>Ek</a:t>
            </a:r>
            <a:r>
              <a:rPr lang="sr-Latn-ME" dirty="0">
                <a:solidFill>
                  <a:schemeClr val="bg1"/>
                </a:solidFill>
              </a:rPr>
              <a:t>. </a:t>
            </a:r>
            <a:r>
              <a:rPr lang="sr-Latn-ME" dirty="0" smtClean="0">
                <a:solidFill>
                  <a:schemeClr val="bg1"/>
                </a:solidFill>
              </a:rPr>
              <a:t>uštede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106" y="3455894"/>
            <a:ext cx="6858000" cy="670419"/>
          </a:xfrm>
        </p:spPr>
        <p:txBody>
          <a:bodyPr>
            <a:normAutofit/>
          </a:bodyPr>
          <a:lstStyle/>
          <a:p>
            <a:r>
              <a:rPr lang="hr-HR" sz="2400" b="1" dirty="0"/>
              <a:t>NEDOSTACI GIS TEHNOLOGIJE </a:t>
            </a:r>
            <a:endParaRPr lang="en-NZ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6313"/>
            <a:ext cx="9144000" cy="2933393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Tx/>
              <a:buChar char="-"/>
            </a:pPr>
            <a:r>
              <a:rPr lang="hr-HR" sz="2700" dirty="0" smtClean="0"/>
              <a:t>Veći troškovi izgradnjeod AIS TS</a:t>
            </a:r>
          </a:p>
          <a:p>
            <a:pPr marL="342900" lvl="0" indent="-342900" algn="l">
              <a:buFontTx/>
              <a:buChar char="-"/>
            </a:pPr>
            <a:r>
              <a:rPr lang="hr-HR" sz="2700" dirty="0" smtClean="0"/>
              <a:t>Dijagnosticiranje kvara zahtijeva duže vrijeme i analize</a:t>
            </a:r>
          </a:p>
          <a:p>
            <a:pPr marL="342900" lvl="0" indent="-342900" algn="l">
              <a:buFontTx/>
              <a:buChar char="-"/>
            </a:pPr>
            <a:r>
              <a:rPr lang="hr-HR" sz="2700" dirty="0" smtClean="0"/>
              <a:t>SF6 gas zahtijeva redovan monitoring pritiska po svim bitnim komponentama </a:t>
            </a:r>
            <a:endParaRPr lang="en-US" sz="2700" dirty="0" smtClean="0"/>
          </a:p>
          <a:p>
            <a:pPr marL="342900" lvl="0" indent="-342900" algn="l">
              <a:buFontTx/>
              <a:buChar char="-"/>
            </a:pPr>
            <a:r>
              <a:rPr lang="hr-HR" sz="2700" dirty="0" smtClean="0"/>
              <a:t>Redukcija - curenje gasa u bilo kom od modula dovodi do ispada ili blokade tog dijela sistema (ovo se spriječava blagovremenom dopunom gasa)</a:t>
            </a:r>
          </a:p>
          <a:p>
            <a:pPr marL="342900" indent="-342900" algn="l">
              <a:buFontTx/>
              <a:buChar char="-"/>
            </a:pPr>
            <a:r>
              <a:rPr lang="hr-HR" sz="2700" dirty="0" smtClean="0"/>
              <a:t>Do</a:t>
            </a:r>
            <a:r>
              <a:rPr lang="en-US" sz="2700" dirty="0" smtClean="0"/>
              <a:t>p</a:t>
            </a:r>
            <a:r>
              <a:rPr lang="hr-HR" sz="2700" dirty="0" smtClean="0"/>
              <a:t>rinosi efektu Globalnog zagrijavanja </a:t>
            </a:r>
            <a:endParaRPr lang="en-US" sz="2700" dirty="0" smtClean="0"/>
          </a:p>
          <a:p>
            <a:pPr algn="l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10" y="-101016"/>
            <a:ext cx="6858000" cy="571767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GIS </a:t>
            </a:r>
            <a:r>
              <a:rPr lang="hr-HR" sz="2800" b="1" dirty="0"/>
              <a:t>TS u </a:t>
            </a:r>
            <a:r>
              <a:rPr lang="hr-HR" sz="2800" b="1" dirty="0" smtClean="0"/>
              <a:t>CGES-u</a:t>
            </a:r>
            <a:endParaRPr lang="en-NZ" sz="2800" dirty="0"/>
          </a:p>
        </p:txBody>
      </p:sp>
      <p:pic>
        <p:nvPicPr>
          <p:cNvPr id="4" name="Picture 2" descr="K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" y="3445588"/>
            <a:ext cx="4516780" cy="34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lic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10" y="3445588"/>
            <a:ext cx="4575762" cy="34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9910" y="3062327"/>
            <a:ext cx="6858000" cy="53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i="1" dirty="0"/>
              <a:t> </a:t>
            </a:r>
            <a:r>
              <a:rPr lang="hr-HR" i="1" dirty="0" smtClean="0"/>
              <a:t>       </a:t>
            </a:r>
            <a:r>
              <a:rPr lang="hr-HR" sz="2000" i="1" dirty="0" smtClean="0"/>
              <a:t>TS </a:t>
            </a:r>
            <a:r>
              <a:rPr lang="hr-HR" sz="2000" i="1" dirty="0"/>
              <a:t>110/35 kV Kotor i TS 110/10 kV Kličevo</a:t>
            </a:r>
            <a:endParaRPr lang="en-US" sz="2000" i="1" dirty="0"/>
          </a:p>
          <a:p>
            <a:pPr marL="342900" indent="-342900" algn="l">
              <a:buFontTx/>
              <a:buChar char="-"/>
            </a:pPr>
            <a:endParaRPr lang="sr-Latn-ME" dirty="0" smtClean="0"/>
          </a:p>
          <a:p>
            <a:pPr algn="l"/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261257" y="366947"/>
            <a:ext cx="885371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1900" dirty="0" smtClean="0">
                <a:solidFill>
                  <a:schemeClr val="bg1"/>
                </a:solidFill>
              </a:rPr>
              <a:t>Značajno </a:t>
            </a:r>
            <a:r>
              <a:rPr lang="sr-Latn-RS" sz="1900" dirty="0">
                <a:solidFill>
                  <a:schemeClr val="bg1"/>
                </a:solidFill>
              </a:rPr>
              <a:t>poboljšana </a:t>
            </a:r>
            <a:r>
              <a:rPr lang="sr-Latn-RS" sz="1900" dirty="0" smtClean="0">
                <a:solidFill>
                  <a:schemeClr val="bg1"/>
                </a:solidFill>
              </a:rPr>
              <a:t>sig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  <a:r>
              <a:rPr lang="sr-Latn-RS" sz="1900" dirty="0" smtClean="0">
                <a:solidFill>
                  <a:schemeClr val="bg1"/>
                </a:solidFill>
              </a:rPr>
              <a:t> </a:t>
            </a:r>
            <a:r>
              <a:rPr lang="sr-Latn-RS" sz="1900" dirty="0">
                <a:solidFill>
                  <a:schemeClr val="bg1"/>
                </a:solidFill>
              </a:rPr>
              <a:t>i </a:t>
            </a:r>
            <a:r>
              <a:rPr lang="sr-Latn-RS" sz="1900" dirty="0" smtClean="0">
                <a:solidFill>
                  <a:schemeClr val="bg1"/>
                </a:solidFill>
              </a:rPr>
              <a:t>stab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  <a:r>
              <a:rPr lang="sr-Latn-RS" sz="1900" dirty="0" smtClean="0">
                <a:solidFill>
                  <a:schemeClr val="bg1"/>
                </a:solidFill>
              </a:rPr>
              <a:t> </a:t>
            </a:r>
            <a:r>
              <a:rPr lang="sr-Latn-RS" sz="1900" dirty="0">
                <a:solidFill>
                  <a:schemeClr val="bg1"/>
                </a:solidFill>
              </a:rPr>
              <a:t>napajanja potrošača na području Bokokotorskog zaliva</a:t>
            </a:r>
            <a:r>
              <a:rPr lang="sr-Latn-RS" sz="1900" dirty="0" smtClean="0">
                <a:solidFill>
                  <a:schemeClr val="bg1"/>
                </a:solidFill>
              </a:rPr>
              <a:t>, </a:t>
            </a:r>
            <a:r>
              <a:rPr lang="sr-Latn-RS" sz="1900" dirty="0">
                <a:solidFill>
                  <a:schemeClr val="bg1"/>
                </a:solidFill>
              </a:rPr>
              <a:t>grada Nikšića</a:t>
            </a:r>
            <a:r>
              <a:rPr lang="sr-Latn-RS" sz="1900" dirty="0" smtClean="0">
                <a:solidFill>
                  <a:schemeClr val="bg1"/>
                </a:solidFill>
              </a:rPr>
              <a:t>, Budve </a:t>
            </a:r>
            <a:r>
              <a:rPr lang="sr-Latn-RS" sz="1900" dirty="0">
                <a:solidFill>
                  <a:schemeClr val="bg1"/>
                </a:solidFill>
              </a:rPr>
              <a:t>okolnih naselja i </a:t>
            </a:r>
            <a:r>
              <a:rPr lang="sr-Latn-RS" sz="1900" dirty="0" smtClean="0">
                <a:solidFill>
                  <a:schemeClr val="bg1"/>
                </a:solidFill>
              </a:rPr>
              <a:t>industrije</a:t>
            </a:r>
          </a:p>
          <a:p>
            <a:pPr marL="285750" indent="-285750">
              <a:buFontTx/>
              <a:buChar char="-"/>
            </a:pPr>
            <a:r>
              <a:rPr lang="sr-Latn-RS" sz="1900" dirty="0">
                <a:solidFill>
                  <a:schemeClr val="bg1"/>
                </a:solidFill>
              </a:rPr>
              <a:t>O</a:t>
            </a:r>
            <a:r>
              <a:rPr lang="sr-Latn-RS" sz="1900" dirty="0" smtClean="0">
                <a:solidFill>
                  <a:schemeClr val="bg1"/>
                </a:solidFill>
              </a:rPr>
              <a:t>tpornost </a:t>
            </a:r>
            <a:r>
              <a:rPr lang="sr-Latn-RS" sz="1900" dirty="0">
                <a:solidFill>
                  <a:schemeClr val="bg1"/>
                </a:solidFill>
              </a:rPr>
              <a:t>postrojenja na promjenljive vremenske </a:t>
            </a:r>
            <a:r>
              <a:rPr lang="sr-Latn-RS" sz="1900" dirty="0" smtClean="0">
                <a:solidFill>
                  <a:schemeClr val="bg1"/>
                </a:solidFill>
              </a:rPr>
              <a:t>uslove</a:t>
            </a:r>
          </a:p>
          <a:p>
            <a:pPr marL="285750" indent="-285750">
              <a:buFontTx/>
              <a:buChar char="-"/>
            </a:pPr>
            <a:r>
              <a:rPr lang="sr-Latn-RS" sz="1900" dirty="0" smtClean="0">
                <a:solidFill>
                  <a:schemeClr val="bg1"/>
                </a:solidFill>
              </a:rPr>
              <a:t>TS Lastva </a:t>
            </a:r>
            <a:r>
              <a:rPr lang="sr-Latn-RS" sz="1900" dirty="0">
                <a:solidFill>
                  <a:schemeClr val="bg1"/>
                </a:solidFill>
              </a:rPr>
              <a:t>preko AC/DC konvertorskog postrojenja i HVDC 500 kV, 500 MW,  podmorskog kabla "Crna Gora – Italija</a:t>
            </a:r>
            <a:r>
              <a:rPr lang="sr-Latn-RS" sz="1900" dirty="0" smtClean="0">
                <a:solidFill>
                  <a:schemeClr val="bg1"/>
                </a:solidFill>
              </a:rPr>
              <a:t>", omogućila je razmjenu </a:t>
            </a:r>
            <a:r>
              <a:rPr lang="sr-Latn-RS" sz="1900" dirty="0">
                <a:solidFill>
                  <a:schemeClr val="bg1"/>
                </a:solidFill>
              </a:rPr>
              <a:t>(izvoz) </a:t>
            </a:r>
            <a:r>
              <a:rPr lang="sr-Latn-RS" sz="1900" dirty="0" smtClean="0">
                <a:solidFill>
                  <a:schemeClr val="bg1"/>
                </a:solidFill>
              </a:rPr>
              <a:t>el. En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  <a:r>
              <a:rPr lang="sr-Latn-RS" sz="1900" dirty="0" smtClean="0">
                <a:solidFill>
                  <a:schemeClr val="bg1"/>
                </a:solidFill>
              </a:rPr>
              <a:t> </a:t>
            </a:r>
            <a:r>
              <a:rPr lang="sr-Latn-RS" sz="1900" dirty="0">
                <a:solidFill>
                  <a:schemeClr val="bg1"/>
                </a:solidFill>
              </a:rPr>
              <a:t>sa EES Italije i dalje </a:t>
            </a:r>
            <a:r>
              <a:rPr lang="sr-Latn-RS" sz="1900" dirty="0" smtClean="0">
                <a:solidFill>
                  <a:schemeClr val="bg1"/>
                </a:solidFill>
              </a:rPr>
              <a:t>sa </a:t>
            </a:r>
            <a:r>
              <a:rPr lang="sr-Latn-RS" sz="1900" dirty="0">
                <a:solidFill>
                  <a:schemeClr val="bg1"/>
                </a:solidFill>
              </a:rPr>
              <a:t>tržištem Zapadne </a:t>
            </a:r>
            <a:r>
              <a:rPr lang="sr-Latn-RS" sz="1900" dirty="0" smtClean="0">
                <a:solidFill>
                  <a:schemeClr val="bg1"/>
                </a:solidFill>
              </a:rPr>
              <a:t>Evrope</a:t>
            </a:r>
          </a:p>
          <a:p>
            <a:pPr marL="285750" indent="-285750">
              <a:buFontTx/>
              <a:buChar char="-"/>
            </a:pPr>
            <a:r>
              <a:rPr lang="sr-Latn-RS" sz="1900" dirty="0" smtClean="0">
                <a:solidFill>
                  <a:schemeClr val="bg1"/>
                </a:solidFill>
              </a:rPr>
              <a:t>Izgradnja </a:t>
            </a:r>
            <a:r>
              <a:rPr lang="sr-Latn-RS" sz="1900" dirty="0">
                <a:solidFill>
                  <a:schemeClr val="bg1"/>
                </a:solidFill>
              </a:rPr>
              <a:t>400 kV DV "</a:t>
            </a:r>
            <a:r>
              <a:rPr lang="sr-Latn-RS" sz="1900" dirty="0" smtClean="0">
                <a:solidFill>
                  <a:schemeClr val="bg1"/>
                </a:solidFill>
              </a:rPr>
              <a:t>Lastva-Pljevlja2„ (sekcija </a:t>
            </a:r>
            <a:r>
              <a:rPr lang="sr-Latn-RS" sz="1900" dirty="0">
                <a:solidFill>
                  <a:schemeClr val="bg1"/>
                </a:solidFill>
              </a:rPr>
              <a:t>Transbalkanskog </a:t>
            </a:r>
            <a:r>
              <a:rPr lang="sr-Latn-RS" sz="1900" dirty="0" smtClean="0">
                <a:solidFill>
                  <a:schemeClr val="bg1"/>
                </a:solidFill>
              </a:rPr>
              <a:t>koridora) </a:t>
            </a:r>
          </a:p>
          <a:p>
            <a:pPr marL="285750" indent="-285750">
              <a:buFontTx/>
              <a:buChar char="-"/>
            </a:pPr>
            <a:r>
              <a:rPr lang="sr-Latn-ME" sz="1900" dirty="0" err="1">
                <a:solidFill>
                  <a:schemeClr val="bg1"/>
                </a:solidFill>
              </a:rPr>
              <a:t>P</a:t>
            </a:r>
            <a:r>
              <a:rPr lang="en-US" sz="1900" dirty="0" err="1" smtClean="0">
                <a:solidFill>
                  <a:schemeClr val="bg1"/>
                </a:solidFill>
              </a:rPr>
              <a:t>oboljšanje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naponsko-reaktivnih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prilika</a:t>
            </a:r>
            <a:r>
              <a:rPr lang="en-US" sz="1900" dirty="0">
                <a:solidFill>
                  <a:schemeClr val="bg1"/>
                </a:solidFill>
              </a:rPr>
              <a:t> u 400 kV </a:t>
            </a:r>
            <a:r>
              <a:rPr lang="en-US" sz="1900" dirty="0" err="1">
                <a:solidFill>
                  <a:schemeClr val="bg1"/>
                </a:solidFill>
              </a:rPr>
              <a:t>mreži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Crne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Gore</a:t>
            </a:r>
            <a:endParaRPr lang="sr-Latn-ME" sz="19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ME" sz="1900" dirty="0" smtClean="0">
                <a:solidFill>
                  <a:schemeClr val="bg1"/>
                </a:solidFill>
              </a:rPr>
              <a:t>S</a:t>
            </a:r>
            <a:r>
              <a:rPr lang="en-US" sz="1900" dirty="0" err="1" smtClean="0">
                <a:solidFill>
                  <a:schemeClr val="bg1"/>
                </a:solidFill>
              </a:rPr>
              <a:t>manjenje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gubitaka</a:t>
            </a:r>
            <a:r>
              <a:rPr lang="en-US" sz="1900" dirty="0">
                <a:solidFill>
                  <a:schemeClr val="bg1"/>
                </a:solidFill>
              </a:rPr>
              <a:t> u </a:t>
            </a:r>
            <a:r>
              <a:rPr lang="en-US" sz="1900" dirty="0" err="1">
                <a:solidFill>
                  <a:schemeClr val="bg1"/>
                </a:solidFill>
              </a:rPr>
              <a:t>prenosnoj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mreži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kroz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veće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iskorišćenje</a:t>
            </a:r>
            <a:r>
              <a:rPr lang="en-US" sz="1900" dirty="0">
                <a:solidFill>
                  <a:schemeClr val="bg1"/>
                </a:solidFill>
              </a:rPr>
              <a:t> 400 kV </a:t>
            </a:r>
            <a:r>
              <a:rPr lang="en-US" sz="1900" dirty="0" err="1">
                <a:solidFill>
                  <a:schemeClr val="bg1"/>
                </a:solidFill>
              </a:rPr>
              <a:t>mreže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751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Thème Office</vt:lpstr>
      <vt:lpstr>SF6 TEHNOLOGIJA U IZRADI VISOKONAPONSKIH TRANSFORMATORSKIH STANICA I NJENA PRIMJENA U CRNOJ GORI </vt:lpstr>
      <vt:lpstr>SF6 tehnologija </vt:lpstr>
      <vt:lpstr>Vazduhom Izolovana TS – Air Insulated Substation (AIS)</vt:lpstr>
      <vt:lpstr>Karakteristike i ograničenja Vazduhom Izolovanih TS (AIS)  </vt:lpstr>
      <vt:lpstr>Karakteristike SF6 gasa  </vt:lpstr>
      <vt:lpstr>Glavne karakteristike gasom izolovanog (GIS) postrojenja </vt:lpstr>
      <vt:lpstr>Sastav GIS postrojenja</vt:lpstr>
      <vt:lpstr>NEDOSTACI GIS TEHNOLOGIJE </vt:lpstr>
      <vt:lpstr>GIS TS u CGES-u</vt:lpstr>
      <vt:lpstr>BUDUĆI TRENDOVI U RAZVOJU GIS TEHNOLOGIJE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Marko Zivkovic</cp:lastModifiedBy>
  <cp:revision>72</cp:revision>
  <dcterms:created xsi:type="dcterms:W3CDTF">2018-08-21T10:05:07Z</dcterms:created>
  <dcterms:modified xsi:type="dcterms:W3CDTF">2019-05-15T14:37:37Z</dcterms:modified>
</cp:coreProperties>
</file>