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7" r:id="rId3"/>
    <p:sldId id="259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5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243" y="2293852"/>
            <a:ext cx="7413859" cy="1575504"/>
          </a:xfrm>
        </p:spPr>
        <p:txBody>
          <a:bodyPr anchor="ctr">
            <a:noAutofit/>
          </a:bodyPr>
          <a:lstStyle/>
          <a:p>
            <a:r>
              <a:rPr lang="nl-NL" sz="2800" b="1" dirty="0"/>
              <a:t>D</a:t>
            </a:r>
            <a:r>
              <a:rPr lang="sr-Latn-ME" sz="2800" b="1" dirty="0"/>
              <a:t>INAMIČKO ISPITIVANJE REGULACIONE SKLOPKE TRANSFORMATORA – SIMULACIJE I IDENTIFIKACIJE POTENCIJALNIH KVAROVA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56" y="5286123"/>
            <a:ext cx="5633185" cy="1404441"/>
          </a:xfrm>
        </p:spPr>
        <p:txBody>
          <a:bodyPr>
            <a:noAutofit/>
          </a:bodyPr>
          <a:lstStyle/>
          <a:p>
            <a:pPr algn="l"/>
            <a:r>
              <a:rPr lang="sr-Latn-ME" b="1" dirty="0"/>
              <a:t>Autori:</a:t>
            </a:r>
          </a:p>
          <a:p>
            <a:pPr algn="l"/>
            <a:r>
              <a:rPr lang="sr-Latn-ME" b="1" dirty="0"/>
              <a:t>Aleksandar Boričić &amp; Danilo Laban</a:t>
            </a:r>
          </a:p>
          <a:p>
            <a:pPr algn="l"/>
            <a:r>
              <a:rPr lang="sr-Latn-ME" b="1" dirty="0"/>
              <a:t>KTH Royal Institute of Technology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2331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454564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b="1" dirty="0">
                <a:solidFill>
                  <a:schemeClr val="accent2"/>
                </a:solidFill>
              </a:rPr>
              <a:t>7. Zaključak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8650" y="1341630"/>
            <a:ext cx="7735704" cy="2582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Dinamička metoda ispitivanja je daleko superiornija u detekciji kvarova od statičke metode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Rad pruža praktičan uvid u neke od čestih kvarova u praksi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Vakuumske sklopke su novi trend koji omogućava pouzdanije operacije regulacione sklopke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Softverske simulacije su predstavljene, kao osnov za dalje istraživanje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28650" y="4872132"/>
            <a:ext cx="7735704" cy="1363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nl-NL" sz="1900" b="1" dirty="0">
                <a:solidFill>
                  <a:schemeClr val="bg1">
                    <a:lumMod val="85000"/>
                  </a:schemeClr>
                </a:solidFill>
              </a:rPr>
              <a:t>Kako su u radu opisane vakumske regulacione sklopke, do kog naponskog nivoa se izrađuju iste? U radu je opisana i simulacija kvarova u ABB fabrici transformatora. Koji od navedenih kvarova je najkritičniji po transformator i samu regulacionu sklopku?</a:t>
            </a: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4065206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b="1" dirty="0">
                <a:solidFill>
                  <a:schemeClr val="bg1"/>
                </a:solidFill>
              </a:rPr>
              <a:t>Pitanja za diskusiju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526" t="-579" r="12154" b="579"/>
          <a:stretch/>
        </p:blipFill>
        <p:spPr>
          <a:xfrm>
            <a:off x="0" y="0"/>
            <a:ext cx="9144000" cy="68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3800"/>
            <a:ext cx="7886700" cy="745828"/>
          </a:xfrm>
        </p:spPr>
        <p:txBody>
          <a:bodyPr/>
          <a:lstStyle/>
          <a:p>
            <a:r>
              <a:rPr lang="sr-Latn-ME" b="1" dirty="0">
                <a:solidFill>
                  <a:schemeClr val="accent2"/>
                </a:solidFill>
              </a:rPr>
              <a:t>1. Uvod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34501"/>
            <a:ext cx="7886700" cy="4498451"/>
          </a:xfrm>
        </p:spPr>
        <p:txBody>
          <a:bodyPr anchor="ctr">
            <a:normAutofit fontScale="92500" lnSpcReduction="20000"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ME" b="1" dirty="0">
                <a:solidFill>
                  <a:schemeClr val="bg1">
                    <a:lumMod val="85000"/>
                  </a:schemeClr>
                </a:solidFill>
              </a:rPr>
              <a:t>Varijacije i fluktuacije napona su sve češće, uzevši u obzir integraciju obnovljivih izvora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ME" b="1" dirty="0">
                <a:solidFill>
                  <a:schemeClr val="bg1">
                    <a:lumMod val="85000"/>
                  </a:schemeClr>
                </a:solidFill>
              </a:rPr>
              <a:t>Regulacija napona na lokalnom nivou je poželjna – regulacioni transformatori su dobar način da se to postigne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ME" b="1" dirty="0">
                <a:solidFill>
                  <a:schemeClr val="bg1">
                    <a:lumMod val="85000"/>
                  </a:schemeClr>
                </a:solidFill>
              </a:rPr>
              <a:t>Međutim, regulaciona sklopka dovodi do 30 do 40% kvarova u transformatorima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ME" b="1" dirty="0">
                <a:solidFill>
                  <a:schemeClr val="bg1">
                    <a:lumMod val="85000"/>
                  </a:schemeClr>
                </a:solidFill>
              </a:rPr>
              <a:t>Važno je pravovremeno uočiti probleme koji mogu dovesti do kvara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ME" b="1" dirty="0">
                <a:solidFill>
                  <a:schemeClr val="bg1">
                    <a:lumMod val="85000"/>
                  </a:schemeClr>
                </a:solidFill>
              </a:rPr>
              <a:t>Dinamička ispitivanja su najbolji način da se uoče razni potencijalni problemi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4564"/>
            <a:ext cx="7886700" cy="745828"/>
          </a:xfrm>
        </p:spPr>
        <p:txBody>
          <a:bodyPr/>
          <a:lstStyle/>
          <a:p>
            <a:r>
              <a:rPr lang="sr-Latn-ME" b="1" dirty="0">
                <a:solidFill>
                  <a:schemeClr val="accent2"/>
                </a:solidFill>
              </a:rPr>
              <a:t>2. Tipovi regulacione sklopke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32"/>
          <a:stretch/>
        </p:blipFill>
        <p:spPr>
          <a:xfrm>
            <a:off x="153621" y="2650842"/>
            <a:ext cx="8894509" cy="2697017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628650" y="1332860"/>
            <a:ext cx="7684077" cy="1194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Dva tipa regulacione sklopke su najčešća:</a:t>
            </a:r>
          </a:p>
          <a:p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Rotaciona sklopka</a:t>
            </a:r>
          </a:p>
          <a:p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Sklopka sa odabiračem</a:t>
            </a: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28650" y="5601467"/>
            <a:ext cx="6940550" cy="930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Osim ove podjele, važne su podjele po izolacionom okruženju (ulje, vakuum...) i po tipu tranzicione impedanse (otpornik, kalem)</a:t>
            </a: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4564"/>
            <a:ext cx="7886700" cy="745828"/>
          </a:xfrm>
        </p:spPr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3</a:t>
            </a:r>
            <a:r>
              <a:rPr lang="sr-Latn-ME" b="1" dirty="0">
                <a:solidFill>
                  <a:schemeClr val="accent2"/>
                </a:solidFill>
              </a:rPr>
              <a:t>. Metode ispitivanja regulacione sklopke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28649" y="1164607"/>
            <a:ext cx="7684077" cy="1194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ME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Statička metoda 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55824"/>
            <a:ext cx="4448796" cy="2353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39" y="4303014"/>
            <a:ext cx="6113895" cy="2408966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171375" y="1772696"/>
            <a:ext cx="3778661" cy="2353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r-Latn-ME" sz="19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900" b="1" dirty="0">
                <a:solidFill>
                  <a:schemeClr val="bg1">
                    <a:lumMod val="85000"/>
                  </a:schemeClr>
                </a:solidFill>
              </a:rPr>
              <a:t>Jednostavna </a:t>
            </a: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za izvođenje</a:t>
            </a:r>
            <a:endParaRPr lang="nl-NL" sz="19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Jednostavna za tumačenje</a:t>
            </a:r>
            <a:endParaRPr lang="nl-NL" sz="19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Ne otkriva probleme tokom same tranzicije</a:t>
            </a:r>
            <a:endParaRPr lang="nl-NL" sz="19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4564"/>
            <a:ext cx="7886700" cy="745828"/>
          </a:xfrm>
        </p:spPr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3</a:t>
            </a:r>
            <a:r>
              <a:rPr lang="sr-Latn-ME" b="1" dirty="0">
                <a:solidFill>
                  <a:schemeClr val="accent2"/>
                </a:solidFill>
              </a:rPr>
              <a:t>. Metode ispitivanja regulacione sklopke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28649" y="1164607"/>
            <a:ext cx="7684077" cy="1194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Dinami</a:t>
            </a:r>
            <a:r>
              <a:rPr lang="sr-Latn-ME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čka metoda 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28648" y="1639650"/>
            <a:ext cx="7684077" cy="1194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900" b="1" dirty="0" err="1">
                <a:solidFill>
                  <a:schemeClr val="bg1">
                    <a:lumMod val="85000"/>
                  </a:schemeClr>
                </a:solidFill>
              </a:rPr>
              <a:t>Sli</a:t>
            </a: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čan način mjerenja kao kod statičke metode, uz jednu značajnu razliku - Mjerenje se vrši tokom cijele tranzicije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Kontinualno praćenje struje i otpornosti tokom tranzicije daje mnogo više informacija o stanju same sklopke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3432" y="2955695"/>
            <a:ext cx="8837135" cy="3002343"/>
            <a:chOff x="162486" y="2955695"/>
            <a:chExt cx="9380646" cy="2926080"/>
          </a:xfrm>
        </p:grpSpPr>
        <p:pic>
          <p:nvPicPr>
            <p:cNvPr id="10" name="Picture 9" descr="A screenshot of a video game&#10;&#10;Description automatically generated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" t="1687" r="4095" b="3066"/>
            <a:stretch/>
          </p:blipFill>
          <p:spPr bwMode="auto">
            <a:xfrm>
              <a:off x="162486" y="2955695"/>
              <a:ext cx="4515392" cy="29260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A close up of text on a white background&#10;&#10;Description automatically generated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12" t="8113" r="3734" b="48302"/>
            <a:stretch/>
          </p:blipFill>
          <p:spPr bwMode="auto">
            <a:xfrm>
              <a:off x="4677878" y="2955695"/>
              <a:ext cx="4865254" cy="29260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Subtitle 2"/>
          <p:cNvSpPr txBox="1">
            <a:spLocks/>
          </p:cNvSpPr>
          <p:nvPr/>
        </p:nvSpPr>
        <p:spPr>
          <a:xfrm>
            <a:off x="628648" y="6113163"/>
            <a:ext cx="6940550" cy="478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900" b="1" dirty="0" err="1">
                <a:solidFill>
                  <a:schemeClr val="bg1">
                    <a:lumMod val="85000"/>
                  </a:schemeClr>
                </a:solidFill>
              </a:rPr>
              <a:t>Svako</a:t>
            </a:r>
            <a:r>
              <a:rPr lang="en-GB" sz="19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900" b="1" dirty="0" err="1">
                <a:solidFill>
                  <a:schemeClr val="bg1">
                    <a:lumMod val="85000"/>
                  </a:schemeClr>
                </a:solidFill>
              </a:rPr>
              <a:t>odstupanje</a:t>
            </a:r>
            <a:r>
              <a:rPr lang="en-GB" sz="1900" b="1" dirty="0">
                <a:solidFill>
                  <a:schemeClr val="bg1">
                    <a:lumMod val="85000"/>
                  </a:schemeClr>
                </a:solidFill>
              </a:rPr>
              <a:t> od </a:t>
            </a:r>
            <a:r>
              <a:rPr lang="en-GB" sz="1900" b="1" dirty="0" err="1">
                <a:solidFill>
                  <a:schemeClr val="bg1">
                    <a:lumMod val="85000"/>
                  </a:schemeClr>
                </a:solidFill>
              </a:rPr>
              <a:t>referentnog</a:t>
            </a:r>
            <a:r>
              <a:rPr lang="en-GB" sz="19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GB" sz="1900" b="1" dirty="0" err="1">
                <a:solidFill>
                  <a:schemeClr val="bg1">
                    <a:lumMod val="85000"/>
                  </a:schemeClr>
                </a:solidFill>
              </a:rPr>
              <a:t>jerenja</a:t>
            </a:r>
            <a:r>
              <a:rPr lang="en-GB" sz="19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900" b="1" dirty="0" err="1">
                <a:solidFill>
                  <a:schemeClr val="bg1">
                    <a:lumMod val="85000"/>
                  </a:schemeClr>
                </a:solidFill>
              </a:rPr>
              <a:t>mo</a:t>
            </a: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že ukazati na konkretan problem i njegovu lokaciju</a:t>
            </a: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9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53" y="3708513"/>
            <a:ext cx="5760165" cy="2953512"/>
          </a:xfr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19" y="1200392"/>
            <a:ext cx="2713809" cy="2251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53" y="3745689"/>
            <a:ext cx="5643893" cy="295351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8650" y="454564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2"/>
                </a:solidFill>
              </a:rPr>
              <a:t>4</a:t>
            </a:r>
            <a:r>
              <a:rPr lang="sr-Latn-ME" b="1" dirty="0">
                <a:solidFill>
                  <a:schemeClr val="accent2"/>
                </a:solidFill>
              </a:rPr>
              <a:t>. </a:t>
            </a:r>
            <a:r>
              <a:rPr lang="en-GB" b="1" dirty="0">
                <a:solidFill>
                  <a:schemeClr val="accent2"/>
                </a:solidFill>
              </a:rPr>
              <a:t>Mjerenja u ABB </a:t>
            </a:r>
            <a:r>
              <a:rPr lang="en-GB" b="1" dirty="0" err="1">
                <a:solidFill>
                  <a:schemeClr val="accent2"/>
                </a:solidFill>
              </a:rPr>
              <a:t>fabrici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15500" y="1200391"/>
            <a:ext cx="6063916" cy="1513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900" b="1" dirty="0">
                <a:solidFill>
                  <a:schemeClr val="bg1">
                    <a:lumMod val="85000"/>
                  </a:schemeClr>
                </a:solidFill>
              </a:rPr>
              <a:t>Mjerenja </a:t>
            </a:r>
            <a:r>
              <a:rPr lang="en-GB" sz="1900" b="1" dirty="0" err="1">
                <a:solidFill>
                  <a:schemeClr val="bg1">
                    <a:lumMod val="85000"/>
                  </a:schemeClr>
                </a:solidFill>
              </a:rPr>
              <a:t>su</a:t>
            </a:r>
            <a:r>
              <a:rPr lang="en-GB" sz="19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900" b="1" dirty="0" err="1">
                <a:solidFill>
                  <a:schemeClr val="bg1">
                    <a:lumMod val="85000"/>
                  </a:schemeClr>
                </a:solidFill>
              </a:rPr>
              <a:t>vr</a:t>
            </a: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šena na pristupačnoj sklopki, sa ciljem da se simuliraju česti kvarovi u praksi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Referentna mjerenja su izvršena prije simulacije kvarova (monofazna i trofazna)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15500" y="2970571"/>
            <a:ext cx="6131293" cy="680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Sve varijacije vidljive na graficima su posledica starosti same sklopke</a:t>
            </a: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454564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2"/>
                </a:solidFill>
              </a:rPr>
              <a:t>5</a:t>
            </a:r>
            <a:r>
              <a:rPr lang="sr-Latn-ME" b="1" dirty="0">
                <a:solidFill>
                  <a:schemeClr val="accent2"/>
                </a:solidFill>
              </a:rPr>
              <a:t>. Simulacija kvarova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9394" y="1164607"/>
            <a:ext cx="7886702" cy="5450350"/>
            <a:chOff x="628648" y="1164607"/>
            <a:chExt cx="7886702" cy="5450350"/>
          </a:xfrm>
        </p:grpSpPr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628649" y="1164607"/>
              <a:ext cx="7684077" cy="11940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Courier New" panose="02070309020205020404" pitchFamily="49" charset="0"/>
                <a:buChar char="o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r-Latn-ME" sz="2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Neprovodni sloj na jednom od kontakata</a:t>
              </a:r>
              <a:endPara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72" y="2628173"/>
              <a:ext cx="7721578" cy="3986784"/>
            </a:xfrm>
            <a:prstGeom prst="rect">
              <a:avLst/>
            </a:prstGeom>
          </p:spPr>
        </p:pic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628648" y="1910435"/>
              <a:ext cx="7886702" cy="6806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Courier New" panose="02070309020205020404" pitchFamily="49" charset="0"/>
                <a:buChar char="o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sr-Latn-ME" sz="1900" b="1" dirty="0">
                  <a:solidFill>
                    <a:schemeClr val="bg1">
                      <a:lumMod val="85000"/>
                    </a:schemeClr>
                  </a:solidFill>
                </a:rPr>
                <a:t>Sloj je simuliran izolacionom trakom nalijepljenom na kontaktu. U praksi, ovo može biti sloj ugljenika, prljavštine i slično</a:t>
              </a:r>
              <a:endParaRPr lang="en-US" sz="19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1956" y="1201683"/>
            <a:ext cx="7886702" cy="5413274"/>
            <a:chOff x="532395" y="721846"/>
            <a:chExt cx="7886702" cy="5413274"/>
          </a:xfrm>
        </p:grpSpPr>
        <p:grpSp>
          <p:nvGrpSpPr>
            <p:cNvPr id="18" name="Group 17"/>
            <p:cNvGrpSpPr/>
            <p:nvPr/>
          </p:nvGrpSpPr>
          <p:grpSpPr>
            <a:xfrm>
              <a:off x="532395" y="721846"/>
              <a:ext cx="7886702" cy="1426490"/>
              <a:chOff x="628648" y="1164607"/>
              <a:chExt cx="7886702" cy="1426490"/>
            </a:xfrm>
          </p:grpSpPr>
          <p:sp>
            <p:nvSpPr>
              <p:cNvPr id="20" name="Subtitle 2"/>
              <p:cNvSpPr txBox="1">
                <a:spLocks/>
              </p:cNvSpPr>
              <p:nvPr/>
            </p:nvSpPr>
            <p:spPr>
              <a:xfrm>
                <a:off x="628649" y="1164607"/>
                <a:ext cx="7684077" cy="11940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+mj-lt"/>
                  <a:buAutoNum type="arabicPeriod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sr-Latn-ME" sz="24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Oštećenje tranzicionih otpornika</a:t>
                </a:r>
                <a:endParaRPr lang="en-US" sz="2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1" name="Subtitle 2"/>
              <p:cNvSpPr txBox="1">
                <a:spLocks/>
              </p:cNvSpPr>
              <p:nvPr/>
            </p:nvSpPr>
            <p:spPr>
              <a:xfrm>
                <a:off x="628648" y="1910435"/>
                <a:ext cx="7886702" cy="6806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+mj-lt"/>
                  <a:buAutoNum type="arabicPeriod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Latn-ME" sz="1900" b="1" dirty="0">
                    <a:solidFill>
                      <a:schemeClr val="bg1">
                        <a:lumMod val="85000"/>
                      </a:schemeClr>
                    </a:solidFill>
                  </a:rPr>
                  <a:t>Dio otpornosti je eliminisan (kratko spojen). U praksi se ovo dešava ako je tranzicioni otpornik oštećen</a:t>
                </a:r>
                <a:endParaRPr lang="en-US" sz="19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00" y="2148336"/>
              <a:ext cx="7655891" cy="398678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31955" y="1201683"/>
            <a:ext cx="7886703" cy="5413274"/>
            <a:chOff x="1072904" y="1164607"/>
            <a:chExt cx="7886703" cy="5413274"/>
          </a:xfrm>
        </p:grpSpPr>
        <p:grpSp>
          <p:nvGrpSpPr>
            <p:cNvPr id="23" name="Group 22"/>
            <p:cNvGrpSpPr/>
            <p:nvPr/>
          </p:nvGrpSpPr>
          <p:grpSpPr>
            <a:xfrm>
              <a:off x="1072905" y="1164607"/>
              <a:ext cx="7886702" cy="1426490"/>
              <a:chOff x="628648" y="1164607"/>
              <a:chExt cx="7886702" cy="1426490"/>
            </a:xfrm>
          </p:grpSpPr>
          <p:sp>
            <p:nvSpPr>
              <p:cNvPr id="25" name="Subtitle 2"/>
              <p:cNvSpPr txBox="1">
                <a:spLocks/>
              </p:cNvSpPr>
              <p:nvPr/>
            </p:nvSpPr>
            <p:spPr>
              <a:xfrm>
                <a:off x="628649" y="1164607"/>
                <a:ext cx="7684077" cy="11940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+mj-lt"/>
                  <a:buAutoNum type="arabicPeriod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sr-Latn-ME" sz="2400" b="1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Poskakivanje kontakata</a:t>
                </a:r>
                <a:endParaRPr lang="en-US" sz="2400" b="1" dirty="0">
                  <a:solidFill>
                    <a:schemeClr val="bg1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6" name="Subtitle 2"/>
              <p:cNvSpPr txBox="1">
                <a:spLocks/>
              </p:cNvSpPr>
              <p:nvPr/>
            </p:nvSpPr>
            <p:spPr>
              <a:xfrm>
                <a:off x="628648" y="1910435"/>
                <a:ext cx="7886702" cy="6806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+mj-lt"/>
                  <a:buAutoNum type="arabicPeriod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Latn-ME" sz="1900" b="1" dirty="0">
                    <a:solidFill>
                      <a:schemeClr val="bg1">
                        <a:lumMod val="85000"/>
                      </a:schemeClr>
                    </a:solidFill>
                  </a:rPr>
                  <a:t>Simulacija je izvršena tako što je olabavljen jedan od šarafa sklopke. Veoma čest slučaj u praksi, usled dužeg korišćenja</a:t>
                </a:r>
                <a:endParaRPr lang="en-US" sz="19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04" y="2591097"/>
              <a:ext cx="7609002" cy="3986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6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454564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2"/>
                </a:solidFill>
              </a:rPr>
              <a:t>6</a:t>
            </a:r>
            <a:r>
              <a:rPr lang="sr-Latn-ME" b="1" dirty="0">
                <a:solidFill>
                  <a:schemeClr val="accent2"/>
                </a:solidFill>
              </a:rPr>
              <a:t>. Vakuumska regulaciona sklopka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2" y="3697037"/>
            <a:ext cx="8426015" cy="288950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28650" y="1370158"/>
            <a:ext cx="7886700" cy="2085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Vakuumske regulacione sklopke su superiornije u odnosu na uljane, usled manje potrebe za održavanjem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Razlog je sličan kao kod vakuumskih prekidača, tj. bolja kontrola električnog luka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Dinamičko mjerenje je lakše za tumačenje, usled samo jednog tranzicionog otpornika, umjesto dva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sr-Latn-ME" sz="19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454564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2"/>
                </a:solidFill>
              </a:rPr>
              <a:t>7</a:t>
            </a:r>
            <a:r>
              <a:rPr lang="sr-Latn-ME" b="1" dirty="0">
                <a:solidFill>
                  <a:schemeClr val="accent2"/>
                </a:solidFill>
              </a:rPr>
              <a:t>. MATLAB Simulink model dinamičkog mjerenja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4" descr="A close up of a map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0" y="2685798"/>
            <a:ext cx="7023060" cy="398678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28650" y="1139135"/>
            <a:ext cx="7735704" cy="1363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Jednostavan pokazni model je razvijen, sa ciljem simuliranja tranzicije i kvarova softverski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sz="1900" b="1" dirty="0">
                <a:solidFill>
                  <a:schemeClr val="bg1">
                    <a:lumMod val="85000"/>
                  </a:schemeClr>
                </a:solidFill>
              </a:rPr>
              <a:t>Model pokazuje dobre rezultate, i predstavlja zanimiljiv način za buduće modelovanje (najčešće) nepristupačnih sklopki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2830" y="3455099"/>
            <a:ext cx="8649192" cy="3112590"/>
            <a:chOff x="272830" y="3522474"/>
            <a:chExt cx="8649192" cy="3112590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272830" y="3522474"/>
              <a:ext cx="8598340" cy="2313432"/>
              <a:chOff x="1631382" y="3297070"/>
              <a:chExt cx="5871945" cy="1579880"/>
            </a:xfrm>
          </p:grpSpPr>
          <p:pic>
            <p:nvPicPr>
              <p:cNvPr id="8" name="Picture 7" descr="A close up of a map&#10;&#10;Description automatically generated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" t="5746" r="9224"/>
              <a:stretch/>
            </p:blipFill>
            <p:spPr bwMode="auto">
              <a:xfrm>
                <a:off x="1631382" y="3297070"/>
                <a:ext cx="2865120" cy="157988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Picture 8" descr="A close up of text on a white background&#10;&#10;Description automatically generated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9" t="5866" r="9259"/>
              <a:stretch/>
            </p:blipFill>
            <p:spPr bwMode="auto">
              <a:xfrm>
                <a:off x="4689007" y="3297070"/>
                <a:ext cx="2814320" cy="157289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1186318" y="5883651"/>
              <a:ext cx="7735704" cy="7514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+mj-lt"/>
                <a:buAutoNum type="arabicPeriod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Courier New" panose="02070309020205020404" pitchFamily="49" charset="0"/>
                <a:buChar char="o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r-Latn-ME" sz="1900" b="1" dirty="0">
                  <a:solidFill>
                    <a:schemeClr val="bg1">
                      <a:lumMod val="85000"/>
                    </a:schemeClr>
                  </a:solidFill>
                </a:rPr>
                <a:t>Rezultati modela – Dinamičko mjerenje struje i otpornosti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sz="19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4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519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Thème Office</vt:lpstr>
      <vt:lpstr>DINAMIČKO ISPITIVANJE REGULACIONE SKLOPKE TRANSFORMATORA – SIMULACIJE I IDENTIFIKACIJE POTENCIJALNIH KVAROVA</vt:lpstr>
      <vt:lpstr>1. Uvod</vt:lpstr>
      <vt:lpstr>2. Tipovi regulacione sklopke</vt:lpstr>
      <vt:lpstr>3. Metode ispitivanja regulacione sklopke</vt:lpstr>
      <vt:lpstr>3. Metode ispitivanja regulacione sklopke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Boricic, Aleksandar</cp:lastModifiedBy>
  <cp:revision>42</cp:revision>
  <dcterms:created xsi:type="dcterms:W3CDTF">2018-08-21T10:05:07Z</dcterms:created>
  <dcterms:modified xsi:type="dcterms:W3CDTF">2019-05-07T10:21:17Z</dcterms:modified>
</cp:coreProperties>
</file>