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7" r:id="rId4"/>
    <p:sldId id="259" r:id="rId5"/>
    <p:sldId id="260" r:id="rId6"/>
    <p:sldId id="269" r:id="rId7"/>
    <p:sldId id="270" r:id="rId8"/>
    <p:sldId id="272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7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11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10/05/2019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10/05/2019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ME" cap="small"/>
              <a:t>EFIKASNOST ENERGETSKIH TRANSFORMATORA</a:t>
            </a:r>
            <a:endParaRPr lang="en-NZ" cap="smal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/>
              <a:t>Maj 2019. godine</a:t>
            </a:r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4E0F9-012D-4028-9511-ACD44E1607C7}"/>
              </a:ext>
            </a:extLst>
          </p:cNvPr>
          <p:cNvSpPr txBox="1"/>
          <p:nvPr/>
        </p:nvSpPr>
        <p:spPr>
          <a:xfrm>
            <a:off x="-277090" y="5670930"/>
            <a:ext cx="653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r-Latn-ME" sz="2000">
                <a:solidFill>
                  <a:schemeClr val="bg1"/>
                </a:solidFill>
              </a:rPr>
              <a:t>Danilo Mujičić</a:t>
            </a:r>
          </a:p>
          <a:p>
            <a:pPr lvl="1"/>
            <a:r>
              <a:rPr lang="sr-Latn-ME" sz="2000">
                <a:solidFill>
                  <a:schemeClr val="bg1"/>
                </a:solidFill>
              </a:rPr>
              <a:t>Martin Ćalasan	     ETF Podgorica, UCG</a:t>
            </a:r>
          </a:p>
          <a:p>
            <a:pPr lvl="1"/>
            <a:r>
              <a:rPr lang="sr-Latn-ME" sz="2000">
                <a:solidFill>
                  <a:schemeClr val="bg1"/>
                </a:solidFill>
              </a:rPr>
              <a:t>Milovan Radulović	     ETF Podgorica, UCG</a:t>
            </a: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BDA769-5235-4BA9-9EF1-244D70A1B79B}"/>
                  </a:ext>
                </a:extLst>
              </p:cNvPr>
              <p:cNvSpPr txBox="1"/>
              <p:nvPr/>
            </p:nvSpPr>
            <p:spPr>
              <a:xfrm>
                <a:off x="1354280" y="1940806"/>
                <a:ext cx="3217720" cy="52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sub>
                    </m:sSub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≈(</m:t>
                    </m:r>
                    <m:sSub>
                      <m:sSubPr>
                        <m:ctrlP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sr-Latn-RS" sz="2800"/>
                  <a:t>)</a:t>
                </a:r>
                <a:r>
                  <a:rPr lang="sr-Latn-ME" sz="28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ME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sr-Latn-RS" sz="26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BDA769-5235-4BA9-9EF1-244D70A1B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80" y="1940806"/>
                <a:ext cx="3217720" cy="528222"/>
              </a:xfrm>
              <a:prstGeom prst="rect">
                <a:avLst/>
              </a:prstGeom>
              <a:blipFill>
                <a:blip r:embed="rId2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D3F970-F1A1-4AA6-8CA2-3F15786F9E2C}"/>
                  </a:ext>
                </a:extLst>
              </p:cNvPr>
              <p:cNvSpPr txBox="1"/>
              <p:nvPr/>
            </p:nvSpPr>
            <p:spPr>
              <a:xfrm>
                <a:off x="879001" y="4187103"/>
                <a:ext cx="45995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sr-Latn-M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[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sr-Latn-RS" sz="26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D3F970-F1A1-4AA6-8CA2-3F15786F9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01" y="4187103"/>
                <a:ext cx="45995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000E11-A2AF-4B3B-B76D-21E7CA82E099}"/>
                  </a:ext>
                </a:extLst>
              </p:cNvPr>
              <p:cNvSpPr txBox="1"/>
              <p:nvPr/>
            </p:nvSpPr>
            <p:spPr>
              <a:xfrm>
                <a:off x="300039" y="4991285"/>
                <a:ext cx="5757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sr-Latn-M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sSup>
                        <m:sSupPr>
                          <m:ctrlPr>
                            <a:rPr lang="sr-Latn-M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ME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ME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sr-Latn-M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M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sr-Latn-M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M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sr-Latn-M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sr-Latn-M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sr-Latn-M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[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sr-Latn-M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sr-Latn-RS" sz="26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000E11-A2AF-4B3B-B76D-21E7CA82E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9" y="4991285"/>
                <a:ext cx="57574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C163EE8-A632-4C8E-A6F3-B637AA29CBAE}"/>
              </a:ext>
            </a:extLst>
          </p:cNvPr>
          <p:cNvSpPr txBox="1"/>
          <p:nvPr/>
        </p:nvSpPr>
        <p:spPr>
          <a:xfrm>
            <a:off x="312162" y="1343495"/>
            <a:ext cx="247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i="1">
                <a:latin typeface="+mj-lt"/>
              </a:rPr>
              <a:t>Gubici u bakru</a:t>
            </a:r>
            <a:endParaRPr lang="sr-Latn-RS" i="1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07975-E620-480B-9BA5-A2233A17550E}"/>
              </a:ext>
            </a:extLst>
          </p:cNvPr>
          <p:cNvSpPr txBox="1"/>
          <p:nvPr/>
        </p:nvSpPr>
        <p:spPr>
          <a:xfrm>
            <a:off x="300038" y="3427789"/>
            <a:ext cx="265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i="1">
                <a:latin typeface="+mj-lt"/>
              </a:rPr>
              <a:t>Gubici u gvožđu</a:t>
            </a:r>
            <a:endParaRPr lang="sr-Latn-RS" sz="2400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88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D95D2AE-F8BD-488E-9157-D4AA59E6EC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37070" cy="15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i="1">
                <a:solidFill>
                  <a:schemeClr val="tx1"/>
                </a:solidFill>
              </a:rPr>
              <a:t>Uslovi postizanja maksimalnog stepena iskorišćenja</a:t>
            </a:r>
            <a:endParaRPr lang="sr-Latn-RS" i="1">
              <a:solidFill>
                <a:schemeClr val="tx1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2B13CA-D283-4FA6-9FA6-0CD8AAC27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91817"/>
              </p:ext>
            </p:extLst>
          </p:nvPr>
        </p:nvGraphicFramePr>
        <p:xfrm>
          <a:off x="2830635" y="1709216"/>
          <a:ext cx="3482730" cy="91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1688760" imgH="431640" progId="Equation.DSMT4">
                  <p:embed/>
                </p:oleObj>
              </mc:Choice>
              <mc:Fallback>
                <p:oleObj name="Equation" r:id="rId3" imgW="168876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8450769-3BA6-41E6-BE96-1014B4CCFF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635" y="1709216"/>
                        <a:ext cx="3482730" cy="910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322C97-E745-48A6-A491-6D29BFD6CF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008697"/>
              </p:ext>
            </p:extLst>
          </p:nvPr>
        </p:nvGraphicFramePr>
        <p:xfrm>
          <a:off x="440726" y="3169210"/>
          <a:ext cx="8262547" cy="1013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4660900" imgH="571500" progId="Equation.DSMT4">
                  <p:embed/>
                </p:oleObj>
              </mc:Choice>
              <mc:Fallback>
                <p:oleObj name="Equation" r:id="rId5" imgW="4660900" imgH="5715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6CDC88-3E30-44F4-80F3-D4FC27C972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26" y="3169210"/>
                        <a:ext cx="8262547" cy="1013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4A2E036-3088-4F07-8B7C-E676A3F31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8173"/>
              </p:ext>
            </p:extLst>
          </p:nvPr>
        </p:nvGraphicFramePr>
        <p:xfrm>
          <a:off x="1163638" y="4486275"/>
          <a:ext cx="6818312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1803240" imgH="482400" progId="Equation.DSMT4">
                  <p:embed/>
                </p:oleObj>
              </mc:Choice>
              <mc:Fallback>
                <p:oleObj name="Equation" r:id="rId7" imgW="180324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7A383CF-FA28-46CA-A466-2465A3321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4486275"/>
                        <a:ext cx="6818312" cy="186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51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026B-4493-4155-B89B-8099D811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37070" cy="1556084"/>
          </a:xfrm>
        </p:spPr>
        <p:txBody>
          <a:bodyPr>
            <a:normAutofit/>
          </a:bodyPr>
          <a:lstStyle/>
          <a:p>
            <a:pPr algn="ctr"/>
            <a:r>
              <a:rPr lang="sr-Latn-ME" i="1">
                <a:solidFill>
                  <a:schemeClr val="tx1"/>
                </a:solidFill>
              </a:rPr>
              <a:t>Uslovi postizanja maksimalnog stepena iskorišćenja</a:t>
            </a:r>
            <a:endParaRPr lang="sr-Latn-RS" i="1">
              <a:solidFill>
                <a:schemeClr val="tx1"/>
              </a:solidFill>
            </a:endParaRPr>
          </a:p>
        </p:txBody>
      </p:sp>
      <p:pic>
        <p:nvPicPr>
          <p:cNvPr id="1026" name="Picture 238">
            <a:extLst>
              <a:ext uri="{FF2B5EF4-FFF2-40B4-BE49-F238E27FC236}">
                <a16:creationId xmlns:a16="http://schemas.microsoft.com/office/drawing/2014/main" id="{CD3D3DFC-3FF0-4A3E-81EC-56E834EF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" y="1716504"/>
            <a:ext cx="759667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8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5">
            <a:extLst>
              <a:ext uri="{FF2B5EF4-FFF2-40B4-BE49-F238E27FC236}">
                <a16:creationId xmlns:a16="http://schemas.microsoft.com/office/drawing/2014/main" id="{2F075387-51A2-4EBA-B464-D3C55632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" y="1716504"/>
            <a:ext cx="759667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338968-20A2-46A3-9DEA-C2A88B282A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37070" cy="15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i="1">
                <a:solidFill>
                  <a:schemeClr val="tx1"/>
                </a:solidFill>
              </a:rPr>
              <a:t>Uslovi postizanja maksimalnog stepena iskorišćenja</a:t>
            </a:r>
            <a:endParaRPr lang="sr-Latn-RS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338968-20A2-46A3-9DEA-C2A88B282A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37070" cy="15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i="1">
                <a:solidFill>
                  <a:schemeClr val="tx1"/>
                </a:solidFill>
              </a:rPr>
              <a:t>EcoDesign direktiva za transformatore</a:t>
            </a:r>
            <a:endParaRPr lang="sr-Latn-RS" i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426D2-F8A1-4DC2-9853-3749BF1A2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/>
          <a:stretch/>
        </p:blipFill>
        <p:spPr>
          <a:xfrm>
            <a:off x="473207" y="1556084"/>
            <a:ext cx="4890655" cy="2604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25C29D-8F74-4A77-8929-739B0AF0B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/>
          <a:stretch/>
        </p:blipFill>
        <p:spPr>
          <a:xfrm>
            <a:off x="473207" y="4160454"/>
            <a:ext cx="4890655" cy="2547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5CAEB-7A95-4C4E-AC8E-0000EEEBC1D7}"/>
              </a:ext>
            </a:extLst>
          </p:cNvPr>
          <p:cNvSpPr txBox="1"/>
          <p:nvPr/>
        </p:nvSpPr>
        <p:spPr>
          <a:xfrm>
            <a:off x="5837069" y="2858269"/>
            <a:ext cx="283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i="1"/>
              <a:t>Maksimalni dozvoljeni gubici u gvožđu</a:t>
            </a:r>
            <a:endParaRPr lang="sr-Latn-RS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A0E60-1878-498F-BF9B-56A36B33DC25}"/>
              </a:ext>
            </a:extLst>
          </p:cNvPr>
          <p:cNvSpPr txBox="1"/>
          <p:nvPr/>
        </p:nvSpPr>
        <p:spPr>
          <a:xfrm>
            <a:off x="5837070" y="5434175"/>
            <a:ext cx="283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i="1"/>
              <a:t>Maksimalni dozvoljeni gubici u bakru</a:t>
            </a:r>
            <a:endParaRPr lang="sr-Latn-RS" i="1"/>
          </a:p>
        </p:txBody>
      </p:sp>
    </p:spTree>
    <p:extLst>
      <p:ext uri="{BB962C8B-B14F-4D97-AF65-F5344CB8AC3E}">
        <p14:creationId xmlns:p14="http://schemas.microsoft.com/office/powerpoint/2010/main" val="175628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338968-20A2-46A3-9DEA-C2A88B282A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37070" cy="15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i="1">
                <a:solidFill>
                  <a:schemeClr val="tx1"/>
                </a:solidFill>
              </a:rPr>
              <a:t>EcoDesign direktiva za transformatore</a:t>
            </a:r>
            <a:endParaRPr lang="sr-Latn-RS" i="1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0A547-BFC1-4363-ADE9-E8DCF655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8" y="1830940"/>
            <a:ext cx="7165824" cy="3196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402AE2-86AB-4604-9EB6-E0386A8020FD}"/>
              </a:ext>
            </a:extLst>
          </p:cNvPr>
          <p:cNvSpPr txBox="1"/>
          <p:nvPr/>
        </p:nvSpPr>
        <p:spPr>
          <a:xfrm>
            <a:off x="1226127" y="5661957"/>
            <a:ext cx="669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i="1"/>
              <a:t>Zahtjevi EcoDesign direktive za transformatore definisani kroz minimalne vrijednosti PEI indeksa (Peak Efficiency Index)</a:t>
            </a:r>
            <a:endParaRPr lang="sr-Latn-RS" i="1"/>
          </a:p>
        </p:txBody>
      </p:sp>
    </p:spTree>
    <p:extLst>
      <p:ext uri="{BB962C8B-B14F-4D97-AF65-F5344CB8AC3E}">
        <p14:creationId xmlns:p14="http://schemas.microsoft.com/office/powerpoint/2010/main" val="142957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338968-20A2-46A3-9DEA-C2A88B282A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37070" cy="15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i="1">
                <a:solidFill>
                  <a:schemeClr val="tx1"/>
                </a:solidFill>
              </a:rPr>
              <a:t>EcoDesign direktiva za transformatore</a:t>
            </a:r>
            <a:endParaRPr lang="sr-Latn-RS" i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02AE2-86AB-4604-9EB6-E0386A8020FD}"/>
              </a:ext>
            </a:extLst>
          </p:cNvPr>
          <p:cNvSpPr txBox="1"/>
          <p:nvPr/>
        </p:nvSpPr>
        <p:spPr>
          <a:xfrm>
            <a:off x="1226126" y="5661957"/>
            <a:ext cx="669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i="1"/>
              <a:t>Uticaj redukcije gubitaka snage na dimenzije i težinu transformatora</a:t>
            </a:r>
            <a:endParaRPr lang="sr-Latn-RS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74BA6-413F-4343-B4EC-9E312018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7" y="2036618"/>
            <a:ext cx="7157945" cy="27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2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338968-20A2-46A3-9DEA-C2A88B282A3E}"/>
              </a:ext>
            </a:extLst>
          </p:cNvPr>
          <p:cNvSpPr txBox="1">
            <a:spLocks/>
          </p:cNvSpPr>
          <p:nvPr/>
        </p:nvSpPr>
        <p:spPr>
          <a:xfrm>
            <a:off x="1653465" y="2650958"/>
            <a:ext cx="5837070" cy="15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4400" i="1">
                <a:solidFill>
                  <a:schemeClr val="tx1"/>
                </a:solidFill>
              </a:rPr>
              <a:t>Hvala na pažnji !</a:t>
            </a:r>
            <a:endParaRPr lang="sr-Latn-RS" sz="44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931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112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Courier New</vt:lpstr>
      <vt:lpstr>Thème Office</vt:lpstr>
      <vt:lpstr>Equation</vt:lpstr>
      <vt:lpstr>EFIKASNOST ENERGETSKIH TRANSFORMATORA</vt:lpstr>
      <vt:lpstr>PowerPoint Presentation</vt:lpstr>
      <vt:lpstr>PowerPoint Presentation</vt:lpstr>
      <vt:lpstr>Uslovi postizanja maksimalnog stepena iskorišćenja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Danilo Mujicic</cp:lastModifiedBy>
  <cp:revision>34</cp:revision>
  <dcterms:created xsi:type="dcterms:W3CDTF">2018-08-21T10:05:07Z</dcterms:created>
  <dcterms:modified xsi:type="dcterms:W3CDTF">2019-05-10T20:42:19Z</dcterms:modified>
</cp:coreProperties>
</file>