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63" r:id="rId4"/>
    <p:sldId id="261" r:id="rId5"/>
    <p:sldId id="260" r:id="rId6"/>
    <p:sldId id="262"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snapToGrid="0">
      <p:cViewPr varScale="1">
        <p:scale>
          <a:sx n="68" d="100"/>
          <a:sy n="68" d="100"/>
        </p:scale>
        <p:origin x="53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5/05/2019</a:t>
            </a:fld>
            <a:endParaRPr lang="en-NZ"/>
          </a:p>
        </p:txBody>
      </p:sp>
      <p:sp>
        <p:nvSpPr>
          <p:cNvPr id="4" name="Footer Placeholder 3">
            <a:extLst>
              <a:ext uri="{FF2B5EF4-FFF2-40B4-BE49-F238E27FC236}">
                <a16:creationId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5/05/2019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10" name="Picture 9">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7" name="Picture 6">
            <a:extLst>
              <a:ext uri="{FF2B5EF4-FFF2-40B4-BE49-F238E27FC236}">
                <a16:creationId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13" name="Picture 12">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8" name="Picture 7">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7" name="Picture 6">
            <a:extLst>
              <a:ext uri="{FF2B5EF4-FFF2-40B4-BE49-F238E27FC236}">
                <a16:creationId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5/05/2019</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C27A-72D8-457B-A723-F18600481DD2}"/>
              </a:ext>
            </a:extLst>
          </p:cNvPr>
          <p:cNvSpPr>
            <a:spLocks noGrp="1"/>
          </p:cNvSpPr>
          <p:nvPr>
            <p:ph type="ctrTitle"/>
          </p:nvPr>
        </p:nvSpPr>
        <p:spPr/>
        <p:txBody>
          <a:bodyPr>
            <a:normAutofit fontScale="90000"/>
          </a:bodyPr>
          <a:lstStyle/>
          <a:p>
            <a:r>
              <a:rPr lang="sr-Latn-BA" dirty="0"/>
              <a:t>R A2 – 04  Analiza životnog vijeka energetskog transformatora</a:t>
            </a:r>
            <a:endParaRPr lang="en-NZ" dirty="0"/>
          </a:p>
        </p:txBody>
      </p:sp>
      <p:sp>
        <p:nvSpPr>
          <p:cNvPr id="3" name="Subtitle 2">
            <a:extLst>
              <a:ext uri="{FF2B5EF4-FFF2-40B4-BE49-F238E27FC236}">
                <a16:creationId xmlns:a16="http://schemas.microsoft.com/office/drawing/2014/main" id="{EC0EF756-2813-4C92-852F-C68BE5F816AC}"/>
              </a:ext>
            </a:extLst>
          </p:cNvPr>
          <p:cNvSpPr>
            <a:spLocks noGrp="1"/>
          </p:cNvSpPr>
          <p:nvPr>
            <p:ph type="subTitle" idx="1"/>
          </p:nvPr>
        </p:nvSpPr>
        <p:spPr/>
        <p:txBody>
          <a:bodyPr>
            <a:normAutofit fontScale="92500"/>
          </a:bodyPr>
          <a:lstStyle/>
          <a:p>
            <a:r>
              <a:rPr lang="sr-Latn-BA" dirty="0"/>
              <a:t>Olivera Čolaković, Crnogorski elektroprenosni sistem</a:t>
            </a:r>
            <a:endParaRPr lang="en-NZ" dirty="0"/>
          </a:p>
        </p:txBody>
      </p:sp>
    </p:spTree>
    <p:extLst>
      <p:ext uri="{BB962C8B-B14F-4D97-AF65-F5344CB8AC3E}">
        <p14:creationId xmlns:p14="http://schemas.microsoft.com/office/powerpoint/2010/main" val="18502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Zaklju</a:t>
            </a:r>
            <a:r>
              <a:rPr lang="sr-Latn-BA" dirty="0">
                <a:solidFill>
                  <a:schemeClr val="bg1"/>
                </a:solidFill>
              </a:rPr>
              <a:t>čak</a:t>
            </a:r>
            <a:endParaRPr lang="en-US" dirty="0">
              <a:solidFill>
                <a:schemeClr val="bg1"/>
              </a:solidFill>
            </a:endParaRPr>
          </a:p>
        </p:txBody>
      </p:sp>
      <p:sp>
        <p:nvSpPr>
          <p:cNvPr id="3" name="Rectangle 2"/>
          <p:cNvSpPr/>
          <p:nvPr/>
        </p:nvSpPr>
        <p:spPr>
          <a:xfrm>
            <a:off x="537881" y="1364572"/>
            <a:ext cx="7899187" cy="3785652"/>
          </a:xfrm>
          <a:prstGeom prst="rect">
            <a:avLst/>
          </a:prstGeom>
        </p:spPr>
        <p:txBody>
          <a:bodyPr wrap="square">
            <a:spAutoFit/>
          </a:bodyPr>
          <a:lstStyle/>
          <a:p>
            <a:pPr algn="just"/>
            <a:r>
              <a:rPr lang="sr-Latn-BA" sz="1600" b="1" dirty="0">
                <a:solidFill>
                  <a:schemeClr val="bg1"/>
                </a:solidFill>
              </a:rPr>
              <a:t>                Predmetni transformator je ispitivan dugi niz godina, uz pojačanu kontrolu nakon prvobitne havarije 2006. godine.  Iako rezultati fizičko-hemijske analize ulja i gasne hromatografije ulja nisu upućivali na prisustvo kvara u transformatoru, izrazito nemonoton trend faktora dielektričnih gubitaka je bio više nego dovoljan razlog, da se u više navrata skreće pažnja na smanjenu raspoloživost i krajnju nepouzdanost predmetnog transformatora. I pored toga što je ovaj transformator bio od velikog značaja, s obzirom da je napajao industrijskog potrošača a da pri tom u elektroprenosnom sistemu nema adekvatnog rezervnog transformatora kojim bi mogao biti zamijenjen, nastavljena je njegova eksploatacija u redovnom režimu rada, što je  dovelo do njegove havarije i do smanjenja pouzdanosti napajanja potrošača. </a:t>
            </a:r>
            <a:endParaRPr lang="en-US" sz="1600" b="1" dirty="0">
              <a:solidFill>
                <a:schemeClr val="bg1"/>
              </a:solidFill>
            </a:endParaRPr>
          </a:p>
          <a:p>
            <a:pPr algn="just"/>
            <a:r>
              <a:rPr lang="sr-Latn-ME" sz="1600" b="1" dirty="0">
                <a:solidFill>
                  <a:schemeClr val="bg1"/>
                </a:solidFill>
              </a:rPr>
              <a:t>	Ono što je analiza eksploatacione istorije predmetnog transformatora takođe potvrdila jeste da dijagnostička kontrola daje ''tačkastu ocjenu'' i da je za relevantnu procjenu stanja neophodno vršiti analizu trenda dijagnostičkog parametra.</a:t>
            </a:r>
            <a:endParaRPr lang="en-US" sz="1600" b="1" dirty="0">
              <a:solidFill>
                <a:schemeClr val="bg1"/>
              </a:solidFill>
            </a:endParaRPr>
          </a:p>
        </p:txBody>
      </p:sp>
    </p:spTree>
    <p:extLst>
      <p:ext uri="{BB962C8B-B14F-4D97-AF65-F5344CB8AC3E}">
        <p14:creationId xmlns:p14="http://schemas.microsoft.com/office/powerpoint/2010/main" val="283590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solidFill>
                  <a:schemeClr val="bg1"/>
                </a:solidFill>
              </a:rPr>
              <a:t>Pitanja za diskusiju</a:t>
            </a:r>
            <a:endParaRPr lang="en-US" dirty="0">
              <a:solidFill>
                <a:schemeClr val="bg1"/>
              </a:solidFill>
            </a:endParaRPr>
          </a:p>
        </p:txBody>
      </p:sp>
      <p:sp>
        <p:nvSpPr>
          <p:cNvPr id="3" name="Rectangle 2"/>
          <p:cNvSpPr/>
          <p:nvPr/>
        </p:nvSpPr>
        <p:spPr>
          <a:xfrm>
            <a:off x="507146" y="1582341"/>
            <a:ext cx="7968343" cy="3170099"/>
          </a:xfrm>
          <a:prstGeom prst="rect">
            <a:avLst/>
          </a:prstGeom>
        </p:spPr>
        <p:txBody>
          <a:bodyPr wrap="square">
            <a:spAutoFit/>
          </a:bodyPr>
          <a:lstStyle/>
          <a:p>
            <a:pPr algn="just"/>
            <a:r>
              <a:rPr lang="sr-Latn-BA" sz="2000" dirty="0">
                <a:solidFill>
                  <a:schemeClr val="bg1"/>
                </a:solidFill>
              </a:rPr>
              <a:t>1. </a:t>
            </a:r>
            <a:r>
              <a:rPr lang="vi-VN" sz="2000" dirty="0">
                <a:solidFill>
                  <a:schemeClr val="bg1"/>
                </a:solidFill>
              </a:rPr>
              <a:t>Iz tabele IV vide se rezultati mjerenja tg</a:t>
            </a:r>
            <a:r>
              <a:rPr lang="el-GR" sz="2000" dirty="0">
                <a:solidFill>
                  <a:schemeClr val="bg1"/>
                </a:solidFill>
              </a:rPr>
              <a:t>δ, </a:t>
            </a:r>
            <a:r>
              <a:rPr lang="vi-VN" sz="2000" dirty="0">
                <a:solidFill>
                  <a:schemeClr val="bg1"/>
                </a:solidFill>
              </a:rPr>
              <a:t>čija se vrijednost skokovito mijenja pogotovo u relaciji SN-NN u periodu od 2007. do 2017. godine. Kako je promjena tg</a:t>
            </a:r>
            <a:r>
              <a:rPr lang="el-GR" sz="2000" dirty="0">
                <a:solidFill>
                  <a:schemeClr val="bg1"/>
                </a:solidFill>
              </a:rPr>
              <a:t>δ </a:t>
            </a:r>
            <a:r>
              <a:rPr lang="vi-VN" sz="2000" dirty="0">
                <a:solidFill>
                  <a:schemeClr val="bg1"/>
                </a:solidFill>
              </a:rPr>
              <a:t>moguća posledica pojave puznih staza po papirnoj izolaciji zbog kontaminacije od čađi i formiranja elektroprovodnih sulfida</a:t>
            </a:r>
            <a:r>
              <a:rPr lang="sr-Latn-BA" sz="2000" dirty="0">
                <a:solidFill>
                  <a:schemeClr val="bg1"/>
                </a:solidFill>
              </a:rPr>
              <a:t>?</a:t>
            </a:r>
          </a:p>
          <a:p>
            <a:pPr algn="just"/>
            <a:endParaRPr lang="sr-Latn-BA" sz="2000" dirty="0">
              <a:solidFill>
                <a:schemeClr val="bg1"/>
              </a:solidFill>
            </a:endParaRPr>
          </a:p>
          <a:p>
            <a:pPr algn="just"/>
            <a:r>
              <a:rPr lang="sr-Latn-BA" sz="2000" dirty="0">
                <a:solidFill>
                  <a:schemeClr val="bg1"/>
                </a:solidFill>
              </a:rPr>
              <a:t>2. D</a:t>
            </a:r>
            <a:r>
              <a:rPr lang="vi-VN" sz="2000" dirty="0">
                <a:solidFill>
                  <a:schemeClr val="bg1"/>
                </a:solidFill>
              </a:rPr>
              <a:t>a li se na neki način moglo pristupiti čišćenju papirne izolacije i eventualnom smanjenju tg</a:t>
            </a:r>
            <a:r>
              <a:rPr lang="el-GR" sz="2000" dirty="0">
                <a:solidFill>
                  <a:schemeClr val="bg1"/>
                </a:solidFill>
              </a:rPr>
              <a:t>δ, </a:t>
            </a:r>
            <a:r>
              <a:rPr lang="vi-VN" sz="2000" dirty="0">
                <a:solidFill>
                  <a:schemeClr val="bg1"/>
                </a:solidFill>
              </a:rPr>
              <a:t>ili izvršiti zamjenu ulja jer je u radu navedeno da ulje ima afinitet ka izdvajanju Cu</a:t>
            </a:r>
            <a:r>
              <a:rPr lang="vi-VN" sz="2000" baseline="-25000" dirty="0">
                <a:solidFill>
                  <a:schemeClr val="bg1"/>
                </a:solidFill>
              </a:rPr>
              <a:t>2</a:t>
            </a:r>
            <a:r>
              <a:rPr lang="vi-VN" sz="2000" dirty="0">
                <a:solidFill>
                  <a:schemeClr val="bg1"/>
                </a:solidFill>
              </a:rPr>
              <a:t>S i da li bi takav postupak bio isplativ?</a:t>
            </a:r>
            <a:endParaRPr lang="en-US" sz="2000" dirty="0">
              <a:solidFill>
                <a:schemeClr val="bg1"/>
              </a:solidFill>
            </a:endParaRPr>
          </a:p>
        </p:txBody>
      </p:sp>
    </p:spTree>
    <p:extLst>
      <p:ext uri="{BB962C8B-B14F-4D97-AF65-F5344CB8AC3E}">
        <p14:creationId xmlns:p14="http://schemas.microsoft.com/office/powerpoint/2010/main" val="269000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b="1" dirty="0">
                <a:solidFill>
                  <a:schemeClr val="bg1"/>
                </a:solidFill>
              </a:rPr>
              <a:t>Uvod</a:t>
            </a:r>
            <a:endParaRPr lang="en-US" dirty="0">
              <a:solidFill>
                <a:schemeClr val="bg1"/>
              </a:solidFill>
            </a:endParaRPr>
          </a:p>
        </p:txBody>
      </p:sp>
      <p:sp>
        <p:nvSpPr>
          <p:cNvPr id="3" name="Content Placeholder 2"/>
          <p:cNvSpPr>
            <a:spLocks noGrp="1"/>
          </p:cNvSpPr>
          <p:nvPr>
            <p:ph idx="1"/>
          </p:nvPr>
        </p:nvSpPr>
        <p:spPr>
          <a:xfrm>
            <a:off x="628650" y="1394926"/>
            <a:ext cx="7886700" cy="5036610"/>
          </a:xfrm>
        </p:spPr>
        <p:txBody>
          <a:bodyPr>
            <a:normAutofit lnSpcReduction="10000"/>
          </a:bodyPr>
          <a:lstStyle/>
          <a:p>
            <a:pPr marL="0" lvl="0" indent="0">
              <a:lnSpc>
                <a:spcPct val="100000"/>
              </a:lnSpc>
              <a:spcBef>
                <a:spcPts val="0"/>
              </a:spcBef>
              <a:buClrTx/>
              <a:buSzTx/>
              <a:buNone/>
            </a:pPr>
            <a:r>
              <a:rPr lang="sr-Latn-BA" sz="1800" dirty="0">
                <a:solidFill>
                  <a:schemeClr val="bg1"/>
                </a:solidFill>
              </a:rPr>
              <a:t>Funkcionalnost transformatora je definisana sljedećim svojstvima:</a:t>
            </a:r>
          </a:p>
          <a:p>
            <a:pPr marL="0" lvl="0" indent="0">
              <a:lnSpc>
                <a:spcPct val="100000"/>
              </a:lnSpc>
              <a:spcBef>
                <a:spcPts val="0"/>
              </a:spcBef>
              <a:buClrTx/>
              <a:buSzTx/>
              <a:buNone/>
            </a:pPr>
            <a:endParaRPr lang="en-US" sz="1800" dirty="0">
              <a:solidFill>
                <a:schemeClr val="bg1"/>
              </a:solidFill>
            </a:endParaRPr>
          </a:p>
          <a:p>
            <a:pPr marL="0" lvl="0" indent="0" algn="just">
              <a:lnSpc>
                <a:spcPct val="100000"/>
              </a:lnSpc>
              <a:spcBef>
                <a:spcPts val="0"/>
              </a:spcBef>
              <a:buClrTx/>
              <a:buSzTx/>
              <a:buNone/>
            </a:pPr>
            <a:r>
              <a:rPr lang="en-US" sz="1800" dirty="0">
                <a:solidFill>
                  <a:schemeClr val="bg1"/>
                </a:solidFill>
              </a:rPr>
              <a:t>	</a:t>
            </a:r>
            <a:r>
              <a:rPr lang="sr-Latn-BA" sz="1800" b="1" dirty="0">
                <a:solidFill>
                  <a:schemeClr val="bg1"/>
                </a:solidFill>
              </a:rPr>
              <a:t>1</a:t>
            </a:r>
            <a:r>
              <a:rPr lang="sr-Latn-BA" sz="1800" dirty="0">
                <a:solidFill>
                  <a:schemeClr val="bg1"/>
                </a:solidFill>
              </a:rPr>
              <a:t>. sposobnošću prenosa elektromagnetne energije u definisanim uslovima, uključujući i režime preopterećenja i nadpobuđenosti jezgra, bez generalnog pregrijavanja, pojave prekomjernih gubitaka, lokalnih toplih mjesta, gasiranja, prekomjernih vibracija i buke,</a:t>
            </a:r>
            <a:endParaRPr lang="en-US" sz="1800" dirty="0">
              <a:solidFill>
                <a:schemeClr val="bg1"/>
              </a:solidFill>
            </a:endParaRPr>
          </a:p>
          <a:p>
            <a:pPr marL="0" lvl="0" indent="0">
              <a:lnSpc>
                <a:spcPct val="100000"/>
              </a:lnSpc>
              <a:spcBef>
                <a:spcPts val="0"/>
              </a:spcBef>
              <a:buClrTx/>
              <a:buSzTx/>
              <a:buNone/>
            </a:pPr>
            <a:r>
              <a:rPr lang="en-US" sz="1800" dirty="0">
                <a:solidFill>
                  <a:schemeClr val="bg1"/>
                </a:solidFill>
              </a:rPr>
              <a:t>	</a:t>
            </a:r>
            <a:r>
              <a:rPr lang="sr-Latn-BA" sz="1800" b="1" dirty="0">
                <a:solidFill>
                  <a:schemeClr val="bg1"/>
                </a:solidFill>
              </a:rPr>
              <a:t>2</a:t>
            </a:r>
            <a:r>
              <a:rPr lang="sr-Latn-BA" sz="1800" dirty="0">
                <a:solidFill>
                  <a:schemeClr val="bg1"/>
                </a:solidFill>
              </a:rPr>
              <a:t>. integritetom strujnih kola,</a:t>
            </a:r>
            <a:endParaRPr lang="en-US" sz="1800" dirty="0">
              <a:solidFill>
                <a:schemeClr val="bg1"/>
              </a:solidFill>
            </a:endParaRPr>
          </a:p>
          <a:p>
            <a:pPr marL="0" lvl="0" indent="0" algn="just">
              <a:lnSpc>
                <a:spcPct val="100000"/>
              </a:lnSpc>
              <a:spcBef>
                <a:spcPts val="0"/>
              </a:spcBef>
              <a:buClrTx/>
              <a:buSzTx/>
              <a:buNone/>
            </a:pPr>
            <a:r>
              <a:rPr lang="en-US" sz="1800" dirty="0">
                <a:solidFill>
                  <a:schemeClr val="bg1"/>
                </a:solidFill>
              </a:rPr>
              <a:t>	</a:t>
            </a:r>
            <a:r>
              <a:rPr lang="sr-Latn-BA" sz="1800" b="1" dirty="0">
                <a:solidFill>
                  <a:schemeClr val="bg1"/>
                </a:solidFill>
              </a:rPr>
              <a:t>3</a:t>
            </a:r>
            <a:r>
              <a:rPr lang="sr-Latn-BA" sz="1800" dirty="0">
                <a:solidFill>
                  <a:schemeClr val="bg1"/>
                </a:solidFill>
              </a:rPr>
              <a:t>.</a:t>
            </a:r>
            <a:r>
              <a:rPr lang="en-US" sz="1800" dirty="0">
                <a:solidFill>
                  <a:schemeClr val="bg1"/>
                </a:solidFill>
              </a:rPr>
              <a:t> </a:t>
            </a:r>
            <a:r>
              <a:rPr lang="sr-Latn-BA" sz="1800" dirty="0">
                <a:solidFill>
                  <a:schemeClr val="bg1"/>
                </a:solidFill>
              </a:rPr>
              <a:t>dielektričnom izdržljivošću u uslovima definisanog pogonskog naprezanja,</a:t>
            </a:r>
            <a:endParaRPr lang="en-US" sz="1800" dirty="0">
              <a:solidFill>
                <a:schemeClr val="bg1"/>
              </a:solidFill>
            </a:endParaRPr>
          </a:p>
          <a:p>
            <a:pPr marL="0" lvl="0" indent="0" algn="just">
              <a:lnSpc>
                <a:spcPct val="100000"/>
              </a:lnSpc>
              <a:spcBef>
                <a:spcPts val="0"/>
              </a:spcBef>
              <a:buClrTx/>
              <a:buSzTx/>
              <a:buNone/>
            </a:pPr>
            <a:r>
              <a:rPr lang="en-US" sz="1800" dirty="0">
                <a:solidFill>
                  <a:schemeClr val="bg1"/>
                </a:solidFill>
              </a:rPr>
              <a:t>	</a:t>
            </a:r>
            <a:r>
              <a:rPr lang="sr-Latn-BA" sz="1800" b="1" dirty="0">
                <a:solidFill>
                  <a:schemeClr val="bg1"/>
                </a:solidFill>
              </a:rPr>
              <a:t>4</a:t>
            </a:r>
            <a:r>
              <a:rPr lang="sr-Latn-BA" sz="1800" dirty="0">
                <a:solidFill>
                  <a:schemeClr val="bg1"/>
                </a:solidFill>
              </a:rPr>
              <a:t>. mehaničkom izdržljivošću u uslovima pretpostavljenih struja kvara.</a:t>
            </a:r>
          </a:p>
          <a:p>
            <a:pPr marL="0" lvl="0" indent="0">
              <a:lnSpc>
                <a:spcPct val="100000"/>
              </a:lnSpc>
              <a:spcBef>
                <a:spcPts val="0"/>
              </a:spcBef>
              <a:buClrTx/>
              <a:buSzTx/>
              <a:buNone/>
            </a:pPr>
            <a:endParaRPr lang="sr-Latn-BA" sz="1800" dirty="0">
              <a:solidFill>
                <a:schemeClr val="bg1"/>
              </a:solidFill>
            </a:endParaRPr>
          </a:p>
          <a:p>
            <a:pPr marL="0" lvl="0" indent="0" algn="just">
              <a:lnSpc>
                <a:spcPct val="100000"/>
              </a:lnSpc>
              <a:spcBef>
                <a:spcPts val="0"/>
              </a:spcBef>
              <a:buClrTx/>
              <a:buSzTx/>
              <a:buNone/>
            </a:pPr>
            <a:r>
              <a:rPr lang="hr-HR" sz="1800" dirty="0">
                <a:solidFill>
                  <a:schemeClr val="bg1"/>
                </a:solidFill>
              </a:rPr>
              <a:t>Do konačnog proboja ETR-a dolazi kada pogonsko naprezanje prekorači podnosivo naprezanje komponenti transformatora (dielektrično ili mehaničko). Podnosivo naprezanje ETR-a će prirodno da se smanjuje tokom njegovog životnog vijeka usled različitih procesa starenja (normalno starenje), ili može doći do ubrzanog smanjenja podnosivog naprezanja usled akumulacije vlage i produkata starenja, kao i razaranja izolacije usljed parcijalnih pražnjenja (PP). </a:t>
            </a:r>
            <a:endParaRPr lang="en-US" sz="1800" dirty="0">
              <a:solidFill>
                <a:schemeClr val="bg1"/>
              </a:solidFill>
            </a:endParaRPr>
          </a:p>
          <a:p>
            <a:endParaRPr lang="en-US" dirty="0"/>
          </a:p>
        </p:txBody>
      </p:sp>
    </p:spTree>
    <p:extLst>
      <p:ext uri="{BB962C8B-B14F-4D97-AF65-F5344CB8AC3E}">
        <p14:creationId xmlns:p14="http://schemas.microsoft.com/office/powerpoint/2010/main" val="30198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152" y="457147"/>
            <a:ext cx="7886700" cy="673100"/>
          </a:xfrm>
        </p:spPr>
        <p:txBody>
          <a:bodyPr>
            <a:normAutofit/>
          </a:bodyPr>
          <a:lstStyle/>
          <a:p>
            <a:r>
              <a:rPr lang="sr-Latn-BA" sz="2400" b="1" dirty="0">
                <a:solidFill>
                  <a:schemeClr val="bg1"/>
                </a:solidFill>
              </a:rPr>
              <a:t>Eksploataciona istorija ETR-a 110/35kV, 63MVA</a:t>
            </a:r>
            <a:endParaRPr lang="en-US" sz="2400" b="1" dirty="0">
              <a:solidFill>
                <a:schemeClr val="bg1"/>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1507299635"/>
              </p:ext>
            </p:extLst>
          </p:nvPr>
        </p:nvGraphicFramePr>
        <p:xfrm>
          <a:off x="591670" y="1356673"/>
          <a:ext cx="7886700" cy="48209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gridSpan="2">
                  <a:txBody>
                    <a:bodyPr/>
                    <a:lstStyle/>
                    <a:p>
                      <a:pPr marL="0" marR="0" algn="ctr">
                        <a:spcBef>
                          <a:spcPts val="0"/>
                        </a:spcBef>
                        <a:spcAft>
                          <a:spcPts val="0"/>
                        </a:spcAft>
                      </a:pPr>
                      <a:r>
                        <a:rPr lang="hr-HR" sz="1800" dirty="0">
                          <a:effectLst/>
                          <a:latin typeface="+mn-lt"/>
                          <a:ea typeface="Times New Roman"/>
                        </a:rPr>
                        <a:t>Tabela I. Tehnički podaci transformatora</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algn="l">
                        <a:spcBef>
                          <a:spcPts val="0"/>
                        </a:spcBef>
                        <a:spcAft>
                          <a:spcPts val="0"/>
                        </a:spcAft>
                      </a:pPr>
                      <a:r>
                        <a:rPr lang="hr-HR" sz="1600" i="1" dirty="0">
                          <a:solidFill>
                            <a:srgbClr val="000000"/>
                          </a:solidFill>
                          <a:effectLst/>
                          <a:latin typeface="Arial"/>
                          <a:ea typeface="Times New Roman"/>
                        </a:rPr>
                        <a:t>Godina proizvodnje:</a:t>
                      </a:r>
                      <a:endParaRPr lang="en-US" sz="16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a:solidFill>
                            <a:srgbClr val="000000"/>
                          </a:solidFill>
                          <a:effectLst/>
                          <a:latin typeface="Arial"/>
                          <a:ea typeface="Times New Roman"/>
                        </a:rPr>
                        <a:t>1979</a:t>
                      </a:r>
                      <a:endParaRPr lang="en-US" sz="16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marL="0" marR="0" algn="l">
                        <a:spcBef>
                          <a:spcPts val="0"/>
                        </a:spcBef>
                        <a:spcAft>
                          <a:spcPts val="0"/>
                        </a:spcAft>
                      </a:pPr>
                      <a:r>
                        <a:rPr lang="hr-HR" sz="1600" i="1" dirty="0">
                          <a:solidFill>
                            <a:srgbClr val="000000"/>
                          </a:solidFill>
                          <a:effectLst/>
                          <a:latin typeface="Arial"/>
                          <a:ea typeface="Times New Roman"/>
                        </a:rPr>
                        <a:t>Frekvencija:</a:t>
                      </a:r>
                      <a:endParaRPr lang="en-US" sz="16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a:solidFill>
                            <a:srgbClr val="000000"/>
                          </a:solidFill>
                          <a:effectLst/>
                          <a:latin typeface="Arial"/>
                          <a:ea typeface="Times New Roman"/>
                        </a:rPr>
                        <a:t>50Hz</a:t>
                      </a:r>
                      <a:endParaRPr lang="en-US" sz="16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marL="0" marR="0" algn="l">
                        <a:spcBef>
                          <a:spcPts val="0"/>
                        </a:spcBef>
                        <a:spcAft>
                          <a:spcPts val="0"/>
                        </a:spcAft>
                      </a:pPr>
                      <a:r>
                        <a:rPr lang="hr-HR" sz="1600" i="1" dirty="0">
                          <a:solidFill>
                            <a:srgbClr val="000000"/>
                          </a:solidFill>
                          <a:effectLst/>
                          <a:latin typeface="Arial"/>
                          <a:ea typeface="Times New Roman"/>
                        </a:rPr>
                        <a:t>Sprega:</a:t>
                      </a:r>
                      <a:endParaRPr lang="en-US" sz="16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a:solidFill>
                            <a:srgbClr val="000000"/>
                          </a:solidFill>
                          <a:effectLst/>
                          <a:latin typeface="Arial"/>
                          <a:ea typeface="Times New Roman"/>
                        </a:rPr>
                        <a:t>YNyn0+d5</a:t>
                      </a:r>
                      <a:endParaRPr lang="en-US" sz="16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marL="0" marR="0" algn="l">
                        <a:spcBef>
                          <a:spcPts val="0"/>
                        </a:spcBef>
                        <a:spcAft>
                          <a:spcPts val="0"/>
                        </a:spcAft>
                      </a:pPr>
                      <a:r>
                        <a:rPr lang="hr-HR" sz="1600" i="1" dirty="0">
                          <a:solidFill>
                            <a:srgbClr val="000000"/>
                          </a:solidFill>
                          <a:effectLst/>
                          <a:latin typeface="Arial"/>
                          <a:ea typeface="Times New Roman"/>
                        </a:rPr>
                        <a:t>Snaga:</a:t>
                      </a:r>
                      <a:endParaRPr lang="en-US" sz="16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a:solidFill>
                            <a:srgbClr val="000000"/>
                          </a:solidFill>
                          <a:effectLst/>
                          <a:latin typeface="Arial"/>
                          <a:ea typeface="Times New Roman"/>
                        </a:rPr>
                        <a:t>63/63/21 MVA</a:t>
                      </a:r>
                      <a:endParaRPr lang="en-US" sz="16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marL="0" marR="0" algn="l">
                        <a:spcBef>
                          <a:spcPts val="0"/>
                        </a:spcBef>
                        <a:spcAft>
                          <a:spcPts val="0"/>
                        </a:spcAft>
                      </a:pPr>
                      <a:r>
                        <a:rPr lang="hr-HR" sz="1600" i="1" dirty="0">
                          <a:solidFill>
                            <a:srgbClr val="000000"/>
                          </a:solidFill>
                          <a:effectLst/>
                          <a:latin typeface="Arial"/>
                          <a:ea typeface="Times New Roman"/>
                        </a:rPr>
                        <a:t>Prenosni odnos:</a:t>
                      </a:r>
                      <a:endParaRPr lang="en-US" sz="16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110/36.75/6.3 kV</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marL="0" marR="0" algn="l">
                        <a:spcBef>
                          <a:spcPts val="0"/>
                        </a:spcBef>
                        <a:spcAft>
                          <a:spcPts val="0"/>
                        </a:spcAft>
                      </a:pPr>
                      <a:r>
                        <a:rPr lang="hr-HR" sz="1600" i="1" dirty="0">
                          <a:solidFill>
                            <a:srgbClr val="000000"/>
                          </a:solidFill>
                          <a:effectLst/>
                          <a:latin typeface="Arial"/>
                          <a:ea typeface="Times New Roman"/>
                        </a:rPr>
                        <a:t>Nominalne struje:</a:t>
                      </a:r>
                      <a:endParaRPr lang="en-US" sz="16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330.7/989.7/1924.5 A</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pPr marL="0" marR="0" algn="l">
                        <a:spcBef>
                          <a:spcPts val="0"/>
                        </a:spcBef>
                        <a:spcAft>
                          <a:spcPts val="0"/>
                        </a:spcAft>
                      </a:pPr>
                      <a:r>
                        <a:rPr lang="hr-HR" sz="1600" i="1">
                          <a:solidFill>
                            <a:srgbClr val="000000"/>
                          </a:solidFill>
                          <a:effectLst/>
                          <a:latin typeface="Arial"/>
                          <a:ea typeface="Times New Roman"/>
                        </a:rPr>
                        <a:t>Hladjenje:</a:t>
                      </a:r>
                      <a:endParaRPr lang="en-US" sz="16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OFAF</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pPr marL="0" marR="0" algn="l">
                        <a:spcBef>
                          <a:spcPts val="0"/>
                        </a:spcBef>
                        <a:spcAft>
                          <a:spcPts val="0"/>
                        </a:spcAft>
                      </a:pPr>
                      <a:r>
                        <a:rPr lang="hr-HR" sz="1600" i="1">
                          <a:solidFill>
                            <a:srgbClr val="000000"/>
                          </a:solidFill>
                          <a:effectLst/>
                          <a:latin typeface="Arial"/>
                          <a:ea typeface="Times New Roman"/>
                        </a:rPr>
                        <a:t>Napon kratkog spoja:</a:t>
                      </a:r>
                      <a:endParaRPr lang="en-US" sz="16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11.23%</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pPr marL="0" marR="0" algn="l">
                        <a:spcBef>
                          <a:spcPts val="0"/>
                        </a:spcBef>
                        <a:spcAft>
                          <a:spcPts val="0"/>
                        </a:spcAft>
                      </a:pPr>
                      <a:r>
                        <a:rPr lang="hr-HR" sz="1600" i="1">
                          <a:solidFill>
                            <a:srgbClr val="000000"/>
                          </a:solidFill>
                          <a:effectLst/>
                          <a:latin typeface="Arial"/>
                          <a:ea typeface="Times New Roman"/>
                        </a:rPr>
                        <a:t>Tip izolacijskog ulja:</a:t>
                      </a:r>
                      <a:endParaRPr lang="en-US" sz="16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Technol Y-3000</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pPr marL="0" marR="0" algn="l">
                        <a:spcBef>
                          <a:spcPts val="0"/>
                        </a:spcBef>
                        <a:spcAft>
                          <a:spcPts val="0"/>
                        </a:spcAft>
                      </a:pPr>
                      <a:r>
                        <a:rPr lang="hr-HR" sz="1600" i="1">
                          <a:solidFill>
                            <a:srgbClr val="000000"/>
                          </a:solidFill>
                          <a:effectLst/>
                          <a:latin typeface="Arial"/>
                          <a:ea typeface="Times New Roman"/>
                        </a:rPr>
                        <a:t>Masa ulja:</a:t>
                      </a:r>
                      <a:endParaRPr lang="en-US" sz="16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 19.3t</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pPr marL="0" marR="0" algn="l">
                        <a:spcBef>
                          <a:spcPts val="0"/>
                        </a:spcBef>
                        <a:spcAft>
                          <a:spcPts val="0"/>
                        </a:spcAft>
                      </a:pPr>
                      <a:r>
                        <a:rPr lang="hr-HR" sz="1600" i="1">
                          <a:solidFill>
                            <a:srgbClr val="000000"/>
                          </a:solidFill>
                          <a:effectLst/>
                          <a:latin typeface="Arial"/>
                          <a:ea typeface="Times New Roman"/>
                        </a:rPr>
                        <a:t>Ukupna masa:</a:t>
                      </a:r>
                      <a:endParaRPr lang="en-US" sz="16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 81t</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370840">
                <a:tc>
                  <a:txBody>
                    <a:bodyPr/>
                    <a:lstStyle/>
                    <a:p>
                      <a:pPr marL="0" marR="0" algn="l">
                        <a:spcBef>
                          <a:spcPts val="0"/>
                        </a:spcBef>
                        <a:spcAft>
                          <a:spcPts val="0"/>
                        </a:spcAft>
                      </a:pPr>
                      <a:r>
                        <a:rPr lang="hr-HR" sz="1600" i="1">
                          <a:solidFill>
                            <a:srgbClr val="000000"/>
                          </a:solidFill>
                          <a:effectLst/>
                          <a:latin typeface="Arial"/>
                          <a:ea typeface="Times New Roman"/>
                        </a:rPr>
                        <a:t>Regulacija napona:</a:t>
                      </a:r>
                      <a:endParaRPr lang="en-US" sz="16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hr-HR" sz="1600" dirty="0">
                          <a:solidFill>
                            <a:srgbClr val="000000"/>
                          </a:solidFill>
                          <a:effectLst/>
                          <a:latin typeface="Arial"/>
                          <a:ea typeface="Times New Roman"/>
                        </a:rPr>
                        <a:t>VN strana, 21 pozicija</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3537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63" y="1008813"/>
            <a:ext cx="3276139" cy="3181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884" y="1008813"/>
            <a:ext cx="3181189" cy="3181190"/>
          </a:xfrm>
          <a:prstGeom prst="rect">
            <a:avLst/>
          </a:prstGeom>
        </p:spPr>
      </p:pic>
      <p:sp>
        <p:nvSpPr>
          <p:cNvPr id="6" name="Rectangle 5"/>
          <p:cNvSpPr/>
          <p:nvPr/>
        </p:nvSpPr>
        <p:spPr>
          <a:xfrm>
            <a:off x="1144920" y="4126877"/>
            <a:ext cx="6416167" cy="276999"/>
          </a:xfrm>
          <a:prstGeom prst="rect">
            <a:avLst/>
          </a:prstGeom>
        </p:spPr>
        <p:txBody>
          <a:bodyPr wrap="square">
            <a:spAutoFit/>
          </a:bodyPr>
          <a:lstStyle/>
          <a:p>
            <a:r>
              <a:rPr lang="sr-Latn-BA" sz="1200" b="1" dirty="0">
                <a:solidFill>
                  <a:schemeClr val="bg1"/>
                </a:solidFill>
              </a:rPr>
              <a:t>Slika 1. Šematski prikaz namotaja                                        Slika 2. Prigušnice tercijera</a:t>
            </a:r>
            <a:endParaRPr lang="en-US" sz="1200" b="1" dirty="0">
              <a:solidFill>
                <a:schemeClr val="bg1"/>
              </a:solidFill>
            </a:endParaRPr>
          </a:p>
        </p:txBody>
      </p:sp>
      <p:sp>
        <p:nvSpPr>
          <p:cNvPr id="7" name="Rectangle 6"/>
          <p:cNvSpPr/>
          <p:nvPr/>
        </p:nvSpPr>
        <p:spPr>
          <a:xfrm>
            <a:off x="984656" y="4864544"/>
            <a:ext cx="7187310" cy="1200329"/>
          </a:xfrm>
          <a:prstGeom prst="rect">
            <a:avLst/>
          </a:prstGeom>
        </p:spPr>
        <p:txBody>
          <a:bodyPr wrap="square">
            <a:spAutoFit/>
          </a:bodyPr>
          <a:lstStyle/>
          <a:p>
            <a:pPr algn="just"/>
            <a:r>
              <a:rPr lang="hr-HR" dirty="0">
                <a:solidFill>
                  <a:schemeClr val="bg1"/>
                </a:solidFill>
              </a:rPr>
              <a:t>Transformator je namjenski pravljen za industrijskog potrošača i kao takvom je bilo predvi</a:t>
            </a:r>
            <a:r>
              <a:rPr lang="sr-Latn-BA" dirty="0">
                <a:solidFill>
                  <a:schemeClr val="bg1"/>
                </a:solidFill>
              </a:rPr>
              <a:t>đ</a:t>
            </a:r>
            <a:r>
              <a:rPr lang="hr-HR" dirty="0">
                <a:solidFill>
                  <a:schemeClr val="bg1"/>
                </a:solidFill>
              </a:rPr>
              <a:t>eno da radi u režimu bliskih kratkih spojeva (napajanje tkz. nemirnih pogona potrošača) zbog čega su na red sa tercijernim namotajima u svim fazama ugrađene prigušnice.</a:t>
            </a:r>
            <a:endParaRPr lang="en-US" dirty="0">
              <a:solidFill>
                <a:schemeClr val="bg1"/>
              </a:solidFill>
            </a:endParaRPr>
          </a:p>
        </p:txBody>
      </p:sp>
    </p:spTree>
    <p:extLst>
      <p:ext uri="{BB962C8B-B14F-4D97-AF65-F5344CB8AC3E}">
        <p14:creationId xmlns:p14="http://schemas.microsoft.com/office/powerpoint/2010/main" val="157666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045" y="951349"/>
            <a:ext cx="8429386" cy="2800767"/>
          </a:xfrm>
          <a:prstGeom prst="rect">
            <a:avLst/>
          </a:prstGeom>
        </p:spPr>
        <p:txBody>
          <a:bodyPr wrap="square">
            <a:spAutoFit/>
          </a:bodyPr>
          <a:lstStyle/>
          <a:p>
            <a:pPr algn="just"/>
            <a:r>
              <a:rPr lang="hr-HR" sz="1600" dirty="0">
                <a:solidFill>
                  <a:schemeClr val="bg1"/>
                </a:solidFill>
              </a:rPr>
              <a:t>Ispitivanje predmetnog transformatora u periodu od njegove ugradnje vršilo je Odjeljenje   ispitivanja u Crnogorskom elektroprenosnom sistemu. U narednim tabelama biće prikazani rezultati ispitivanja otpora namotaja (Rn), otpora izolacije (Riso), faktora dielektričnih gubitaka (tgδ), kapaciteta (C), induktivnosti usljed rasipanja (L), određivanje sadržaja vlage u celuloznoj izolaciji i konduktivnosti ulja. Takođe će biti prikazani rezultati gasne hromatografije (DGA) i fizičko-hemijske analize ulja (FHA), koje je vršio nezavisi institut. Akcenat ove analize ja stavljen na period ispitivanja od 2006. godine kada je transformator pretrpio prvu havariju propraćenu požarom koji je ugašen nakon 7 minuta. Transformator je saniran na licu mjesta, zamijenjeni su oštećeni provodni izolatori u fazi B na visokonaponskoj (VN) i srednjenaponskoj (SN) strani kao i u neutralnoj tački SN namotaja. Zatim je vršena obrada ulja, nakon čega je trafo vraćen u pogon.</a:t>
            </a:r>
            <a:endParaRPr lang="en-US" sz="16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95525802"/>
              </p:ext>
            </p:extLst>
          </p:nvPr>
        </p:nvGraphicFramePr>
        <p:xfrm>
          <a:off x="1375441" y="3888121"/>
          <a:ext cx="6247122" cy="2297529"/>
        </p:xfrm>
        <a:graphic>
          <a:graphicData uri="http://schemas.openxmlformats.org/drawingml/2006/table">
            <a:tbl>
              <a:tblPr firstRow="1" bandRow="1">
                <a:tableStyleId>{5C22544A-7EE6-4342-B048-85BDC9FD1C3A}</a:tableStyleId>
              </a:tblPr>
              <a:tblGrid>
                <a:gridCol w="1041187">
                  <a:extLst>
                    <a:ext uri="{9D8B030D-6E8A-4147-A177-3AD203B41FA5}">
                      <a16:colId xmlns:a16="http://schemas.microsoft.com/office/drawing/2014/main" val="20000"/>
                    </a:ext>
                  </a:extLst>
                </a:gridCol>
                <a:gridCol w="1041187">
                  <a:extLst>
                    <a:ext uri="{9D8B030D-6E8A-4147-A177-3AD203B41FA5}">
                      <a16:colId xmlns:a16="http://schemas.microsoft.com/office/drawing/2014/main" val="20001"/>
                    </a:ext>
                  </a:extLst>
                </a:gridCol>
                <a:gridCol w="1041187">
                  <a:extLst>
                    <a:ext uri="{9D8B030D-6E8A-4147-A177-3AD203B41FA5}">
                      <a16:colId xmlns:a16="http://schemas.microsoft.com/office/drawing/2014/main" val="20002"/>
                    </a:ext>
                  </a:extLst>
                </a:gridCol>
                <a:gridCol w="1041187">
                  <a:extLst>
                    <a:ext uri="{9D8B030D-6E8A-4147-A177-3AD203B41FA5}">
                      <a16:colId xmlns:a16="http://schemas.microsoft.com/office/drawing/2014/main" val="20003"/>
                    </a:ext>
                  </a:extLst>
                </a:gridCol>
                <a:gridCol w="1041187">
                  <a:extLst>
                    <a:ext uri="{9D8B030D-6E8A-4147-A177-3AD203B41FA5}">
                      <a16:colId xmlns:a16="http://schemas.microsoft.com/office/drawing/2014/main" val="20004"/>
                    </a:ext>
                  </a:extLst>
                </a:gridCol>
                <a:gridCol w="1041187">
                  <a:extLst>
                    <a:ext uri="{9D8B030D-6E8A-4147-A177-3AD203B41FA5}">
                      <a16:colId xmlns:a16="http://schemas.microsoft.com/office/drawing/2014/main" val="20005"/>
                    </a:ext>
                  </a:extLst>
                </a:gridCol>
              </a:tblGrid>
              <a:tr h="353466">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b="1" kern="1200" dirty="0">
                          <a:solidFill>
                            <a:schemeClr val="lt1"/>
                          </a:solidFill>
                          <a:effectLst/>
                          <a:latin typeface="+mn-lt"/>
                          <a:ea typeface="+mn-ea"/>
                          <a:cs typeface="+mn-cs"/>
                        </a:rPr>
                        <a:t>Tabela II. Rezultati mjerenja kapaciteta C [pF]</a:t>
                      </a:r>
                      <a:endParaRPr lang="en-US" sz="1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466">
                <a:tc>
                  <a:txBody>
                    <a:bodyPr/>
                    <a:lstStyle/>
                    <a:p>
                      <a:pPr marL="0" marR="0" algn="ctr">
                        <a:spcBef>
                          <a:spcPts val="0"/>
                        </a:spcBef>
                        <a:spcAft>
                          <a:spcPts val="0"/>
                        </a:spcAft>
                      </a:pPr>
                      <a:r>
                        <a:rPr lang="hr-HR" sz="1000" b="1" dirty="0">
                          <a:effectLst/>
                          <a:latin typeface="Arial"/>
                          <a:ea typeface="Times New Roman"/>
                        </a:rPr>
                        <a:t>Relacija ispitivanja</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VN-SN (NN+M)</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SN-NN (VN+M)</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VN-M (VN+SN)</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SN-M (SN+NN)</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NN-M (VN+SN)</a:t>
                      </a:r>
                      <a:endParaRPr lang="en-US" sz="10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76733">
                <a:tc>
                  <a:txBody>
                    <a:bodyPr/>
                    <a:lstStyle/>
                    <a:p>
                      <a:pPr marL="0" marR="0" algn="ctr">
                        <a:spcBef>
                          <a:spcPts val="0"/>
                        </a:spcBef>
                        <a:spcAft>
                          <a:spcPts val="0"/>
                        </a:spcAft>
                      </a:pPr>
                      <a:r>
                        <a:rPr lang="hr-HR" sz="1000" dirty="0">
                          <a:effectLst/>
                          <a:latin typeface="Arial"/>
                          <a:ea typeface="Times New Roman"/>
                        </a:rPr>
                        <a:t>06.07.2000.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7399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15858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3662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1332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12478</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76733">
                <a:tc>
                  <a:txBody>
                    <a:bodyPr/>
                    <a:lstStyle/>
                    <a:p>
                      <a:pPr marL="0" marR="0" algn="ctr">
                        <a:spcBef>
                          <a:spcPts val="0"/>
                        </a:spcBef>
                        <a:spcAft>
                          <a:spcPts val="0"/>
                        </a:spcAft>
                      </a:pPr>
                      <a:r>
                        <a:rPr lang="hr-HR" sz="1000">
                          <a:effectLst/>
                          <a:latin typeface="Arial"/>
                          <a:ea typeface="Times New Roman"/>
                        </a:rPr>
                        <a:t>20.09.2006.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7391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16130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3477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1099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12440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76733">
                <a:tc>
                  <a:txBody>
                    <a:bodyPr/>
                    <a:lstStyle/>
                    <a:p>
                      <a:pPr marL="0" marR="0" algn="ctr">
                        <a:spcBef>
                          <a:spcPts val="0"/>
                        </a:spcBef>
                        <a:spcAft>
                          <a:spcPts val="0"/>
                        </a:spcAft>
                      </a:pPr>
                      <a:r>
                        <a:rPr lang="hr-HR" sz="1000">
                          <a:effectLst/>
                          <a:latin typeface="Arial"/>
                          <a:ea typeface="Times New Roman"/>
                        </a:rPr>
                        <a:t>09.10.2007.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7474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16460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3476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1096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12400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76733">
                <a:tc>
                  <a:txBody>
                    <a:bodyPr/>
                    <a:lstStyle/>
                    <a:p>
                      <a:pPr marL="0" marR="0" algn="ctr">
                        <a:spcBef>
                          <a:spcPts val="0"/>
                        </a:spcBef>
                        <a:spcAft>
                          <a:spcPts val="0"/>
                        </a:spcAft>
                      </a:pPr>
                      <a:r>
                        <a:rPr lang="hr-HR" sz="1000">
                          <a:effectLst/>
                          <a:latin typeface="Arial"/>
                          <a:ea typeface="Times New Roman"/>
                        </a:rPr>
                        <a:t>11.09.2008.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7501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16430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3469</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1099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12370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76733">
                <a:tc>
                  <a:txBody>
                    <a:bodyPr/>
                    <a:lstStyle/>
                    <a:p>
                      <a:pPr marL="0" marR="0" algn="ctr">
                        <a:spcBef>
                          <a:spcPts val="0"/>
                        </a:spcBef>
                        <a:spcAft>
                          <a:spcPts val="0"/>
                        </a:spcAft>
                      </a:pPr>
                      <a:r>
                        <a:rPr lang="hr-HR" sz="1000">
                          <a:effectLst/>
                          <a:latin typeface="Arial"/>
                          <a:ea typeface="Times New Roman"/>
                        </a:rPr>
                        <a:t>13.05.2010.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7584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16790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3482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1097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12520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176733">
                <a:tc>
                  <a:txBody>
                    <a:bodyPr/>
                    <a:lstStyle/>
                    <a:p>
                      <a:pPr marL="0" marR="0" algn="ctr">
                        <a:spcBef>
                          <a:spcPts val="0"/>
                        </a:spcBef>
                        <a:spcAft>
                          <a:spcPts val="0"/>
                        </a:spcAft>
                      </a:pPr>
                      <a:r>
                        <a:rPr lang="hr-HR" sz="1000">
                          <a:effectLst/>
                          <a:latin typeface="Arial"/>
                          <a:ea typeface="Times New Roman"/>
                        </a:rPr>
                        <a:t>03.04.2011.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7616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16910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3490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1098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12540</a:t>
                      </a:r>
                    </a:p>
                  </a:txBody>
                  <a:tcPr marL="68580" marR="68580" marT="0" marB="0"/>
                </a:tc>
                <a:extLst>
                  <a:ext uri="{0D108BD9-81ED-4DB2-BD59-A6C34878D82A}">
                    <a16:rowId xmlns:a16="http://schemas.microsoft.com/office/drawing/2014/main" val="10007"/>
                  </a:ext>
                </a:extLst>
              </a:tr>
              <a:tr h="176733">
                <a:tc>
                  <a:txBody>
                    <a:bodyPr/>
                    <a:lstStyle/>
                    <a:p>
                      <a:pPr marL="0" marR="0" algn="ctr">
                        <a:spcBef>
                          <a:spcPts val="0"/>
                        </a:spcBef>
                        <a:spcAft>
                          <a:spcPts val="0"/>
                        </a:spcAft>
                      </a:pPr>
                      <a:r>
                        <a:rPr lang="hr-HR" sz="1000">
                          <a:effectLst/>
                          <a:latin typeface="Arial"/>
                          <a:ea typeface="Times New Roman"/>
                        </a:rPr>
                        <a:t>18.03.2014.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7570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16750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3470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1100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12540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176733">
                <a:tc>
                  <a:txBody>
                    <a:bodyPr/>
                    <a:lstStyle/>
                    <a:p>
                      <a:pPr marL="0" marR="0" algn="ctr">
                        <a:spcBef>
                          <a:spcPts val="0"/>
                        </a:spcBef>
                        <a:spcAft>
                          <a:spcPts val="0"/>
                        </a:spcAft>
                      </a:pPr>
                      <a:r>
                        <a:rPr lang="hr-HR" sz="1000">
                          <a:effectLst/>
                          <a:latin typeface="Arial"/>
                          <a:ea typeface="Times New Roman"/>
                        </a:rPr>
                        <a:t>01.09.2017.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7527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16520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3473</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1100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12530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176733">
                <a:tc>
                  <a:txBody>
                    <a:bodyPr/>
                    <a:lstStyle/>
                    <a:p>
                      <a:pPr marL="0" marR="0" algn="ctr">
                        <a:spcBef>
                          <a:spcPts val="0"/>
                        </a:spcBef>
                        <a:spcAft>
                          <a:spcPts val="0"/>
                        </a:spcAft>
                      </a:pPr>
                      <a:r>
                        <a:rPr lang="hr-HR" sz="1000" dirty="0">
                          <a:effectLst/>
                          <a:latin typeface="Arial"/>
                          <a:ea typeface="Times New Roman"/>
                        </a:rPr>
                        <a:t>14.06.2018.</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7476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16450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3401</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1085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12630</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2" name="Title 1"/>
          <p:cNvSpPr>
            <a:spLocks noGrp="1"/>
          </p:cNvSpPr>
          <p:nvPr>
            <p:ph type="title"/>
          </p:nvPr>
        </p:nvSpPr>
        <p:spPr/>
        <p:txBody>
          <a:bodyPr/>
          <a:lstStyle/>
          <a:p>
            <a:r>
              <a:rPr lang="sr-Latn-BA" b="1" dirty="0">
                <a:solidFill>
                  <a:schemeClr val="bg1"/>
                </a:solidFill>
              </a:rPr>
              <a:t>Rezultati ispitivanja</a:t>
            </a:r>
            <a:endParaRPr lang="en-US" b="1" dirty="0">
              <a:solidFill>
                <a:schemeClr val="bg1"/>
              </a:solidFill>
            </a:endParaRPr>
          </a:p>
        </p:txBody>
      </p:sp>
    </p:spTree>
    <p:extLst>
      <p:ext uri="{BB962C8B-B14F-4D97-AF65-F5344CB8AC3E}">
        <p14:creationId xmlns:p14="http://schemas.microsoft.com/office/powerpoint/2010/main" val="244501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4" y="474345"/>
            <a:ext cx="8152760" cy="2554545"/>
          </a:xfrm>
          <a:prstGeom prst="rect">
            <a:avLst/>
          </a:prstGeom>
        </p:spPr>
        <p:txBody>
          <a:bodyPr wrap="square">
            <a:spAutoFit/>
          </a:bodyPr>
          <a:lstStyle/>
          <a:p>
            <a:pPr algn="just"/>
            <a:r>
              <a:rPr lang="sr-Latn-BA" sz="1600" dirty="0">
                <a:solidFill>
                  <a:schemeClr val="bg1"/>
                </a:solidFill>
              </a:rPr>
              <a:t>Kako u periodu prije havarije nije bilo podataka o induktivnosti usljed rasipanja, rezultati mjerenja nakon havarije su ostavili prostor za sumnju da je do promjene geometrije ipak došlo jer su razlike među fazama u spoju VN:SN (napajanje sa strane visokog napona, kratko spojen namotaj 35kV) veće od 5%. Izmjerene vrijednosti su sljedeće: </a:t>
            </a:r>
            <a:endParaRPr lang="en-US" sz="1600" dirty="0">
              <a:solidFill>
                <a:schemeClr val="bg1"/>
              </a:solidFill>
            </a:endParaRPr>
          </a:p>
          <a:p>
            <a:pPr algn="just"/>
            <a:r>
              <a:rPr lang="sr-Latn-BA" sz="1600" dirty="0">
                <a:solidFill>
                  <a:schemeClr val="bg1"/>
                </a:solidFill>
              </a:rPr>
              <a:t>			faza A: 65.01 mH,</a:t>
            </a:r>
            <a:endParaRPr lang="en-US" sz="1600" dirty="0">
              <a:solidFill>
                <a:schemeClr val="bg1"/>
              </a:solidFill>
            </a:endParaRPr>
          </a:p>
          <a:p>
            <a:pPr algn="just"/>
            <a:r>
              <a:rPr lang="sr-Latn-BA" sz="1600" dirty="0">
                <a:solidFill>
                  <a:schemeClr val="bg1"/>
                </a:solidFill>
              </a:rPr>
              <a:t>			faza B: 65.04 mH,</a:t>
            </a:r>
            <a:endParaRPr lang="en-US" sz="1600" dirty="0">
              <a:solidFill>
                <a:schemeClr val="bg1"/>
              </a:solidFill>
            </a:endParaRPr>
          </a:p>
          <a:p>
            <a:pPr algn="just"/>
            <a:r>
              <a:rPr lang="sr-Latn-BA" sz="1600" dirty="0">
                <a:solidFill>
                  <a:schemeClr val="bg1"/>
                </a:solidFill>
              </a:rPr>
              <a:t>			faza C: 68.44 mH.</a:t>
            </a:r>
            <a:endParaRPr lang="en-US" sz="1600" dirty="0">
              <a:solidFill>
                <a:schemeClr val="bg1"/>
              </a:solidFill>
            </a:endParaRPr>
          </a:p>
          <a:p>
            <a:pPr algn="just"/>
            <a:r>
              <a:rPr lang="sr-Latn-BA" sz="1600" dirty="0">
                <a:solidFill>
                  <a:schemeClr val="bg1"/>
                </a:solidFill>
              </a:rPr>
              <a:t>Iako je predlagano, transformator nije otvaran, tako da je vraćen u pogon sa sumnjom da je njegova pouzdanost nepredvidiva. Do kraja životnog vijeka transformatora induktivnost usljed rasipanja je ostala nepromijenjena.</a:t>
            </a:r>
            <a:endParaRPr lang="en-US" sz="16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2577437"/>
              </p:ext>
            </p:extLst>
          </p:nvPr>
        </p:nvGraphicFramePr>
        <p:xfrm>
          <a:off x="624971" y="3236359"/>
          <a:ext cx="4784590" cy="2539003"/>
        </p:xfrm>
        <a:graphic>
          <a:graphicData uri="http://schemas.openxmlformats.org/drawingml/2006/table">
            <a:tbl>
              <a:tblPr firstRow="1" bandRow="1">
                <a:tableStyleId>{5C22544A-7EE6-4342-B048-85BDC9FD1C3A}</a:tableStyleId>
              </a:tblPr>
              <a:tblGrid>
                <a:gridCol w="857484">
                  <a:extLst>
                    <a:ext uri="{9D8B030D-6E8A-4147-A177-3AD203B41FA5}">
                      <a16:colId xmlns:a16="http://schemas.microsoft.com/office/drawing/2014/main" val="20000"/>
                    </a:ext>
                  </a:extLst>
                </a:gridCol>
                <a:gridCol w="605468">
                  <a:extLst>
                    <a:ext uri="{9D8B030D-6E8A-4147-A177-3AD203B41FA5}">
                      <a16:colId xmlns:a16="http://schemas.microsoft.com/office/drawing/2014/main" val="20001"/>
                    </a:ext>
                  </a:extLst>
                </a:gridCol>
                <a:gridCol w="789363">
                  <a:extLst>
                    <a:ext uri="{9D8B030D-6E8A-4147-A177-3AD203B41FA5}">
                      <a16:colId xmlns:a16="http://schemas.microsoft.com/office/drawing/2014/main" val="20002"/>
                    </a:ext>
                  </a:extLst>
                </a:gridCol>
                <a:gridCol w="789363">
                  <a:extLst>
                    <a:ext uri="{9D8B030D-6E8A-4147-A177-3AD203B41FA5}">
                      <a16:colId xmlns:a16="http://schemas.microsoft.com/office/drawing/2014/main" val="20003"/>
                    </a:ext>
                  </a:extLst>
                </a:gridCol>
                <a:gridCol w="808308">
                  <a:extLst>
                    <a:ext uri="{9D8B030D-6E8A-4147-A177-3AD203B41FA5}">
                      <a16:colId xmlns:a16="http://schemas.microsoft.com/office/drawing/2014/main" val="20004"/>
                    </a:ext>
                  </a:extLst>
                </a:gridCol>
                <a:gridCol w="934604">
                  <a:extLst>
                    <a:ext uri="{9D8B030D-6E8A-4147-A177-3AD203B41FA5}">
                      <a16:colId xmlns:a16="http://schemas.microsoft.com/office/drawing/2014/main" val="20005"/>
                    </a:ext>
                  </a:extLst>
                </a:gridCol>
              </a:tblGrid>
              <a:tr h="246894">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b="1" kern="1200" dirty="0">
                          <a:solidFill>
                            <a:schemeClr val="lt1"/>
                          </a:solidFill>
                          <a:effectLst/>
                          <a:latin typeface="+mn-lt"/>
                          <a:ea typeface="+mn-ea"/>
                          <a:cs typeface="+mn-cs"/>
                        </a:rPr>
                        <a:t>Tabela III. Rezultati mjerenja Riso [MΩ] svedeno na 20°C</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0388">
                <a:tc>
                  <a:txBody>
                    <a:bodyPr/>
                    <a:lstStyle/>
                    <a:p>
                      <a:pPr marL="0" marR="0" algn="ctr">
                        <a:spcBef>
                          <a:spcPts val="0"/>
                        </a:spcBef>
                        <a:spcAft>
                          <a:spcPts val="0"/>
                        </a:spcAft>
                      </a:pPr>
                      <a:r>
                        <a:rPr lang="hr-HR" sz="1000" b="1" dirty="0">
                          <a:effectLst/>
                          <a:latin typeface="Arial"/>
                          <a:ea typeface="Times New Roman"/>
                        </a:rPr>
                        <a:t>Relacija ispitivanja</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VN-SN (NN+M)</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SN-NN (VN+M)</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VN-M (VN+SN)</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SN-M (SN+NN)</a:t>
                      </a:r>
                      <a:endParaRPr lang="en-US" sz="1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b="1" dirty="0">
                          <a:effectLst/>
                          <a:latin typeface="Arial"/>
                          <a:ea typeface="Times New Roman"/>
                        </a:rPr>
                        <a:t>NN-M (VN+SN)</a:t>
                      </a:r>
                      <a:endParaRPr lang="en-US" sz="10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52343">
                <a:tc>
                  <a:txBody>
                    <a:bodyPr/>
                    <a:lstStyle/>
                    <a:p>
                      <a:pPr marL="0" marR="0" algn="ctr">
                        <a:spcBef>
                          <a:spcPts val="0"/>
                        </a:spcBef>
                        <a:spcAft>
                          <a:spcPts val="0"/>
                        </a:spcAft>
                      </a:pPr>
                      <a:r>
                        <a:rPr lang="hr-HR" sz="1000" dirty="0">
                          <a:effectLst/>
                          <a:latin typeface="Arial"/>
                          <a:ea typeface="Times New Roman"/>
                        </a:rPr>
                        <a:t>06.07.2000.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33750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26300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56250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67500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36000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53623">
                <a:tc>
                  <a:txBody>
                    <a:bodyPr/>
                    <a:lstStyle/>
                    <a:p>
                      <a:pPr marL="0" marR="0" algn="ctr">
                        <a:spcBef>
                          <a:spcPts val="0"/>
                        </a:spcBef>
                        <a:spcAft>
                          <a:spcPts val="0"/>
                        </a:spcAft>
                      </a:pPr>
                      <a:r>
                        <a:rPr lang="hr-HR" sz="1000" dirty="0">
                          <a:effectLst/>
                          <a:latin typeface="Arial"/>
                          <a:ea typeface="Times New Roman"/>
                        </a:rPr>
                        <a:t>20.09.2006.</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3365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2668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3077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6250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1974</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61365">
                <a:tc>
                  <a:txBody>
                    <a:bodyPr/>
                    <a:lstStyle/>
                    <a:p>
                      <a:pPr marL="0" marR="0" algn="ctr">
                        <a:spcBef>
                          <a:spcPts val="0"/>
                        </a:spcBef>
                        <a:spcAft>
                          <a:spcPts val="0"/>
                        </a:spcAft>
                      </a:pPr>
                      <a:r>
                        <a:rPr lang="hr-HR" sz="1000" dirty="0">
                          <a:effectLst/>
                          <a:latin typeface="Arial"/>
                          <a:ea typeface="Times New Roman"/>
                        </a:rPr>
                        <a:t>13.09.2007.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3197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2459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4672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7295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2197</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53681">
                <a:tc>
                  <a:txBody>
                    <a:bodyPr/>
                    <a:lstStyle/>
                    <a:p>
                      <a:pPr marL="0" marR="0" algn="ctr">
                        <a:spcBef>
                          <a:spcPts val="0"/>
                        </a:spcBef>
                        <a:spcAft>
                          <a:spcPts val="0"/>
                        </a:spcAft>
                      </a:pPr>
                      <a:r>
                        <a:rPr lang="hr-HR" sz="1000">
                          <a:effectLst/>
                          <a:latin typeface="Arial"/>
                          <a:ea typeface="Times New Roman"/>
                        </a:rPr>
                        <a:t>09.10.2007.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4212</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3627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1193</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4095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1146</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61364">
                <a:tc>
                  <a:txBody>
                    <a:bodyPr/>
                    <a:lstStyle/>
                    <a:p>
                      <a:pPr marL="0" marR="0">
                        <a:spcBef>
                          <a:spcPts val="0"/>
                        </a:spcBef>
                        <a:spcAft>
                          <a:spcPts val="0"/>
                        </a:spcAft>
                      </a:pPr>
                      <a:r>
                        <a:rPr lang="hr-HR" sz="1000">
                          <a:effectLst/>
                          <a:latin typeface="Arial"/>
                          <a:ea typeface="Times New Roman"/>
                        </a:rPr>
                        <a:t>10.11.2007.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3240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2530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672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2775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773</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138313">
                <a:tc>
                  <a:txBody>
                    <a:bodyPr/>
                    <a:lstStyle/>
                    <a:p>
                      <a:pPr marL="0" marR="0" algn="ctr">
                        <a:spcBef>
                          <a:spcPts val="0"/>
                        </a:spcBef>
                        <a:spcAft>
                          <a:spcPts val="0"/>
                        </a:spcAft>
                      </a:pPr>
                      <a:r>
                        <a:rPr lang="hr-HR" sz="1000">
                          <a:effectLst/>
                          <a:latin typeface="Arial"/>
                          <a:ea typeface="Times New Roman"/>
                        </a:rPr>
                        <a:t>11.09.2008.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5026</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3774</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1273</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4538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1257</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147278">
                <a:tc>
                  <a:txBody>
                    <a:bodyPr/>
                    <a:lstStyle/>
                    <a:p>
                      <a:pPr marL="0" marR="0" algn="ctr">
                        <a:spcBef>
                          <a:spcPts val="0"/>
                        </a:spcBef>
                        <a:spcAft>
                          <a:spcPts val="0"/>
                        </a:spcAft>
                      </a:pPr>
                      <a:r>
                        <a:rPr lang="hr-HR" sz="1000">
                          <a:effectLst/>
                          <a:latin typeface="Arial"/>
                          <a:ea typeface="Times New Roman"/>
                        </a:rPr>
                        <a:t>13.05.2010.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3367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2357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1772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16035</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1266</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171610">
                <a:tc>
                  <a:txBody>
                    <a:bodyPr/>
                    <a:lstStyle/>
                    <a:p>
                      <a:pPr marL="0" marR="0" algn="ctr">
                        <a:spcBef>
                          <a:spcPts val="0"/>
                        </a:spcBef>
                        <a:spcAft>
                          <a:spcPts val="0"/>
                        </a:spcAft>
                      </a:pPr>
                      <a:r>
                        <a:rPr lang="hr-HR" sz="1000">
                          <a:effectLst/>
                          <a:latin typeface="Arial"/>
                          <a:ea typeface="Times New Roman"/>
                        </a:rPr>
                        <a:t>03.04.2011.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2033</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1423</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2070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16387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1090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123447">
                <a:tc>
                  <a:txBody>
                    <a:bodyPr/>
                    <a:lstStyle/>
                    <a:p>
                      <a:pPr marL="0" marR="0" algn="ctr">
                        <a:spcBef>
                          <a:spcPts val="0"/>
                        </a:spcBef>
                        <a:spcAft>
                          <a:spcPts val="0"/>
                        </a:spcAft>
                      </a:pPr>
                      <a:r>
                        <a:rPr lang="hr-HR" sz="1000">
                          <a:effectLst/>
                          <a:latin typeface="Arial"/>
                          <a:ea typeface="Times New Roman"/>
                        </a:rPr>
                        <a:t>18.03.2014.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2525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1764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2337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15303</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1220</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10"/>
                  </a:ext>
                </a:extLst>
              </a:tr>
              <a:tr h="123447">
                <a:tc>
                  <a:txBody>
                    <a:bodyPr/>
                    <a:lstStyle/>
                    <a:p>
                      <a:pPr marL="0" marR="0" algn="ctr">
                        <a:spcBef>
                          <a:spcPts val="0"/>
                        </a:spcBef>
                        <a:spcAft>
                          <a:spcPts val="0"/>
                        </a:spcAft>
                      </a:pPr>
                      <a:r>
                        <a:rPr lang="hr-HR" sz="1000">
                          <a:effectLst/>
                          <a:latin typeface="Arial"/>
                          <a:ea typeface="Times New Roman"/>
                        </a:rPr>
                        <a:t>01.09.2017.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3790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2150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2440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19000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1461</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11"/>
                  </a:ext>
                </a:extLst>
              </a:tr>
              <a:tr h="123447">
                <a:tc>
                  <a:txBody>
                    <a:bodyPr/>
                    <a:lstStyle/>
                    <a:p>
                      <a:pPr marL="0" marR="0" algn="ctr">
                        <a:spcBef>
                          <a:spcPts val="0"/>
                        </a:spcBef>
                        <a:spcAft>
                          <a:spcPts val="0"/>
                        </a:spcAft>
                      </a:pPr>
                      <a:r>
                        <a:rPr lang="hr-HR" sz="1000">
                          <a:effectLst/>
                          <a:latin typeface="Arial"/>
                          <a:ea typeface="Times New Roman"/>
                        </a:rPr>
                        <a:t>*14.06.2018.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1810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2290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7625</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1015</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12"/>
                  </a:ext>
                </a:extLst>
              </a:tr>
            </a:tbl>
          </a:graphicData>
        </a:graphic>
      </p:graphicFrame>
      <p:pic>
        <p:nvPicPr>
          <p:cNvPr id="205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6" y="3734440"/>
            <a:ext cx="3080150" cy="206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30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1155057"/>
              </p:ext>
            </p:extLst>
          </p:nvPr>
        </p:nvGraphicFramePr>
        <p:xfrm>
          <a:off x="463603" y="382708"/>
          <a:ext cx="4523335" cy="2591013"/>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618138">
                  <a:extLst>
                    <a:ext uri="{9D8B030D-6E8A-4147-A177-3AD203B41FA5}">
                      <a16:colId xmlns:a16="http://schemas.microsoft.com/office/drawing/2014/main" val="20001"/>
                    </a:ext>
                  </a:extLst>
                </a:gridCol>
                <a:gridCol w="745351">
                  <a:extLst>
                    <a:ext uri="{9D8B030D-6E8A-4147-A177-3AD203B41FA5}">
                      <a16:colId xmlns:a16="http://schemas.microsoft.com/office/drawing/2014/main" val="20002"/>
                    </a:ext>
                  </a:extLst>
                </a:gridCol>
                <a:gridCol w="745352">
                  <a:extLst>
                    <a:ext uri="{9D8B030D-6E8A-4147-A177-3AD203B41FA5}">
                      <a16:colId xmlns:a16="http://schemas.microsoft.com/office/drawing/2014/main" val="20003"/>
                    </a:ext>
                  </a:extLst>
                </a:gridCol>
                <a:gridCol w="699247">
                  <a:extLst>
                    <a:ext uri="{9D8B030D-6E8A-4147-A177-3AD203B41FA5}">
                      <a16:colId xmlns:a16="http://schemas.microsoft.com/office/drawing/2014/main" val="20004"/>
                    </a:ext>
                  </a:extLst>
                </a:gridCol>
                <a:gridCol w="699247">
                  <a:extLst>
                    <a:ext uri="{9D8B030D-6E8A-4147-A177-3AD203B41FA5}">
                      <a16:colId xmlns:a16="http://schemas.microsoft.com/office/drawing/2014/main" val="20005"/>
                    </a:ext>
                  </a:extLst>
                </a:gridCol>
              </a:tblGrid>
              <a:tr h="370840">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b="1" kern="1200" dirty="0">
                          <a:solidFill>
                            <a:schemeClr val="lt1"/>
                          </a:solidFill>
                          <a:effectLst/>
                          <a:latin typeface="+mn-lt"/>
                          <a:ea typeface="+mn-ea"/>
                          <a:cs typeface="+mn-cs"/>
                        </a:rPr>
                        <a:t>Tabela I</a:t>
                      </a:r>
                      <a:r>
                        <a:rPr lang="en-US" sz="1400" b="1" kern="1200" dirty="0">
                          <a:solidFill>
                            <a:schemeClr val="lt1"/>
                          </a:solidFill>
                          <a:effectLst/>
                          <a:latin typeface="+mn-lt"/>
                          <a:ea typeface="+mn-ea"/>
                          <a:cs typeface="+mn-cs"/>
                        </a:rPr>
                        <a:t>V</a:t>
                      </a:r>
                      <a:r>
                        <a:rPr lang="hr-HR" sz="1400" b="1" kern="1200" dirty="0">
                          <a:solidFill>
                            <a:schemeClr val="lt1"/>
                          </a:solidFill>
                          <a:effectLst/>
                          <a:latin typeface="+mn-lt"/>
                          <a:ea typeface="+mn-ea"/>
                          <a:cs typeface="+mn-cs"/>
                        </a:rPr>
                        <a:t>. Rezultati mjerenja </a:t>
                      </a:r>
                      <a:r>
                        <a:rPr lang="en-US" sz="1400" b="1" kern="1200" dirty="0" err="1">
                          <a:solidFill>
                            <a:schemeClr val="lt1"/>
                          </a:solidFill>
                          <a:effectLst/>
                          <a:latin typeface="+mn-lt"/>
                          <a:ea typeface="+mn-ea"/>
                          <a:cs typeface="+mn-cs"/>
                        </a:rPr>
                        <a:t>tg</a:t>
                      </a:r>
                      <a:r>
                        <a:rPr lang="el-GR" sz="1400" b="1" kern="1200" dirty="0">
                          <a:solidFill>
                            <a:schemeClr val="lt1"/>
                          </a:solidFill>
                          <a:effectLst/>
                          <a:latin typeface="+mn-lt"/>
                          <a:ea typeface="+mn-ea"/>
                          <a:cs typeface="+mn-cs"/>
                        </a:rPr>
                        <a:t>δ</a:t>
                      </a:r>
                      <a:r>
                        <a:rPr lang="hr-HR" sz="1400" b="1" kern="1200" dirty="0">
                          <a:solidFill>
                            <a:schemeClr val="lt1"/>
                          </a:solidFill>
                          <a:effectLst/>
                          <a:latin typeface="+mn-lt"/>
                          <a:ea typeface="+mn-ea"/>
                          <a:cs typeface="+mn-cs"/>
                        </a:rPr>
                        <a:t> svedeno na 20°C</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hr-HR" sz="1000" dirty="0">
                          <a:effectLst/>
                          <a:latin typeface="Arial"/>
                          <a:ea typeface="Times New Roman"/>
                        </a:rPr>
                        <a:t>Relacija ispitivanja</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VN-SN (NN+M)</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SN-NN (VN+M)</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VN-M (VN+SN)</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SN-M (SN+NN)</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NN-M (VN+SN)</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66530">
                <a:tc>
                  <a:txBody>
                    <a:bodyPr/>
                    <a:lstStyle/>
                    <a:p>
                      <a:pPr marL="0" marR="0" algn="ctr">
                        <a:spcBef>
                          <a:spcPts val="0"/>
                        </a:spcBef>
                        <a:spcAft>
                          <a:spcPts val="0"/>
                        </a:spcAft>
                      </a:pPr>
                      <a:r>
                        <a:rPr lang="hr-HR" sz="1000" dirty="0">
                          <a:effectLst/>
                          <a:latin typeface="Arial"/>
                          <a:ea typeface="Times New Roman"/>
                        </a:rPr>
                        <a:t>06.07.2000.</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0.57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0.43</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1.40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69048">
                <a:tc>
                  <a:txBody>
                    <a:bodyPr/>
                    <a:lstStyle/>
                    <a:p>
                      <a:pPr marL="0" marR="0" algn="ctr">
                        <a:spcBef>
                          <a:spcPts val="0"/>
                        </a:spcBef>
                        <a:spcAft>
                          <a:spcPts val="0"/>
                        </a:spcAft>
                      </a:pPr>
                      <a:r>
                        <a:rPr lang="hr-HR" sz="1000" dirty="0">
                          <a:effectLst/>
                          <a:latin typeface="Arial"/>
                          <a:ea typeface="Times New Roman"/>
                        </a:rPr>
                        <a:t>20.09.2006.</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0.47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0.82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0.3</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0.48</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0.41</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92101">
                <a:tc>
                  <a:txBody>
                    <a:bodyPr/>
                    <a:lstStyle/>
                    <a:p>
                      <a:pPr marL="0" marR="0" algn="ctr">
                        <a:spcBef>
                          <a:spcPts val="0"/>
                        </a:spcBef>
                        <a:spcAft>
                          <a:spcPts val="0"/>
                        </a:spcAft>
                      </a:pPr>
                      <a:r>
                        <a:rPr lang="hr-HR" sz="1000">
                          <a:effectLst/>
                          <a:latin typeface="Arial"/>
                          <a:ea typeface="Times New Roman"/>
                        </a:rPr>
                        <a:t>13.09.2007.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2.37</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5.78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0.77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0.35</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0.45</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76733">
                <a:tc>
                  <a:txBody>
                    <a:bodyPr/>
                    <a:lstStyle/>
                    <a:p>
                      <a:pPr marL="0" marR="0" algn="ctr">
                        <a:spcBef>
                          <a:spcPts val="0"/>
                        </a:spcBef>
                        <a:spcAft>
                          <a:spcPts val="0"/>
                        </a:spcAft>
                      </a:pPr>
                      <a:r>
                        <a:rPr lang="hr-HR" sz="1000">
                          <a:effectLst/>
                          <a:latin typeface="Arial"/>
                          <a:ea typeface="Times New Roman"/>
                        </a:rPr>
                        <a:t>09.10.2007.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1.41</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3.04</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0.58</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0.60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69049">
                <a:tc>
                  <a:txBody>
                    <a:bodyPr/>
                    <a:lstStyle/>
                    <a:p>
                      <a:pPr marL="0" marR="0" algn="ctr">
                        <a:spcBef>
                          <a:spcPts val="0"/>
                        </a:spcBef>
                        <a:spcAft>
                          <a:spcPts val="0"/>
                        </a:spcAft>
                      </a:pPr>
                      <a:r>
                        <a:rPr lang="hr-HR" sz="1000">
                          <a:effectLst/>
                          <a:latin typeface="Arial"/>
                          <a:ea typeface="Times New Roman"/>
                        </a:rPr>
                        <a:t>10.11.2007.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3.79</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0.77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0.73</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0.82</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153680">
                <a:tc>
                  <a:txBody>
                    <a:bodyPr/>
                    <a:lstStyle/>
                    <a:p>
                      <a:pPr marL="0" marR="0" algn="ctr">
                        <a:spcBef>
                          <a:spcPts val="0"/>
                        </a:spcBef>
                        <a:spcAft>
                          <a:spcPts val="0"/>
                        </a:spcAft>
                      </a:pPr>
                      <a:r>
                        <a:rPr lang="hr-HR" sz="1000">
                          <a:effectLst/>
                          <a:latin typeface="Arial"/>
                          <a:ea typeface="Times New Roman"/>
                        </a:rPr>
                        <a:t>11.09.2008.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0.82</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1.46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0.44</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0.51</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0.49</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161365">
                <a:tc>
                  <a:txBody>
                    <a:bodyPr/>
                    <a:lstStyle/>
                    <a:p>
                      <a:pPr marL="0" marR="0" algn="ctr">
                        <a:spcBef>
                          <a:spcPts val="0"/>
                        </a:spcBef>
                        <a:spcAft>
                          <a:spcPts val="0"/>
                        </a:spcAft>
                      </a:pPr>
                      <a:r>
                        <a:rPr lang="hr-HR" sz="1000">
                          <a:effectLst/>
                          <a:latin typeface="Arial"/>
                          <a:ea typeface="Times New Roman"/>
                        </a:rPr>
                        <a:t>13.05.2010.</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1.81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2.51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0.6</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0.39</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0.48</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169049">
                <a:tc>
                  <a:txBody>
                    <a:bodyPr/>
                    <a:lstStyle/>
                    <a:p>
                      <a:pPr marL="0" marR="0" algn="ctr">
                        <a:spcBef>
                          <a:spcPts val="0"/>
                        </a:spcBef>
                        <a:spcAft>
                          <a:spcPts val="0"/>
                        </a:spcAft>
                      </a:pPr>
                      <a:r>
                        <a:rPr lang="hr-HR" sz="1000">
                          <a:effectLst/>
                          <a:latin typeface="Arial"/>
                          <a:ea typeface="Times New Roman"/>
                        </a:rPr>
                        <a:t>03.04.2011.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2.05</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4.39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0.71</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0.53</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0.65</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153680">
                <a:tc>
                  <a:txBody>
                    <a:bodyPr/>
                    <a:lstStyle/>
                    <a:p>
                      <a:pPr marL="0" marR="0" algn="ctr">
                        <a:spcBef>
                          <a:spcPts val="0"/>
                        </a:spcBef>
                        <a:spcAft>
                          <a:spcPts val="0"/>
                        </a:spcAft>
                      </a:pPr>
                      <a:r>
                        <a:rPr lang="hr-HR" sz="1000">
                          <a:effectLst/>
                          <a:latin typeface="Arial"/>
                          <a:ea typeface="Times New Roman"/>
                        </a:rPr>
                        <a:t>18.03.2014.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1.34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2.78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0.78</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0.55</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0.52</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10"/>
                  </a:ext>
                </a:extLst>
              </a:tr>
              <a:tr h="161365">
                <a:tc>
                  <a:txBody>
                    <a:bodyPr/>
                    <a:lstStyle/>
                    <a:p>
                      <a:pPr marL="0" marR="0" algn="ctr">
                        <a:spcBef>
                          <a:spcPts val="0"/>
                        </a:spcBef>
                        <a:spcAft>
                          <a:spcPts val="0"/>
                        </a:spcAft>
                      </a:pPr>
                      <a:r>
                        <a:rPr lang="hr-HR" sz="1000">
                          <a:effectLst/>
                          <a:latin typeface="Arial"/>
                          <a:ea typeface="Times New Roman"/>
                        </a:rPr>
                        <a:t>01.09.2017.</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0.86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1.39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0.44</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0.38</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11"/>
                  </a:ext>
                </a:extLst>
              </a:tr>
              <a:tr h="176733">
                <a:tc>
                  <a:txBody>
                    <a:bodyPr/>
                    <a:lstStyle/>
                    <a:p>
                      <a:pPr marL="0" marR="0" algn="ctr">
                        <a:spcBef>
                          <a:spcPts val="0"/>
                        </a:spcBef>
                        <a:spcAft>
                          <a:spcPts val="0"/>
                        </a:spcAft>
                      </a:pPr>
                      <a:r>
                        <a:rPr lang="hr-HR" sz="1000" dirty="0">
                          <a:effectLst/>
                          <a:latin typeface="Arial"/>
                          <a:ea typeface="Times New Roman"/>
                        </a:rPr>
                        <a:t>14.06.2018.</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1.06</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19.13</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0.59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a:effectLst/>
                          <a:latin typeface="Arial"/>
                          <a:ea typeface="Times New Roman"/>
                        </a:rPr>
                        <a:t>0.39</a:t>
                      </a:r>
                      <a:endParaRPr lang="en-US" sz="1000">
                        <a:effectLst/>
                        <a:latin typeface="Times New Roman"/>
                        <a:ea typeface="Times New Roman"/>
                      </a:endParaRPr>
                    </a:p>
                  </a:txBody>
                  <a:tcPr marL="68580" marR="68580" marT="0" marB="0"/>
                </a:tc>
                <a:tc>
                  <a:txBody>
                    <a:bodyPr/>
                    <a:lstStyle/>
                    <a:p>
                      <a:pPr marL="0" marR="0" algn="ctr">
                        <a:spcBef>
                          <a:spcPts val="0"/>
                        </a:spcBef>
                        <a:spcAft>
                          <a:spcPts val="0"/>
                        </a:spcAft>
                      </a:pPr>
                      <a:r>
                        <a:rPr lang="hr-HR" sz="1000" dirty="0">
                          <a:effectLst/>
                          <a:latin typeface="Arial"/>
                          <a:ea typeface="Times New Roman"/>
                        </a:rPr>
                        <a:t>0.63</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12"/>
                  </a:ext>
                </a:extLst>
              </a:tr>
            </a:tbl>
          </a:graphicData>
        </a:graphic>
      </p:graphicFrame>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254" y="737667"/>
            <a:ext cx="3626864" cy="225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25" y="3442448"/>
            <a:ext cx="5730875" cy="25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36334" y="3134671"/>
            <a:ext cx="3861955" cy="307777"/>
          </a:xfrm>
          <a:prstGeom prst="rect">
            <a:avLst/>
          </a:prstGeom>
          <a:noFill/>
        </p:spPr>
        <p:txBody>
          <a:bodyPr wrap="none" rtlCol="0">
            <a:spAutoFit/>
          </a:bodyPr>
          <a:lstStyle/>
          <a:p>
            <a:pPr algn="ctr"/>
            <a:r>
              <a:rPr lang="en-US" sz="1400" b="1" dirty="0" err="1">
                <a:solidFill>
                  <a:schemeClr val="bg1"/>
                </a:solidFill>
              </a:rPr>
              <a:t>Rezultati</a:t>
            </a:r>
            <a:r>
              <a:rPr lang="en-US" sz="1400" b="1" dirty="0">
                <a:solidFill>
                  <a:schemeClr val="bg1"/>
                </a:solidFill>
              </a:rPr>
              <a:t> </a:t>
            </a:r>
            <a:r>
              <a:rPr lang="en-US" sz="1400" b="1" dirty="0" err="1">
                <a:solidFill>
                  <a:schemeClr val="bg1"/>
                </a:solidFill>
              </a:rPr>
              <a:t>gasnohromatografske</a:t>
            </a:r>
            <a:r>
              <a:rPr lang="en-US" sz="1400" b="1" dirty="0">
                <a:solidFill>
                  <a:schemeClr val="bg1"/>
                </a:solidFill>
              </a:rPr>
              <a:t> </a:t>
            </a:r>
            <a:r>
              <a:rPr lang="en-US" sz="1400" b="1" dirty="0" err="1">
                <a:solidFill>
                  <a:schemeClr val="bg1"/>
                </a:solidFill>
              </a:rPr>
              <a:t>analize</a:t>
            </a:r>
            <a:r>
              <a:rPr lang="sr-Latn-BA" sz="1400" b="1" dirty="0">
                <a:solidFill>
                  <a:schemeClr val="bg1"/>
                </a:solidFill>
              </a:rPr>
              <a:t> ulja</a:t>
            </a:r>
            <a:endParaRPr lang="en-US" sz="1400" b="1" dirty="0">
              <a:solidFill>
                <a:schemeClr val="bg1"/>
              </a:solidFill>
            </a:endParaRPr>
          </a:p>
        </p:txBody>
      </p:sp>
    </p:spTree>
    <p:extLst>
      <p:ext uri="{BB962C8B-B14F-4D97-AF65-F5344CB8AC3E}">
        <p14:creationId xmlns:p14="http://schemas.microsoft.com/office/powerpoint/2010/main" val="186254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730" y="753036"/>
            <a:ext cx="57245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89626" y="414481"/>
            <a:ext cx="3365024" cy="307777"/>
          </a:xfrm>
          <a:prstGeom prst="rect">
            <a:avLst/>
          </a:prstGeom>
          <a:noFill/>
        </p:spPr>
        <p:txBody>
          <a:bodyPr wrap="none" rtlCol="0">
            <a:spAutoFit/>
          </a:bodyPr>
          <a:lstStyle/>
          <a:p>
            <a:r>
              <a:rPr lang="en-US" sz="1400" b="1" dirty="0" err="1">
                <a:solidFill>
                  <a:schemeClr val="bg1"/>
                </a:solidFill>
              </a:rPr>
              <a:t>Rezultati</a:t>
            </a:r>
            <a:r>
              <a:rPr lang="en-US" sz="1400" b="1" dirty="0">
                <a:solidFill>
                  <a:schemeClr val="bg1"/>
                </a:solidFill>
              </a:rPr>
              <a:t> </a:t>
            </a:r>
            <a:r>
              <a:rPr lang="en-US" sz="1400" b="1" dirty="0" err="1">
                <a:solidFill>
                  <a:schemeClr val="bg1"/>
                </a:solidFill>
              </a:rPr>
              <a:t>fizi</a:t>
            </a:r>
            <a:r>
              <a:rPr lang="sr-Latn-BA" sz="1400" b="1" dirty="0">
                <a:solidFill>
                  <a:schemeClr val="bg1"/>
                </a:solidFill>
              </a:rPr>
              <a:t>čko-hemijske analize ulja</a:t>
            </a:r>
            <a:endParaRPr lang="en-US" sz="1400" b="1" dirty="0">
              <a:solidFill>
                <a:schemeClr val="bg1"/>
              </a:solidFill>
            </a:endParaRPr>
          </a:p>
        </p:txBody>
      </p:sp>
      <p:pic>
        <p:nvPicPr>
          <p:cNvPr id="2051"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390" y="3941909"/>
            <a:ext cx="30353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regulaci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37" y="4115740"/>
            <a:ext cx="25114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06486" y="3634132"/>
            <a:ext cx="3785011" cy="307777"/>
          </a:xfrm>
          <a:prstGeom prst="rect">
            <a:avLst/>
          </a:prstGeom>
          <a:noFill/>
        </p:spPr>
        <p:txBody>
          <a:bodyPr wrap="none" rtlCol="0">
            <a:spAutoFit/>
          </a:bodyPr>
          <a:lstStyle/>
          <a:p>
            <a:r>
              <a:rPr lang="sr-Latn-BA" sz="1400" b="1" dirty="0">
                <a:solidFill>
                  <a:schemeClr val="bg1"/>
                </a:solidFill>
              </a:rPr>
              <a:t>Grafički prikaz otpora namotaja po fazama</a:t>
            </a:r>
            <a:endParaRPr lang="en-US" sz="1400" b="1" dirty="0">
              <a:solidFill>
                <a:schemeClr val="bg1"/>
              </a:solidFill>
            </a:endParaRPr>
          </a:p>
        </p:txBody>
      </p:sp>
    </p:spTree>
    <p:extLst>
      <p:ext uri="{BB962C8B-B14F-4D97-AF65-F5344CB8AC3E}">
        <p14:creationId xmlns:p14="http://schemas.microsoft.com/office/powerpoint/2010/main" val="83488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512" y="426559"/>
            <a:ext cx="8118182" cy="3508653"/>
          </a:xfrm>
          <a:prstGeom prst="rect">
            <a:avLst/>
          </a:prstGeom>
        </p:spPr>
        <p:txBody>
          <a:bodyPr wrap="square">
            <a:spAutoFit/>
          </a:bodyPr>
          <a:lstStyle/>
          <a:p>
            <a:pPr algn="just"/>
            <a:r>
              <a:rPr lang="sr-Latn-BA" sz="1400" dirty="0">
                <a:solidFill>
                  <a:schemeClr val="bg1"/>
                </a:solidFill>
              </a:rPr>
              <a:t>   </a:t>
            </a:r>
            <a:endParaRPr lang="en-US" sz="1400" dirty="0">
              <a:solidFill>
                <a:schemeClr val="bg1"/>
              </a:solidFill>
            </a:endParaRPr>
          </a:p>
          <a:p>
            <a:pPr algn="just"/>
            <a:r>
              <a:rPr lang="en-US" sz="1400" dirty="0">
                <a:solidFill>
                  <a:schemeClr val="bg1"/>
                </a:solidFill>
              </a:rPr>
              <a:t>	</a:t>
            </a:r>
            <a:r>
              <a:rPr lang="en-US" sz="1400" dirty="0" err="1">
                <a:solidFill>
                  <a:schemeClr val="bg1"/>
                </a:solidFill>
              </a:rPr>
              <a:t>Analiza</a:t>
            </a:r>
            <a:r>
              <a:rPr lang="en-US" sz="1400" dirty="0">
                <a:solidFill>
                  <a:schemeClr val="bg1"/>
                </a:solidFill>
              </a:rPr>
              <a:t> </a:t>
            </a:r>
            <a:r>
              <a:rPr lang="en-US" sz="1400" dirty="0" err="1">
                <a:solidFill>
                  <a:schemeClr val="bg1"/>
                </a:solidFill>
              </a:rPr>
              <a:t>dielektričnog</a:t>
            </a:r>
            <a:r>
              <a:rPr lang="en-US" sz="1400" dirty="0">
                <a:solidFill>
                  <a:schemeClr val="bg1"/>
                </a:solidFill>
              </a:rPr>
              <a:t> </a:t>
            </a:r>
            <a:r>
              <a:rPr lang="en-US" sz="1400" dirty="0" err="1">
                <a:solidFill>
                  <a:schemeClr val="bg1"/>
                </a:solidFill>
              </a:rPr>
              <a:t>odziva</a:t>
            </a:r>
            <a:r>
              <a:rPr lang="en-US" sz="1400" dirty="0">
                <a:solidFill>
                  <a:schemeClr val="bg1"/>
                </a:solidFill>
              </a:rPr>
              <a:t> </a:t>
            </a:r>
            <a:r>
              <a:rPr lang="en-US" sz="1400" dirty="0" err="1">
                <a:solidFill>
                  <a:schemeClr val="bg1"/>
                </a:solidFill>
              </a:rPr>
              <a:t>transformatora</a:t>
            </a:r>
            <a:r>
              <a:rPr lang="en-US" sz="1400" dirty="0">
                <a:solidFill>
                  <a:schemeClr val="bg1"/>
                </a:solidFill>
              </a:rPr>
              <a:t> </a:t>
            </a:r>
            <a:r>
              <a:rPr lang="en-US" sz="1400" dirty="0" err="1">
                <a:solidFill>
                  <a:schemeClr val="bg1"/>
                </a:solidFill>
              </a:rPr>
              <a:t>koja</a:t>
            </a:r>
            <a:r>
              <a:rPr lang="en-US" sz="1400" dirty="0">
                <a:solidFill>
                  <a:schemeClr val="bg1"/>
                </a:solidFill>
              </a:rPr>
              <a:t> je </a:t>
            </a:r>
            <a:r>
              <a:rPr lang="en-US" sz="1400" dirty="0" err="1">
                <a:solidFill>
                  <a:schemeClr val="bg1"/>
                </a:solidFill>
              </a:rPr>
              <a:t>rađena</a:t>
            </a:r>
            <a:r>
              <a:rPr lang="en-US" sz="1400" dirty="0">
                <a:solidFill>
                  <a:schemeClr val="bg1"/>
                </a:solidFill>
              </a:rPr>
              <a:t> 2017. </a:t>
            </a:r>
            <a:r>
              <a:rPr lang="en-US" sz="1400" dirty="0" err="1">
                <a:solidFill>
                  <a:schemeClr val="bg1"/>
                </a:solidFill>
              </a:rPr>
              <a:t>godine</a:t>
            </a:r>
            <a:r>
              <a:rPr lang="en-US" sz="1400" dirty="0">
                <a:solidFill>
                  <a:schemeClr val="bg1"/>
                </a:solidFill>
              </a:rPr>
              <a:t> je </a:t>
            </a:r>
            <a:r>
              <a:rPr lang="en-US" sz="1400" dirty="0" err="1">
                <a:solidFill>
                  <a:schemeClr val="bg1"/>
                </a:solidFill>
              </a:rPr>
              <a:t>pokazala</a:t>
            </a:r>
            <a:r>
              <a:rPr lang="en-US" sz="1400" dirty="0">
                <a:solidFill>
                  <a:schemeClr val="bg1"/>
                </a:solidFill>
              </a:rPr>
              <a:t> da je </a:t>
            </a:r>
            <a:r>
              <a:rPr lang="en-US" sz="1400" dirty="0" err="1">
                <a:solidFill>
                  <a:schemeClr val="bg1"/>
                </a:solidFill>
              </a:rPr>
              <a:t>celulozna</a:t>
            </a:r>
            <a:r>
              <a:rPr lang="en-US" sz="1400" dirty="0">
                <a:solidFill>
                  <a:schemeClr val="bg1"/>
                </a:solidFill>
              </a:rPr>
              <a:t> </a:t>
            </a:r>
            <a:r>
              <a:rPr lang="en-US" sz="1400" dirty="0" err="1">
                <a:solidFill>
                  <a:schemeClr val="bg1"/>
                </a:solidFill>
              </a:rPr>
              <a:t>izolacija</a:t>
            </a:r>
            <a:r>
              <a:rPr lang="en-US" sz="1400" dirty="0">
                <a:solidFill>
                  <a:schemeClr val="bg1"/>
                </a:solidFill>
              </a:rPr>
              <a:t> u </a:t>
            </a:r>
            <a:r>
              <a:rPr lang="en-US" sz="1400" dirty="0" err="1">
                <a:solidFill>
                  <a:schemeClr val="bg1"/>
                </a:solidFill>
              </a:rPr>
              <a:t>kategoriji</a:t>
            </a:r>
            <a:r>
              <a:rPr lang="en-US" sz="1400" dirty="0">
                <a:solidFill>
                  <a:schemeClr val="bg1"/>
                </a:solidFill>
              </a:rPr>
              <a:t> </a:t>
            </a:r>
            <a:r>
              <a:rPr lang="en-US" sz="1400" dirty="0" err="1">
                <a:solidFill>
                  <a:schemeClr val="bg1"/>
                </a:solidFill>
              </a:rPr>
              <a:t>umjereno</a:t>
            </a:r>
            <a:r>
              <a:rPr lang="en-US" sz="1400" dirty="0">
                <a:solidFill>
                  <a:schemeClr val="bg1"/>
                </a:solidFill>
              </a:rPr>
              <a:t> </a:t>
            </a:r>
            <a:r>
              <a:rPr lang="en-US" sz="1400" dirty="0" err="1">
                <a:solidFill>
                  <a:schemeClr val="bg1"/>
                </a:solidFill>
              </a:rPr>
              <a:t>vlažna</a:t>
            </a:r>
            <a:r>
              <a:rPr lang="en-US" sz="1400" dirty="0">
                <a:solidFill>
                  <a:schemeClr val="bg1"/>
                </a:solidFill>
              </a:rPr>
              <a:t> </a:t>
            </a:r>
            <a:r>
              <a:rPr lang="en-US" sz="1400" dirty="0" err="1">
                <a:solidFill>
                  <a:schemeClr val="bg1"/>
                </a:solidFill>
              </a:rPr>
              <a:t>sa</a:t>
            </a:r>
            <a:r>
              <a:rPr lang="en-US" sz="1400" dirty="0">
                <a:solidFill>
                  <a:schemeClr val="bg1"/>
                </a:solidFill>
              </a:rPr>
              <a:t> </a:t>
            </a:r>
            <a:r>
              <a:rPr lang="en-US" sz="1400" dirty="0" err="1">
                <a:solidFill>
                  <a:schemeClr val="bg1"/>
                </a:solidFill>
              </a:rPr>
              <a:t>izmjerenim</a:t>
            </a:r>
            <a:r>
              <a:rPr lang="en-US" sz="1400" dirty="0">
                <a:solidFill>
                  <a:schemeClr val="bg1"/>
                </a:solidFill>
              </a:rPr>
              <a:t> </a:t>
            </a:r>
            <a:r>
              <a:rPr lang="en-US" sz="1400" dirty="0" err="1">
                <a:solidFill>
                  <a:schemeClr val="bg1"/>
                </a:solidFill>
              </a:rPr>
              <a:t>sadržajem</a:t>
            </a:r>
            <a:r>
              <a:rPr lang="en-US" sz="1400" dirty="0">
                <a:solidFill>
                  <a:schemeClr val="bg1"/>
                </a:solidFill>
              </a:rPr>
              <a:t> </a:t>
            </a:r>
            <a:r>
              <a:rPr lang="en-US" sz="1400" dirty="0" err="1">
                <a:solidFill>
                  <a:schemeClr val="bg1"/>
                </a:solidFill>
              </a:rPr>
              <a:t>vlage</a:t>
            </a:r>
            <a:r>
              <a:rPr lang="en-US" sz="1400" dirty="0">
                <a:solidFill>
                  <a:schemeClr val="bg1"/>
                </a:solidFill>
              </a:rPr>
              <a:t> 2.1%, </a:t>
            </a:r>
            <a:r>
              <a:rPr lang="en-US" sz="1400" dirty="0" err="1">
                <a:solidFill>
                  <a:schemeClr val="bg1"/>
                </a:solidFill>
              </a:rPr>
              <a:t>dok</a:t>
            </a:r>
            <a:r>
              <a:rPr lang="en-US" sz="1400" dirty="0">
                <a:solidFill>
                  <a:schemeClr val="bg1"/>
                </a:solidFill>
              </a:rPr>
              <a:t> je </a:t>
            </a:r>
            <a:r>
              <a:rPr lang="en-US" sz="1400" dirty="0" err="1">
                <a:solidFill>
                  <a:schemeClr val="bg1"/>
                </a:solidFill>
              </a:rPr>
              <a:t>izmjerena</a:t>
            </a:r>
            <a:r>
              <a:rPr lang="en-US" sz="1400" dirty="0">
                <a:solidFill>
                  <a:schemeClr val="bg1"/>
                </a:solidFill>
              </a:rPr>
              <a:t> </a:t>
            </a:r>
            <a:r>
              <a:rPr lang="en-US" sz="1400" dirty="0" err="1">
                <a:solidFill>
                  <a:schemeClr val="bg1"/>
                </a:solidFill>
              </a:rPr>
              <a:t>vrijednost</a:t>
            </a:r>
            <a:r>
              <a:rPr lang="en-US" sz="1400" dirty="0">
                <a:solidFill>
                  <a:schemeClr val="bg1"/>
                </a:solidFill>
              </a:rPr>
              <a:t> </a:t>
            </a:r>
            <a:r>
              <a:rPr lang="en-US" sz="1400" dirty="0" err="1">
                <a:solidFill>
                  <a:schemeClr val="bg1"/>
                </a:solidFill>
              </a:rPr>
              <a:t>konduktivnosti</a:t>
            </a:r>
            <a:r>
              <a:rPr lang="en-US" sz="1400" dirty="0">
                <a:solidFill>
                  <a:schemeClr val="bg1"/>
                </a:solidFill>
              </a:rPr>
              <a:t> </a:t>
            </a:r>
            <a:r>
              <a:rPr lang="en-US" sz="1400" dirty="0" err="1">
                <a:solidFill>
                  <a:schemeClr val="bg1"/>
                </a:solidFill>
              </a:rPr>
              <a:t>ulja</a:t>
            </a:r>
            <a:r>
              <a:rPr lang="en-US" sz="1400" dirty="0">
                <a:solidFill>
                  <a:schemeClr val="bg1"/>
                </a:solidFill>
              </a:rPr>
              <a:t> 5.5pS/m </a:t>
            </a:r>
            <a:r>
              <a:rPr lang="en-US" sz="1400" dirty="0" err="1">
                <a:solidFill>
                  <a:schemeClr val="bg1"/>
                </a:solidFill>
              </a:rPr>
              <a:t>i</a:t>
            </a:r>
            <a:r>
              <a:rPr lang="en-US" sz="1400" dirty="0">
                <a:solidFill>
                  <a:schemeClr val="bg1"/>
                </a:solidFill>
              </a:rPr>
              <a:t> ono je u </a:t>
            </a:r>
            <a:r>
              <a:rPr lang="en-US" sz="1400" dirty="0" err="1">
                <a:solidFill>
                  <a:schemeClr val="bg1"/>
                </a:solidFill>
              </a:rPr>
              <a:t>kategoriji</a:t>
            </a:r>
            <a:r>
              <a:rPr lang="en-US" sz="1400" dirty="0">
                <a:solidFill>
                  <a:schemeClr val="bg1"/>
                </a:solidFill>
              </a:rPr>
              <a:t> </a:t>
            </a:r>
            <a:r>
              <a:rPr lang="en-US" sz="1400" dirty="0" err="1">
                <a:solidFill>
                  <a:schemeClr val="bg1"/>
                </a:solidFill>
              </a:rPr>
              <a:t>umjereno</a:t>
            </a:r>
            <a:r>
              <a:rPr lang="en-US" sz="1400" dirty="0">
                <a:solidFill>
                  <a:schemeClr val="bg1"/>
                </a:solidFill>
              </a:rPr>
              <a:t> </a:t>
            </a:r>
            <a:r>
              <a:rPr lang="en-US" sz="1400" dirty="0" err="1">
                <a:solidFill>
                  <a:schemeClr val="bg1"/>
                </a:solidFill>
              </a:rPr>
              <a:t>ostarjelo</a:t>
            </a:r>
            <a:r>
              <a:rPr lang="en-US" sz="1400" dirty="0">
                <a:solidFill>
                  <a:schemeClr val="bg1"/>
                </a:solidFill>
              </a:rPr>
              <a:t>.</a:t>
            </a:r>
          </a:p>
          <a:p>
            <a:pPr algn="just"/>
            <a:endParaRPr lang="en-US" sz="1400" dirty="0">
              <a:solidFill>
                <a:schemeClr val="bg1"/>
              </a:solidFill>
            </a:endParaRPr>
          </a:p>
          <a:p>
            <a:pPr algn="just"/>
            <a:r>
              <a:rPr lang="sr-Latn-BA" sz="1400" dirty="0">
                <a:solidFill>
                  <a:schemeClr val="bg1"/>
                </a:solidFill>
              </a:rPr>
              <a:t>   </a:t>
            </a:r>
            <a:r>
              <a:rPr lang="en-US" sz="1400" dirty="0">
                <a:solidFill>
                  <a:schemeClr val="bg1"/>
                </a:solidFill>
              </a:rPr>
              <a:t>	</a:t>
            </a:r>
            <a:r>
              <a:rPr lang="sr-Latn-BA" sz="1400" dirty="0">
                <a:solidFill>
                  <a:schemeClr val="bg1"/>
                </a:solidFill>
              </a:rPr>
              <a:t> Prva havarija koju je transformator pretrpio je bila izazvana prenaponom usljed atmosferskog pražnjenja. Iako su nakon havarije vidljivi defekti otklonjeni a zatim vršena revitalizacija IS-a, rezultati ispitivanja u narednim godinama jasno ukazuju na postojanje problema unutar samog IS-a transformatora. </a:t>
            </a:r>
            <a:endParaRPr lang="en-US" sz="1400" dirty="0">
              <a:solidFill>
                <a:schemeClr val="bg1"/>
              </a:solidFill>
            </a:endParaRPr>
          </a:p>
          <a:p>
            <a:pPr algn="just"/>
            <a:r>
              <a:rPr lang="sr-Latn-BA" sz="1400" dirty="0">
                <a:solidFill>
                  <a:schemeClr val="bg1"/>
                </a:solidFill>
              </a:rPr>
              <a:t>             </a:t>
            </a:r>
            <a:r>
              <a:rPr lang="en-US" sz="1400" dirty="0">
                <a:solidFill>
                  <a:schemeClr val="bg1"/>
                </a:solidFill>
              </a:rPr>
              <a:t>     </a:t>
            </a:r>
            <a:r>
              <a:rPr lang="sr-Latn-BA" sz="1400" dirty="0">
                <a:solidFill>
                  <a:schemeClr val="bg1"/>
                </a:solidFill>
              </a:rPr>
              <a:t>Transformator je pretrpio konačan proboj 13.juna 2018.godine. Djelovale su diferencijalna zaštita, buholc rele-isključenje i rele pritiska. Vizuelnim pregledom transformatora konstatovan je lom provodnih izolatora VN namotaja u fazi A i SN namotaja u fazi C. Pritisak koji se javio u kotlu u toku kvara doveo je do nadušenja poklopca trafo suda što je za posljedicu imalo pojavu nagiba svih provodnih izolatora. </a:t>
            </a:r>
            <a:r>
              <a:rPr lang="sr-Latn-ME" sz="1400" dirty="0">
                <a:solidFill>
                  <a:schemeClr val="bg1"/>
                </a:solidFill>
              </a:rPr>
              <a:t>Struja faze „A“ sa primarne strane transformatora u trenutku kvara iznosila je 10.42kA. U ostalim fazama je došlo do porasta struje i to u fazi „B“ na 380A i u fazi „C“ na 398A.</a:t>
            </a:r>
          </a:p>
          <a:p>
            <a:pPr algn="just"/>
            <a:endParaRPr lang="en-US" sz="1200" dirty="0">
              <a:solidFill>
                <a:schemeClr val="bg1"/>
              </a:solidFill>
            </a:endParaRPr>
          </a:p>
        </p:txBody>
      </p:sp>
      <p:sp>
        <p:nvSpPr>
          <p:cNvPr id="3" name="Rectangle 33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12" y="3722965"/>
            <a:ext cx="3700255" cy="226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920" y="3697261"/>
            <a:ext cx="3520568" cy="226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5512" y="5947997"/>
            <a:ext cx="7661072" cy="369332"/>
          </a:xfrm>
          <a:prstGeom prst="rect">
            <a:avLst/>
          </a:prstGeom>
          <a:noFill/>
        </p:spPr>
        <p:txBody>
          <a:bodyPr wrap="none" rtlCol="0">
            <a:spAutoFit/>
          </a:bodyPr>
          <a:lstStyle/>
          <a:p>
            <a:r>
              <a:rPr lang="en-US" b="1" dirty="0">
                <a:solidFill>
                  <a:schemeClr val="bg1"/>
                </a:solidFill>
              </a:rPr>
              <a:t>- </a:t>
            </a:r>
            <a:r>
              <a:rPr lang="hr-HR" b="1" dirty="0">
                <a:solidFill>
                  <a:schemeClr val="bg1"/>
                </a:solidFill>
              </a:rPr>
              <a:t>Analiza rezultata ispitivanja i pretpostavljeni scenario razvoja kvara</a:t>
            </a:r>
            <a:endParaRPr lang="en-US" b="1" dirty="0">
              <a:solidFill>
                <a:schemeClr val="bg1"/>
              </a:solidFill>
            </a:endParaRPr>
          </a:p>
        </p:txBody>
      </p:sp>
    </p:spTree>
    <p:extLst>
      <p:ext uri="{BB962C8B-B14F-4D97-AF65-F5344CB8AC3E}">
        <p14:creationId xmlns:p14="http://schemas.microsoft.com/office/powerpoint/2010/main" val="2313075664"/>
      </p:ext>
    </p:extLst>
  </p:cSld>
  <p:clrMapOvr>
    <a:masterClrMapping/>
  </p:clrMapOvr>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TotalTime>
  <Words>967</Words>
  <Application>Microsoft Office PowerPoint</Application>
  <PresentationFormat>On-screen Show (4:3)</PresentationFormat>
  <Paragraphs>269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Times New Roman</vt:lpstr>
      <vt:lpstr>Thème Office</vt:lpstr>
      <vt:lpstr>R A2 – 04  Analiza životnog vijeka energetskog transformatora</vt:lpstr>
      <vt:lpstr>Uvod</vt:lpstr>
      <vt:lpstr>Eksploataciona istorija ETR-a 110/35kV, 63MVA</vt:lpstr>
      <vt:lpstr>PowerPoint Presentation</vt:lpstr>
      <vt:lpstr>Rezultati ispitivanja</vt:lpstr>
      <vt:lpstr>PowerPoint Presentation</vt:lpstr>
      <vt:lpstr>PowerPoint Presentation</vt:lpstr>
      <vt:lpstr>PowerPoint Presentation</vt:lpstr>
      <vt:lpstr>PowerPoint Presentation</vt:lpstr>
      <vt:lpstr>Zaključak</vt:lpstr>
      <vt:lpstr>Pitanja za diskusiju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Olivera Colakovic</cp:lastModifiedBy>
  <cp:revision>22</cp:revision>
  <dcterms:created xsi:type="dcterms:W3CDTF">2018-08-21T10:05:07Z</dcterms:created>
  <dcterms:modified xsi:type="dcterms:W3CDTF">2019-05-05T14:53:17Z</dcterms:modified>
</cp:coreProperties>
</file>