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324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7/05/2019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bih.b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409" y="1733107"/>
            <a:ext cx="6858000" cy="1827491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ISKUSTVA U ODRŽAVANJU, DIJAGNOSTICIRANJU I SANACIJI KVAROVA NA TERENU TRANSFORMATORA TE ‘‘TUZLA‘‘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259" y="4056331"/>
            <a:ext cx="6858000" cy="1610824"/>
          </a:xfrm>
        </p:spPr>
        <p:txBody>
          <a:bodyPr>
            <a:normAutofit fontScale="92500" lnSpcReduction="20000"/>
          </a:bodyPr>
          <a:lstStyle/>
          <a:p>
            <a:r>
              <a:rPr lang="hr-HR" sz="1700" dirty="0" smtClean="0">
                <a:solidFill>
                  <a:srgbClr val="FFFF00"/>
                </a:solidFill>
              </a:rPr>
              <a:t>Nedžad </a:t>
            </a:r>
            <a:r>
              <a:rPr lang="hr-HR" sz="1700" dirty="0" smtClean="0">
                <a:solidFill>
                  <a:srgbClr val="FFFF00"/>
                </a:solidFill>
              </a:rPr>
              <a:t>Osmić*</a:t>
            </a:r>
            <a:r>
              <a:rPr lang="hr-HR" sz="1700" dirty="0" smtClean="0"/>
              <a:t>,</a:t>
            </a:r>
            <a:r>
              <a:rPr lang="hr-HR" sz="1700" dirty="0" smtClean="0">
                <a:solidFill>
                  <a:srgbClr val="FFFF00"/>
                </a:solidFill>
              </a:rPr>
              <a:t> </a:t>
            </a:r>
            <a:r>
              <a:rPr lang="hr-HR" sz="1800" dirty="0"/>
              <a:t>JP ''Elektroprivreda BiH''</a:t>
            </a:r>
            <a:endParaRPr lang="bs-Latn-BA" sz="1700" dirty="0"/>
          </a:p>
          <a:p>
            <a:r>
              <a:rPr lang="hr-HR" sz="1700" dirty="0"/>
              <a:t>Nedžad </a:t>
            </a:r>
            <a:r>
              <a:rPr lang="hr-HR" sz="1700" dirty="0" smtClean="0"/>
              <a:t>Bjelić, </a:t>
            </a:r>
            <a:r>
              <a:rPr lang="hr-HR" sz="1800" dirty="0"/>
              <a:t>JP ''Elektroprivreda BiH''</a:t>
            </a:r>
            <a:endParaRPr lang="bs-Latn-BA" sz="1700" dirty="0"/>
          </a:p>
          <a:p>
            <a:r>
              <a:rPr lang="hr-HR" sz="1700" dirty="0"/>
              <a:t>Mirsad </a:t>
            </a:r>
            <a:r>
              <a:rPr lang="hr-HR" sz="1700" dirty="0" smtClean="0"/>
              <a:t>Mujčić, </a:t>
            </a:r>
            <a:r>
              <a:rPr lang="hr-HR" sz="1800" dirty="0"/>
              <a:t>JP ''Elektroprivreda BiH''</a:t>
            </a:r>
            <a:endParaRPr lang="bs-Latn-BA" sz="1700" dirty="0"/>
          </a:p>
          <a:p>
            <a:r>
              <a:rPr lang="hr-HR" sz="1700" dirty="0"/>
              <a:t>Muhamed </a:t>
            </a:r>
            <a:r>
              <a:rPr lang="hr-HR" sz="1700" dirty="0" smtClean="0"/>
              <a:t>Mujkanović,</a:t>
            </a:r>
            <a:r>
              <a:rPr lang="hr-HR" sz="1800" dirty="0"/>
              <a:t> JP ''Elektroprivreda BiH''</a:t>
            </a:r>
            <a:endParaRPr lang="bs-Latn-BA" sz="1700" dirty="0"/>
          </a:p>
          <a:p>
            <a:r>
              <a:rPr lang="hr-HR" sz="1700" dirty="0"/>
              <a:t> </a:t>
            </a:r>
            <a:endParaRPr lang="bs-Latn-BA" sz="1700" dirty="0"/>
          </a:p>
          <a:p>
            <a:pPr algn="l"/>
            <a:endParaRPr lang="en-NZ" dirty="0"/>
          </a:p>
        </p:txBody>
      </p:sp>
      <p:sp>
        <p:nvSpPr>
          <p:cNvPr id="12" name="Rectangle 11"/>
          <p:cNvSpPr/>
          <p:nvPr/>
        </p:nvSpPr>
        <p:spPr>
          <a:xfrm>
            <a:off x="235909" y="344556"/>
            <a:ext cx="895350" cy="752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pic>
        <p:nvPicPr>
          <p:cNvPr id="1032" name="Picture 8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9" y="339574"/>
            <a:ext cx="8953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957" y="5964865"/>
            <a:ext cx="3179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 smtClean="0">
                <a:solidFill>
                  <a:schemeClr val="bg1"/>
                </a:solidFill>
              </a:rPr>
              <a:t>Bečići, 15.05.2019. godine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0966" y="323291"/>
            <a:ext cx="447630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JP Elektroprivreda BiH d.d. Sarajevo</a:t>
            </a:r>
            <a:endParaRPr lang="bs-Latn-BA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Podružnica Termoelektrana „Tuzla“ Tuzla</a:t>
            </a:r>
          </a:p>
          <a:p>
            <a:pPr algn="ctr"/>
            <a:r>
              <a:rPr lang="bs-Latn-BA" sz="2000" u="sng" dirty="0">
                <a:hlinkClick r:id="rId3"/>
              </a:rPr>
              <a:t>www.epbih.ba</a:t>
            </a:r>
            <a:endParaRPr lang="bs-Latn-BA" dirty="0"/>
          </a:p>
          <a:p>
            <a:endParaRPr lang="bs-Latn-BA" dirty="0"/>
          </a:p>
        </p:txBody>
      </p:sp>
      <p:sp>
        <p:nvSpPr>
          <p:cNvPr id="4" name="Rectangle 3"/>
          <p:cNvSpPr/>
          <p:nvPr/>
        </p:nvSpPr>
        <p:spPr>
          <a:xfrm>
            <a:off x="7031474" y="344556"/>
            <a:ext cx="1695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3200" b="1" dirty="0">
                <a:solidFill>
                  <a:schemeClr val="bg1"/>
                </a:solidFill>
              </a:rPr>
              <a:t>R A2-03</a:t>
            </a:r>
            <a:endParaRPr lang="bs-Latn-B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219" y="435935"/>
            <a:ext cx="7910623" cy="4965405"/>
          </a:xfrm>
        </p:spPr>
        <p:txBody>
          <a:bodyPr>
            <a:normAutofit/>
          </a:bodyPr>
          <a:lstStyle/>
          <a:p>
            <a:r>
              <a:rPr lang="hr-BA" b="1" dirty="0"/>
              <a:t>ZAKLJUČAK</a:t>
            </a:r>
            <a:endParaRPr lang="bs-Latn-BA" b="1" dirty="0"/>
          </a:p>
          <a:p>
            <a:r>
              <a:rPr lang="hr-BA" sz="1800" dirty="0"/>
              <a:t> </a:t>
            </a:r>
            <a:endParaRPr lang="bs-Latn-BA" sz="1800" b="1" dirty="0"/>
          </a:p>
          <a:p>
            <a:pPr algn="just"/>
            <a:r>
              <a:rPr lang="hr-BA" sz="1800" b="1" dirty="0"/>
              <a:t>Transformatori su veoma pouzdani uređaji koji mogu da ostanu u ispravnom radu duži vremenski period, pod uslovom da se održavaju i servisiraju redovno. Transformatorski kvarovi, kada se pojave, su veoma ozbiljne prirode i obično zahtijevaju veoma skupocjenu popravku i dugo vrijeme zastoja. </a:t>
            </a:r>
            <a:r>
              <a:rPr lang="hr-BA" sz="1800" b="1" dirty="0" smtClean="0"/>
              <a:t>Da </a:t>
            </a:r>
            <a:r>
              <a:rPr lang="hr-BA" sz="1800" b="1" dirty="0"/>
              <a:t>bi se otkrile eventualne nepravilnosti u </a:t>
            </a:r>
            <a:r>
              <a:rPr lang="hr-BA" sz="1800" b="1" dirty="0" smtClean="0"/>
              <a:t>radu, pored </a:t>
            </a:r>
            <a:r>
              <a:rPr lang="hr-BA" sz="1800" b="1" dirty="0"/>
              <a:t>pravilnog </a:t>
            </a:r>
            <a:r>
              <a:rPr lang="hr-BA" sz="1800" b="1" dirty="0" smtClean="0"/>
              <a:t>održavanja, </a:t>
            </a:r>
            <a:r>
              <a:rPr lang="hr-BA" sz="1800" b="1" dirty="0"/>
              <a:t>potrebno je vršiti i stalni nadzor i obavljati redovnu </a:t>
            </a:r>
            <a:r>
              <a:rPr lang="hr-BA" sz="1800" b="1" dirty="0" smtClean="0"/>
              <a:t>dijagnostiku. </a:t>
            </a:r>
            <a:endParaRPr lang="bs-Latn-BA" sz="1800" b="1" dirty="0"/>
          </a:p>
          <a:p>
            <a:pPr algn="just"/>
            <a:r>
              <a:rPr lang="hr-BA" sz="1800" b="1" dirty="0"/>
              <a:t>Sanacija kvara transformatora na terenu je kompleksan zahvat, ali ne i neizvodiv. Radom su prikazane  specifičnosti sanacije na terenu i dati su praktični primjeri kvarova koji su sanirani na licu mjesta. Prednosti sanacije na terenu su manji troškovi i smanjenje dužine zastoja transformatora.</a:t>
            </a:r>
            <a:endParaRPr lang="bs-Latn-BA" sz="1800" b="1" dirty="0"/>
          </a:p>
          <a:p>
            <a:r>
              <a:rPr lang="bs-Latn-BA" sz="1800" b="1" dirty="0"/>
              <a:t> </a:t>
            </a:r>
          </a:p>
          <a:p>
            <a:r>
              <a:rPr lang="bs-Latn-BA" sz="2800" b="1" dirty="0">
                <a:solidFill>
                  <a:srgbClr val="FFFF00"/>
                </a:solidFill>
              </a:rPr>
              <a:t>HVALA NA PAŽNJI !</a:t>
            </a:r>
          </a:p>
          <a:p>
            <a:endParaRPr lang="bs-Latn-BA" sz="1800" dirty="0"/>
          </a:p>
        </p:txBody>
      </p:sp>
      <p:sp>
        <p:nvSpPr>
          <p:cNvPr id="4" name="Rectangle 3"/>
          <p:cNvSpPr/>
          <p:nvPr/>
        </p:nvSpPr>
        <p:spPr>
          <a:xfrm>
            <a:off x="74429" y="5801788"/>
            <a:ext cx="39978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400" dirty="0">
                <a:solidFill>
                  <a:schemeClr val="bg1"/>
                </a:solidFill>
              </a:rPr>
              <a:t>mr sc. Nedžad Osmić, dipl. ing. el.</a:t>
            </a:r>
          </a:p>
          <a:p>
            <a:r>
              <a:rPr lang="bs-Latn-BA" sz="1400" dirty="0">
                <a:solidFill>
                  <a:schemeClr val="bg1"/>
                </a:solidFill>
              </a:rPr>
              <a:t>e-mail: </a:t>
            </a:r>
            <a:r>
              <a:rPr lang="bs-Latn-BA" sz="1400" u="sng" dirty="0" smtClean="0">
                <a:solidFill>
                  <a:schemeClr val="bg1"/>
                </a:solidFill>
              </a:rPr>
              <a:t>nedzad.osmic@epbih.ba</a:t>
            </a:r>
            <a:endParaRPr lang="bs-Latn-BA" sz="1400" u="sng" dirty="0">
              <a:solidFill>
                <a:schemeClr val="bg1"/>
              </a:solidFill>
            </a:endParaRPr>
          </a:p>
          <a:p>
            <a:r>
              <a:rPr lang="bs-Latn-BA" sz="1400" dirty="0">
                <a:solidFill>
                  <a:srgbClr val="FFFF00"/>
                </a:solidFill>
              </a:rPr>
              <a:t>              </a:t>
            </a:r>
            <a:r>
              <a:rPr lang="bs-Latn-BA" sz="1400" u="sng" dirty="0" smtClean="0">
                <a:solidFill>
                  <a:schemeClr val="bg1"/>
                </a:solidFill>
              </a:rPr>
              <a:t>www.epbih.ba</a:t>
            </a:r>
            <a:endParaRPr lang="bs-Latn-B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1861" y="331993"/>
            <a:ext cx="6858000" cy="852221"/>
          </a:xfrm>
        </p:spPr>
        <p:txBody>
          <a:bodyPr/>
          <a:lstStyle/>
          <a:p>
            <a:r>
              <a:rPr lang="bs-Latn-BA" dirty="0" smtClean="0"/>
              <a:t>Termoelektrana TUZLA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7159" y="3785193"/>
            <a:ext cx="6858000" cy="2413590"/>
          </a:xfrm>
        </p:spPr>
        <p:txBody>
          <a:bodyPr>
            <a:normAutofit lnSpcReduction="10000"/>
          </a:bodyPr>
          <a:lstStyle/>
          <a:p>
            <a:pPr algn="l"/>
            <a:r>
              <a:rPr lang="hr-HR" sz="1800" b="1" dirty="0" smtClean="0"/>
              <a:t>Najveća termoelektrana u Bosni i Hercegovini</a:t>
            </a:r>
          </a:p>
          <a:p>
            <a:pPr algn="l"/>
            <a:r>
              <a:rPr lang="hr-HR" sz="1800" b="1" dirty="0" smtClean="0"/>
              <a:t>4 </a:t>
            </a:r>
            <a:r>
              <a:rPr lang="hr-HR" sz="1800" b="1" dirty="0"/>
              <a:t>bloka sa ukupnom instalisanom snagom od 723 </a:t>
            </a:r>
            <a:r>
              <a:rPr lang="hr-HR" sz="1800" b="1" dirty="0" smtClean="0"/>
              <a:t>MW</a:t>
            </a:r>
          </a:p>
          <a:p>
            <a:pPr algn="l"/>
            <a:r>
              <a:rPr lang="bs-Latn-BA" sz="1800" b="1" dirty="0" smtClean="0"/>
              <a:t>Rasklopna postrojenja 35kV, 110 kV i 220 kV</a:t>
            </a:r>
          </a:p>
          <a:p>
            <a:pPr algn="l"/>
            <a:r>
              <a:rPr lang="bs-Latn-BA" sz="1800" b="1" dirty="0" smtClean="0"/>
              <a:t>4 blok transformatora do 270 MVA</a:t>
            </a:r>
          </a:p>
          <a:p>
            <a:pPr algn="l"/>
            <a:r>
              <a:rPr lang="bs-Latn-BA" sz="1800" b="1" dirty="0" smtClean="0"/>
              <a:t>2 interkonektivna transformatora do 150 MVA</a:t>
            </a:r>
          </a:p>
          <a:p>
            <a:pPr algn="l"/>
            <a:r>
              <a:rPr lang="bs-Latn-BA" sz="1800" b="1" dirty="0"/>
              <a:t>3 transformatora rezervnog napajanja do 31,5 MVA</a:t>
            </a:r>
          </a:p>
          <a:p>
            <a:pPr algn="l"/>
            <a:r>
              <a:rPr lang="bs-Latn-BA" sz="1800" b="1" dirty="0" smtClean="0"/>
              <a:t>4 transformatora otcjepa do 25 MVA</a:t>
            </a:r>
          </a:p>
          <a:p>
            <a:endParaRPr lang="bs-Latn-BA" sz="1600" dirty="0" smtClean="0"/>
          </a:p>
          <a:p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6" b="10331"/>
          <a:stretch/>
        </p:blipFill>
        <p:spPr>
          <a:xfrm>
            <a:off x="1967023" y="1244009"/>
            <a:ext cx="4735602" cy="24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1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223" y="561339"/>
            <a:ext cx="89313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b="1" dirty="0">
                <a:solidFill>
                  <a:schemeClr val="bg1"/>
                </a:solidFill>
              </a:rPr>
              <a:t>ODRŽAVANJE I ISPITIVANJE ENERGETSKIH TRANSFORMATORA </a:t>
            </a:r>
            <a:endParaRPr lang="hr-BA" b="1" dirty="0" smtClean="0">
              <a:solidFill>
                <a:schemeClr val="bg1"/>
              </a:solidFill>
            </a:endParaRPr>
          </a:p>
          <a:p>
            <a:pPr algn="ctr"/>
            <a:r>
              <a:rPr lang="hr-BA" b="1" dirty="0" smtClean="0">
                <a:solidFill>
                  <a:schemeClr val="bg1"/>
                </a:solidFill>
              </a:rPr>
              <a:t>U </a:t>
            </a:r>
            <a:r>
              <a:rPr lang="hr-BA" b="1" dirty="0">
                <a:solidFill>
                  <a:schemeClr val="bg1"/>
                </a:solidFill>
              </a:rPr>
              <a:t>TE “TUZLA</a:t>
            </a:r>
            <a:r>
              <a:rPr lang="hr-BA" b="1" dirty="0" smtClean="0">
                <a:solidFill>
                  <a:schemeClr val="bg1"/>
                </a:solidFill>
              </a:rPr>
              <a:t>”</a:t>
            </a:r>
          </a:p>
          <a:p>
            <a:endParaRPr lang="bs-Latn-BA" b="1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BA" b="1" dirty="0" smtClean="0">
                <a:solidFill>
                  <a:schemeClr val="bg1"/>
                </a:solidFill>
              </a:rPr>
              <a:t>Pravilnik </a:t>
            </a:r>
            <a:r>
              <a:rPr lang="hr-BA" b="1" dirty="0">
                <a:solidFill>
                  <a:schemeClr val="bg1"/>
                </a:solidFill>
              </a:rPr>
              <a:t>o tehničkim mjerama za pogon i održavanje elektroenergetskih postrojenja (Službeni list SFRJ 019/1968) koji je preuzet u Bosni i Hercegovini. 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BA" b="1" dirty="0" smtClean="0">
                <a:solidFill>
                  <a:schemeClr val="bg1"/>
                </a:solidFill>
              </a:rPr>
              <a:t>IEC </a:t>
            </a:r>
            <a:r>
              <a:rPr lang="hr-BA" b="1" dirty="0">
                <a:solidFill>
                  <a:schemeClr val="bg1"/>
                </a:solidFill>
              </a:rPr>
              <a:t>standardi </a:t>
            </a:r>
            <a:r>
              <a:rPr lang="hr-BA" b="1" dirty="0" smtClean="0">
                <a:solidFill>
                  <a:schemeClr val="bg1"/>
                </a:solidFill>
              </a:rPr>
              <a:t>(IEC 60076, IEC </a:t>
            </a:r>
            <a:r>
              <a:rPr lang="hr-BA" b="1" dirty="0">
                <a:solidFill>
                  <a:schemeClr val="bg1"/>
                </a:solidFill>
              </a:rPr>
              <a:t>60422</a:t>
            </a:r>
            <a:r>
              <a:rPr lang="hr-BA" b="1" dirty="0" smtClean="0">
                <a:solidFill>
                  <a:schemeClr val="bg1"/>
                </a:solidFill>
              </a:rPr>
              <a:t>, </a:t>
            </a:r>
            <a:r>
              <a:rPr lang="hr-BA" b="1" dirty="0">
                <a:solidFill>
                  <a:schemeClr val="bg1"/>
                </a:solidFill>
              </a:rPr>
              <a:t>IEC 60599, </a:t>
            </a:r>
            <a:r>
              <a:rPr lang="hr-HR" b="1" dirty="0">
                <a:solidFill>
                  <a:schemeClr val="bg1"/>
                </a:solidFill>
              </a:rPr>
              <a:t>IEC 61198, </a:t>
            </a:r>
            <a:r>
              <a:rPr lang="hr-HR" b="1" dirty="0" smtClean="0">
                <a:solidFill>
                  <a:schemeClr val="bg1"/>
                </a:solidFill>
              </a:rPr>
              <a:t>IEC 60137 ...)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BA" b="1" dirty="0" smtClean="0">
                <a:solidFill>
                  <a:schemeClr val="bg1"/>
                </a:solidFill>
              </a:rPr>
              <a:t>Preporuke </a:t>
            </a:r>
            <a:r>
              <a:rPr lang="hr-BA" b="1" dirty="0">
                <a:solidFill>
                  <a:schemeClr val="bg1"/>
                </a:solidFill>
              </a:rPr>
              <a:t>proizvođača (Končar D&amp;ST, KPT, Siemens, ABB, MR ...)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BA" b="1" dirty="0" smtClean="0">
                <a:solidFill>
                  <a:schemeClr val="bg1"/>
                </a:solidFill>
              </a:rPr>
              <a:t>Preporuke </a:t>
            </a:r>
            <a:r>
              <a:rPr lang="hr-BA" b="1" dirty="0">
                <a:solidFill>
                  <a:schemeClr val="bg1"/>
                </a:solidFill>
              </a:rPr>
              <a:t>IEEE organizacije (IEEE Std 62-1995)</a:t>
            </a:r>
            <a:endParaRPr lang="bs-Latn-BA" b="1" dirty="0">
              <a:solidFill>
                <a:schemeClr val="bg1"/>
              </a:solidFill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2025832" y="3709359"/>
            <a:ext cx="4943475" cy="4810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altLang="sr-Latn-R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ODRŽAVANJE I ISPITIVANJE ENERGETSKIH TRANSFORMATORA</a:t>
            </a:r>
            <a:endParaRPr kumimoji="0" lang="hr-BA" altLang="sr-Latn-R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3665719" y="5211134"/>
            <a:ext cx="1924050" cy="6413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PREVENTIVNI PREGLEDI TRANSFORMATORA</a:t>
            </a:r>
            <a:endParaRPr kumimoji="0" lang="hr-BA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300344" y="5128584"/>
            <a:ext cx="2184400" cy="723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NADZOR PARAMETARA  TRANSFORMATORA</a:t>
            </a:r>
            <a:endParaRPr kumimoji="0" lang="hr-BA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TOKOM RADA</a:t>
            </a:r>
            <a:endParaRPr kumimoji="0" lang="hr-BA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750107" y="5128584"/>
            <a:ext cx="2030412" cy="7239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BA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REMONTI TRANSFORMATORA</a:t>
            </a:r>
            <a:endParaRPr kumimoji="0" lang="hr-BA" altLang="sr-Latn-R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197282" y="4460247"/>
            <a:ext cx="504825" cy="485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235632" y="4460247"/>
            <a:ext cx="504825" cy="485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5854882" y="4460247"/>
            <a:ext cx="504825" cy="48577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2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8" y="408523"/>
            <a:ext cx="89100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b="1" dirty="0">
                <a:solidFill>
                  <a:schemeClr val="bg1"/>
                </a:solidFill>
              </a:rPr>
              <a:t>SANACIJA KVAROVA TRANSFORMATORA U TE ''TUZLA''</a:t>
            </a:r>
            <a:endParaRPr lang="bs-Latn-BA" b="1" dirty="0">
              <a:solidFill>
                <a:schemeClr val="bg1"/>
              </a:solidFill>
            </a:endParaRPr>
          </a:p>
          <a:p>
            <a:endParaRPr lang="hr-BA" b="1" dirty="0" smtClean="0">
              <a:solidFill>
                <a:schemeClr val="bg1"/>
              </a:solidFill>
            </a:endParaRPr>
          </a:p>
          <a:p>
            <a:pPr algn="ctr"/>
            <a:r>
              <a:rPr lang="hr-BA" b="1" u="sng" dirty="0" smtClean="0">
                <a:solidFill>
                  <a:schemeClr val="bg1"/>
                </a:solidFill>
              </a:rPr>
              <a:t>Sanacija transformatora vlastite potrošnje bloka 3 - </a:t>
            </a:r>
            <a:r>
              <a:rPr lang="hr-BA" b="1" u="sng" dirty="0">
                <a:solidFill>
                  <a:schemeClr val="bg1"/>
                </a:solidFill>
              </a:rPr>
              <a:t>13 </a:t>
            </a:r>
            <a:r>
              <a:rPr lang="hr-BA" b="1" u="sng" dirty="0" smtClean="0">
                <a:solidFill>
                  <a:schemeClr val="bg1"/>
                </a:solidFill>
              </a:rPr>
              <a:t>MVA -  oznake </a:t>
            </a:r>
            <a:r>
              <a:rPr lang="hr-BA" b="1" u="sng" dirty="0">
                <a:solidFill>
                  <a:schemeClr val="bg1"/>
                </a:solidFill>
              </a:rPr>
              <a:t>TZ3</a:t>
            </a:r>
            <a:endParaRPr lang="bs-Latn-BA" b="1" u="sng" dirty="0">
              <a:solidFill>
                <a:schemeClr val="bg1"/>
              </a:solidFill>
            </a:endParaRPr>
          </a:p>
          <a:p>
            <a:endParaRPr lang="hr-BA" b="1" dirty="0" smtClean="0">
              <a:solidFill>
                <a:schemeClr val="bg1"/>
              </a:solidFill>
            </a:endParaRPr>
          </a:p>
          <a:p>
            <a:pPr algn="just"/>
            <a:r>
              <a:rPr lang="bs-Latn-BA" b="1" dirty="0">
                <a:solidFill>
                  <a:schemeClr val="bg1"/>
                </a:solidFill>
              </a:rPr>
              <a:t> </a:t>
            </a:r>
            <a:r>
              <a:rPr lang="bs-Latn-BA" b="1" dirty="0" smtClean="0">
                <a:solidFill>
                  <a:schemeClr val="bg1"/>
                </a:solidFill>
              </a:rPr>
              <a:t>    </a:t>
            </a:r>
            <a:r>
              <a:rPr lang="bs-Latn-BA" dirty="0" smtClean="0">
                <a:solidFill>
                  <a:schemeClr val="bg1"/>
                </a:solidFill>
              </a:rPr>
              <a:t>Proizvođač </a:t>
            </a:r>
            <a:r>
              <a:rPr lang="bs-Latn-BA" dirty="0">
                <a:solidFill>
                  <a:schemeClr val="bg1"/>
                </a:solidFill>
              </a:rPr>
              <a:t>– “Rade Končar” 1966</a:t>
            </a:r>
            <a:r>
              <a:rPr lang="bs-Latn-BA" dirty="0" smtClean="0">
                <a:solidFill>
                  <a:schemeClr val="bg1"/>
                </a:solidFill>
              </a:rPr>
              <a:t>, sprega </a:t>
            </a:r>
            <a:r>
              <a:rPr lang="bs-Latn-BA" dirty="0">
                <a:solidFill>
                  <a:schemeClr val="bg1"/>
                </a:solidFill>
              </a:rPr>
              <a:t>YNyn0 (d5), prenosni odnos </a:t>
            </a:r>
            <a:endParaRPr lang="bs-Latn-BA" dirty="0" smtClean="0">
              <a:solidFill>
                <a:schemeClr val="bg1"/>
              </a:solidFill>
            </a:endParaRPr>
          </a:p>
          <a:p>
            <a:pPr algn="just"/>
            <a:r>
              <a:rPr lang="bs-Latn-BA" dirty="0">
                <a:solidFill>
                  <a:schemeClr val="bg1"/>
                </a:solidFill>
              </a:rPr>
              <a:t> </a:t>
            </a:r>
            <a:r>
              <a:rPr lang="bs-Latn-BA" dirty="0" smtClean="0">
                <a:solidFill>
                  <a:schemeClr val="bg1"/>
                </a:solidFill>
              </a:rPr>
              <a:t>    10,5/6,3 </a:t>
            </a:r>
            <a:r>
              <a:rPr lang="bs-Latn-BA" dirty="0">
                <a:solidFill>
                  <a:schemeClr val="bg1"/>
                </a:solidFill>
              </a:rPr>
              <a:t>kV; </a:t>
            </a:r>
            <a:r>
              <a:rPr lang="bs-Latn-BA" dirty="0" smtClean="0">
                <a:solidFill>
                  <a:schemeClr val="bg1"/>
                </a:solidFill>
              </a:rPr>
              <a:t>OLTC – </a:t>
            </a:r>
            <a:r>
              <a:rPr lang="bs-Latn-BA" dirty="0">
                <a:solidFill>
                  <a:schemeClr val="bg1"/>
                </a:solidFill>
              </a:rPr>
              <a:t>MR F III 800 </a:t>
            </a:r>
            <a:r>
              <a:rPr lang="bs-Latn-BA" dirty="0" smtClean="0">
                <a:solidFill>
                  <a:schemeClr val="bg1"/>
                </a:solidFill>
              </a:rPr>
              <a:t>30/60.</a:t>
            </a:r>
          </a:p>
          <a:p>
            <a:pPr algn="just"/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s-Latn-BA" b="1" dirty="0">
                <a:solidFill>
                  <a:schemeClr val="bg1"/>
                </a:solidFill>
              </a:rPr>
              <a:t>Kvar </a:t>
            </a:r>
            <a:r>
              <a:rPr lang="bs-Latn-BA" b="1" dirty="0" smtClean="0">
                <a:solidFill>
                  <a:schemeClr val="bg1"/>
                </a:solidFill>
              </a:rPr>
              <a:t>je otkriven </a:t>
            </a:r>
            <a:r>
              <a:rPr lang="hr-BA" b="1" dirty="0">
                <a:solidFill>
                  <a:schemeClr val="bg1"/>
                </a:solidFill>
              </a:rPr>
              <a:t>hromatografskom analizom gasova rastvorenih u ulju (DGA</a:t>
            </a:r>
            <a:r>
              <a:rPr lang="hr-BA" b="1" dirty="0" smtClean="0">
                <a:solidFill>
                  <a:schemeClr val="bg1"/>
                </a:solidFill>
              </a:rPr>
              <a:t>). 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s-Latn-BA" b="1" dirty="0">
                <a:solidFill>
                  <a:schemeClr val="bg1"/>
                </a:solidFill>
              </a:rPr>
              <a:t>Ponovljena DGA u drugom laboratoriju potvrdila je postojanje </a:t>
            </a:r>
            <a:r>
              <a:rPr lang="bs-Latn-BA" b="1" dirty="0" smtClean="0">
                <a:solidFill>
                  <a:schemeClr val="bg1"/>
                </a:solidFill>
              </a:rPr>
              <a:t>kvara. 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>
                <a:solidFill>
                  <a:schemeClr val="bg1"/>
                </a:solidFill>
              </a:rPr>
              <a:t>Povećane  koncentracije gasova kvara: vodonika, matana, etilena i etana u odnosu na  prosječne vrijednosti i vrijednosti izmjerene godinu dana ranije. 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>
                <a:solidFill>
                  <a:schemeClr val="bg1"/>
                </a:solidFill>
              </a:rPr>
              <a:t>Na osnovu sadržaja gasova i njihovih omjera je utvrđeno da se radi o  sumnji na termički kvar tipa „T3“ (&gt;700°C) – intenzivna termička degradacija ulja pod uticajem lokalnog pregrijavanja bez izraženog učešća celuloze (IEC 60599</a:t>
            </a:r>
            <a:r>
              <a:rPr lang="hr-BA" b="1" dirty="0" smtClean="0">
                <a:solidFill>
                  <a:schemeClr val="bg1"/>
                </a:solidFill>
              </a:rPr>
              <a:t>).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>
                <a:solidFill>
                  <a:schemeClr val="bg1"/>
                </a:solidFill>
              </a:rPr>
              <a:t>Nakon sprovedenih mjerenja na transformatoru je ustanovljeno da su  aktivni otpori namota A u svim neparnim položajima regulacione sklopke povećani i do 100% u odnosu na druga dva </a:t>
            </a:r>
            <a:r>
              <a:rPr lang="hr-BA" b="1" dirty="0" smtClean="0">
                <a:solidFill>
                  <a:schemeClr val="bg1"/>
                </a:solidFill>
              </a:rPr>
              <a:t>namota.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>
                <a:solidFill>
                  <a:schemeClr val="bg1"/>
                </a:solidFill>
              </a:rPr>
              <a:t>Tranformator je transportovan u remontni prostor TE „Tuzla“ i izvađen je aktivni dio</a:t>
            </a:r>
            <a:r>
              <a:rPr lang="hr-BA" b="1" dirty="0" smtClean="0">
                <a:solidFill>
                  <a:schemeClr val="bg1"/>
                </a:solidFill>
              </a:rPr>
              <a:t>.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hr-BA" b="1" dirty="0">
                <a:solidFill>
                  <a:schemeClr val="bg1"/>
                </a:solidFill>
              </a:rPr>
              <a:t>Nakon detaljnog pregleda pronađen je kvar na biraču regulacione sklopke (oštećeni su jedan pomični i jedan fiksni kontakt</a:t>
            </a:r>
            <a:r>
              <a:rPr lang="hr-BA" b="1" dirty="0" smtClean="0">
                <a:solidFill>
                  <a:schemeClr val="bg1"/>
                </a:solidFill>
              </a:rPr>
              <a:t>).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bs-Latn-B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242" y="6082973"/>
            <a:ext cx="8569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hr-BA" b="1" dirty="0" smtClean="0">
                <a:solidFill>
                  <a:schemeClr val="bg1"/>
                </a:solidFill>
              </a:rPr>
              <a:t>Nakon </a:t>
            </a:r>
            <a:r>
              <a:rPr lang="hr-BA" b="1" dirty="0">
                <a:solidFill>
                  <a:schemeClr val="bg1"/>
                </a:solidFill>
              </a:rPr>
              <a:t>zamjene oštećenih dijelova birača i remonta transformator je pušten u </a:t>
            </a:r>
            <a:r>
              <a:rPr lang="hr-BA" b="1" dirty="0" smtClean="0">
                <a:solidFill>
                  <a:schemeClr val="bg1"/>
                </a:solidFill>
              </a:rPr>
              <a:t>rad. </a:t>
            </a:r>
            <a:endParaRPr lang="bs-Latn-BA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193" y="3709654"/>
            <a:ext cx="18573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1051" y="3768176"/>
            <a:ext cx="18573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 l="23184" r="9688"/>
          <a:stretch>
            <a:fillRect/>
          </a:stretch>
        </p:blipFill>
        <p:spPr bwMode="auto">
          <a:xfrm>
            <a:off x="5929090" y="3704338"/>
            <a:ext cx="22193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Za prezentaciju CG\Od Ishaka\TZ3\TZ3_vađenje aktivnog dijela\PB285664.JPG"/>
          <p:cNvPicPr/>
          <p:nvPr/>
        </p:nvPicPr>
        <p:blipFill>
          <a:blip r:embed="rId5" cstate="print"/>
          <a:srcRect l="6942" r="15537" b="21806"/>
          <a:stretch>
            <a:fillRect/>
          </a:stretch>
        </p:blipFill>
        <p:spPr bwMode="auto">
          <a:xfrm>
            <a:off x="680484" y="531628"/>
            <a:ext cx="3774557" cy="265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Za prezentaciju CG\Od Ishaka\TZ3\TZ3_vađenje aktivnog dijela\PB285666.JPG"/>
          <p:cNvPicPr/>
          <p:nvPr/>
        </p:nvPicPr>
        <p:blipFill>
          <a:blip r:embed="rId6"/>
          <a:srcRect l="5310" t="29120" r="13274" b="19255"/>
          <a:stretch>
            <a:fillRect/>
          </a:stretch>
        </p:blipFill>
        <p:spPr bwMode="auto">
          <a:xfrm>
            <a:off x="4958428" y="531628"/>
            <a:ext cx="3069153" cy="265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46790" y="76136"/>
            <a:ext cx="5050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sz="1600" dirty="0">
                <a:solidFill>
                  <a:schemeClr val="bg1"/>
                </a:solidFill>
              </a:rPr>
              <a:t>Detalji tokom vađenja aktivnog dijela TZ3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2475" y="3290501"/>
            <a:ext cx="58053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sz="1600" dirty="0">
                <a:solidFill>
                  <a:schemeClr val="bg1"/>
                </a:solidFill>
              </a:rPr>
              <a:t>Prikaz oštećenih dijelova birača transformatora TZ3</a:t>
            </a:r>
            <a:endParaRPr lang="bs-Latn-B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0045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b="1" u="sng" dirty="0">
                <a:solidFill>
                  <a:schemeClr val="bg1"/>
                </a:solidFill>
              </a:rPr>
              <a:t>Sanacija transformatora vlastite potrošnje bloka 6 - 25 MVA - </a:t>
            </a:r>
            <a:r>
              <a:rPr lang="hr-BA" b="1" u="sng" dirty="0" smtClean="0">
                <a:solidFill>
                  <a:schemeClr val="bg1"/>
                </a:solidFill>
              </a:rPr>
              <a:t>oznake </a:t>
            </a:r>
            <a:r>
              <a:rPr lang="hr-BA" b="1" u="sng" dirty="0">
                <a:solidFill>
                  <a:schemeClr val="bg1"/>
                </a:solidFill>
              </a:rPr>
              <a:t>TZ6</a:t>
            </a:r>
            <a:endParaRPr lang="bs-Latn-BA" b="1" u="sng" dirty="0">
              <a:solidFill>
                <a:schemeClr val="bg1"/>
              </a:solidFill>
            </a:endParaRPr>
          </a:p>
          <a:p>
            <a:endParaRPr lang="hr-BA" b="1" dirty="0" smtClean="0">
              <a:solidFill>
                <a:schemeClr val="bg1"/>
              </a:solidFill>
            </a:endParaRPr>
          </a:p>
          <a:p>
            <a:pPr algn="just"/>
            <a:r>
              <a:rPr lang="hr-BA" dirty="0" smtClean="0">
                <a:solidFill>
                  <a:schemeClr val="bg1"/>
                </a:solidFill>
              </a:rPr>
              <a:t>     P</a:t>
            </a:r>
            <a:r>
              <a:rPr lang="bs-Latn-BA" dirty="0">
                <a:solidFill>
                  <a:schemeClr val="bg1"/>
                </a:solidFill>
              </a:rPr>
              <a:t>roizvođač „</a:t>
            </a:r>
            <a:r>
              <a:rPr lang="hr-BA" dirty="0">
                <a:solidFill>
                  <a:schemeClr val="bg1"/>
                </a:solidFill>
              </a:rPr>
              <a:t>Končar D&amp;ST“ 2001</a:t>
            </a:r>
            <a:r>
              <a:rPr lang="bs-Latn-BA" dirty="0">
                <a:solidFill>
                  <a:schemeClr val="bg1"/>
                </a:solidFill>
              </a:rPr>
              <a:t>; sprega </a:t>
            </a:r>
            <a:r>
              <a:rPr lang="bs-Latn-BA" dirty="0" smtClean="0">
                <a:solidFill>
                  <a:schemeClr val="bg1"/>
                </a:solidFill>
              </a:rPr>
              <a:t> –  </a:t>
            </a:r>
            <a:r>
              <a:rPr lang="hr-BA" dirty="0" smtClean="0">
                <a:solidFill>
                  <a:schemeClr val="bg1"/>
                </a:solidFill>
              </a:rPr>
              <a:t>Yy0y0</a:t>
            </a:r>
            <a:r>
              <a:rPr lang="hr-BA" dirty="0">
                <a:solidFill>
                  <a:schemeClr val="bg1"/>
                </a:solidFill>
              </a:rPr>
              <a:t>, </a:t>
            </a:r>
            <a:r>
              <a:rPr lang="hr-BA" dirty="0" smtClean="0">
                <a:solidFill>
                  <a:schemeClr val="bg1"/>
                </a:solidFill>
              </a:rPr>
              <a:t>p</a:t>
            </a:r>
            <a:r>
              <a:rPr lang="bs-Latn-BA" dirty="0">
                <a:solidFill>
                  <a:schemeClr val="bg1"/>
                </a:solidFill>
              </a:rPr>
              <a:t>renosni odnos 15,75/6,3/6,3 </a:t>
            </a:r>
            <a:r>
              <a:rPr lang="bs-Latn-BA" dirty="0" smtClean="0">
                <a:solidFill>
                  <a:schemeClr val="bg1"/>
                </a:solidFill>
              </a:rPr>
              <a:t>kV;</a:t>
            </a:r>
          </a:p>
          <a:p>
            <a:pPr algn="just"/>
            <a:r>
              <a:rPr lang="bs-Latn-BA" dirty="0">
                <a:solidFill>
                  <a:schemeClr val="bg1"/>
                </a:solidFill>
              </a:rPr>
              <a:t> </a:t>
            </a:r>
            <a:r>
              <a:rPr lang="bs-Latn-BA" dirty="0" smtClean="0">
                <a:solidFill>
                  <a:schemeClr val="bg1"/>
                </a:solidFill>
              </a:rPr>
              <a:t>   OLTC - </a:t>
            </a:r>
            <a:r>
              <a:rPr lang="de-DE" dirty="0">
                <a:solidFill>
                  <a:schemeClr val="bg1"/>
                </a:solidFill>
              </a:rPr>
              <a:t>MR F III 1000 </a:t>
            </a:r>
            <a:r>
              <a:rPr lang="de-DE" dirty="0" smtClean="0">
                <a:solidFill>
                  <a:schemeClr val="bg1"/>
                </a:solidFill>
              </a:rPr>
              <a:t>30/60</a:t>
            </a:r>
            <a:r>
              <a:rPr lang="bs-Latn-BA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bs-Latn-BA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s-Latn-BA" b="1" dirty="0">
                <a:solidFill>
                  <a:schemeClr val="bg1"/>
                </a:solidFill>
              </a:rPr>
              <a:t>Kvar </a:t>
            </a:r>
            <a:r>
              <a:rPr lang="bs-Latn-BA" b="1" dirty="0" smtClean="0">
                <a:solidFill>
                  <a:schemeClr val="bg1"/>
                </a:solidFill>
              </a:rPr>
              <a:t>je otkriven </a:t>
            </a:r>
            <a:r>
              <a:rPr lang="hr-BA" b="1" dirty="0">
                <a:solidFill>
                  <a:schemeClr val="bg1"/>
                </a:solidFill>
              </a:rPr>
              <a:t>hromatografskom analizom gasova rastvorenih u ulju (DGA</a:t>
            </a:r>
            <a:r>
              <a:rPr lang="hr-BA" b="1" dirty="0" smtClean="0">
                <a:solidFill>
                  <a:schemeClr val="bg1"/>
                </a:solidFill>
              </a:rPr>
              <a:t>). 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s-Latn-BA" b="1" dirty="0">
                <a:solidFill>
                  <a:schemeClr val="bg1"/>
                </a:solidFill>
              </a:rPr>
              <a:t>Ponovljena DGA u drugom laboratoriju potvrdila je postojanje </a:t>
            </a:r>
            <a:r>
              <a:rPr lang="bs-Latn-BA" b="1" dirty="0" smtClean="0">
                <a:solidFill>
                  <a:schemeClr val="bg1"/>
                </a:solidFill>
              </a:rPr>
              <a:t>kvara. 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 smtClean="0">
                <a:solidFill>
                  <a:schemeClr val="bg1"/>
                </a:solidFill>
              </a:rPr>
              <a:t>Povećane koncentracija </a:t>
            </a:r>
            <a:r>
              <a:rPr lang="hr-BA" b="1" dirty="0">
                <a:solidFill>
                  <a:schemeClr val="bg1"/>
                </a:solidFill>
              </a:rPr>
              <a:t>matana, etilena i etana </a:t>
            </a:r>
            <a:r>
              <a:rPr lang="hr-BA" b="1" dirty="0" smtClean="0">
                <a:solidFill>
                  <a:schemeClr val="bg1"/>
                </a:solidFill>
              </a:rPr>
              <a:t>su </a:t>
            </a:r>
            <a:r>
              <a:rPr lang="hr-BA" b="1" dirty="0">
                <a:solidFill>
                  <a:schemeClr val="bg1"/>
                </a:solidFill>
              </a:rPr>
              <a:t>ukazivale na intenzivnu termičku degradaciju ulja pod uticajem lokalnog pregrijavanja metala bez izraženog učešća celuloze, što je interpretirano kao termički kvar tipa „T2</a:t>
            </a:r>
            <a:r>
              <a:rPr lang="hr-BA" b="1" dirty="0" smtClean="0">
                <a:solidFill>
                  <a:schemeClr val="bg1"/>
                </a:solidFill>
              </a:rPr>
              <a:t>“ (300°C </a:t>
            </a:r>
            <a:r>
              <a:rPr lang="hr-BA" b="1" dirty="0">
                <a:solidFill>
                  <a:schemeClr val="bg1"/>
                </a:solidFill>
              </a:rPr>
              <a:t>- 700°C) prema IEC 60599.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>
                <a:solidFill>
                  <a:schemeClr val="bg1"/>
                </a:solidFill>
              </a:rPr>
              <a:t>Nakon sprovedenih mjerenja na transformatoru ustanovljeno je da su  aktivni otpori namota B u svim neparnim položajima regulacione sklopke značajno povećani u odnosu na druga dva </a:t>
            </a:r>
            <a:r>
              <a:rPr lang="hr-BA" b="1" dirty="0" smtClean="0">
                <a:solidFill>
                  <a:schemeClr val="bg1"/>
                </a:solidFill>
              </a:rPr>
              <a:t>namota.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>
                <a:solidFill>
                  <a:schemeClr val="bg1"/>
                </a:solidFill>
              </a:rPr>
              <a:t>Teretna sklopka je izvađena iz svoje posude i pregledom je ustanovljeno veliko oštećenje dosjednih kontakata „V1“ sklopke, kako sa unutrašnje strane posude, tako i na samom prekidačkom dijelu.</a:t>
            </a:r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>
                <a:solidFill>
                  <a:schemeClr val="bg1"/>
                </a:solidFill>
              </a:rPr>
              <a:t>Pregledom aktivnog dijela transformatora pronađeni su tragovi pregrijavanja na priključku koji je povezan sa dosjednim kontaktom „V1</a:t>
            </a:r>
            <a:r>
              <a:rPr lang="hr-BA" b="1" dirty="0" smtClean="0">
                <a:solidFill>
                  <a:schemeClr val="bg1"/>
                </a:solidFill>
              </a:rPr>
              <a:t>“.</a:t>
            </a:r>
            <a:endParaRPr lang="bs-Latn-BA" b="1" dirty="0">
              <a:solidFill>
                <a:schemeClr val="bg1"/>
              </a:solidFill>
            </a:endParaRPr>
          </a:p>
          <a:p>
            <a:pPr algn="just"/>
            <a:endParaRPr lang="hr-BA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 smtClean="0">
                <a:solidFill>
                  <a:schemeClr val="bg1"/>
                </a:solidFill>
              </a:rPr>
              <a:t>Posuda </a:t>
            </a:r>
            <a:r>
              <a:rPr lang="hr-BA" b="1" dirty="0">
                <a:solidFill>
                  <a:schemeClr val="bg1"/>
                </a:solidFill>
              </a:rPr>
              <a:t>teretne sklopke je zamijenjena, kao i svi oštećeni kontanti, transformator je remontovan i pušten u </a:t>
            </a:r>
            <a:r>
              <a:rPr lang="hr-BA" b="1" dirty="0" smtClean="0">
                <a:solidFill>
                  <a:schemeClr val="bg1"/>
                </a:solidFill>
              </a:rPr>
              <a:t>rad.</a:t>
            </a:r>
            <a:endParaRPr lang="bs-Latn-B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Za prezentaciju CG\ZA STRUČNI RAD TZ3 i TZ6\Od Ishaka\TZ6\Regulaciona sklopka TZ6\PC114990.JPG"/>
          <p:cNvPicPr/>
          <p:nvPr/>
        </p:nvPicPr>
        <p:blipFill>
          <a:blip r:embed="rId2"/>
          <a:srcRect l="15207" r="19835" b="31057"/>
          <a:stretch>
            <a:fillRect/>
          </a:stretch>
        </p:blipFill>
        <p:spPr bwMode="auto">
          <a:xfrm>
            <a:off x="404038" y="830669"/>
            <a:ext cx="2892055" cy="246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4038" y="201467"/>
            <a:ext cx="5869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sz="1600" dirty="0">
                <a:solidFill>
                  <a:schemeClr val="bg1"/>
                </a:solidFill>
              </a:rPr>
              <a:t>Prikaz </a:t>
            </a:r>
            <a:r>
              <a:rPr lang="hr-BA" sz="1600" dirty="0" smtClean="0">
                <a:solidFill>
                  <a:schemeClr val="bg1"/>
                </a:solidFill>
              </a:rPr>
              <a:t>oštećenja na posudi teretne sklopke transformatora TZ6</a:t>
            </a:r>
            <a:endParaRPr lang="bs-Latn-BA" sz="1600" dirty="0">
              <a:solidFill>
                <a:schemeClr val="bg1"/>
              </a:solidFill>
            </a:endParaRPr>
          </a:p>
        </p:txBody>
      </p:sp>
      <p:pic>
        <p:nvPicPr>
          <p:cNvPr id="4" name="Picture 3" descr="D:\Za prezentaciju CG\ZA STRUČNI RAD TZ3 i TZ6\Od Ishaka\TZ6\Regulaciona sklopka TZ6\PC114989.JPG"/>
          <p:cNvPicPr/>
          <p:nvPr/>
        </p:nvPicPr>
        <p:blipFill rotWithShape="1">
          <a:blip r:embed="rId3"/>
          <a:srcRect l="20165" t="14097" r="18524" b="14758"/>
          <a:stretch/>
        </p:blipFill>
        <p:spPr bwMode="auto">
          <a:xfrm>
            <a:off x="3540644" y="830669"/>
            <a:ext cx="2732566" cy="247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Za prezentaciju CG\ZA STRUČNI RAD TZ3 i TZ6\Od Ishaka\TZ6\Regulaciona sklopka TZ6\P9064835.JPG"/>
          <p:cNvPicPr/>
          <p:nvPr/>
        </p:nvPicPr>
        <p:blipFill>
          <a:blip r:embed="rId4" cstate="print"/>
          <a:srcRect l="33577" t="7444" r="16305"/>
          <a:stretch>
            <a:fillRect/>
          </a:stretch>
        </p:blipFill>
        <p:spPr bwMode="auto">
          <a:xfrm>
            <a:off x="404038" y="4158659"/>
            <a:ext cx="2102256" cy="255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1911" y="3490471"/>
            <a:ext cx="5504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sz="1600" dirty="0">
                <a:solidFill>
                  <a:schemeClr val="bg1"/>
                </a:solidFill>
              </a:rPr>
              <a:t>Prikaz oštećenih </a:t>
            </a:r>
            <a:r>
              <a:rPr lang="hr-BA" sz="1600" dirty="0" smtClean="0">
                <a:solidFill>
                  <a:schemeClr val="bg1"/>
                </a:solidFill>
              </a:rPr>
              <a:t>dosjednih kontakata teretne </a:t>
            </a:r>
          </a:p>
          <a:p>
            <a:pPr algn="ctr"/>
            <a:r>
              <a:rPr lang="hr-BA" sz="1600" dirty="0" smtClean="0">
                <a:solidFill>
                  <a:schemeClr val="bg1"/>
                </a:solidFill>
              </a:rPr>
              <a:t>sklopke transformatora TZ6</a:t>
            </a:r>
            <a:endParaRPr lang="bs-Latn-BA" sz="1600" dirty="0">
              <a:solidFill>
                <a:schemeClr val="bg1"/>
              </a:solidFill>
            </a:endParaRPr>
          </a:p>
        </p:txBody>
      </p:sp>
      <p:pic>
        <p:nvPicPr>
          <p:cNvPr id="7" name="Picture 6" descr="E:\ZA STRUČNI RAD TZ3 i TZ6\TZ6\Slike TZ6 kvar\P9064852.JPG"/>
          <p:cNvPicPr/>
          <p:nvPr/>
        </p:nvPicPr>
        <p:blipFill>
          <a:blip r:embed="rId5" cstate="print"/>
          <a:srcRect l="37556" t="18951" r="41919" b="33571"/>
          <a:stretch>
            <a:fillRect/>
          </a:stretch>
        </p:blipFill>
        <p:spPr bwMode="auto">
          <a:xfrm>
            <a:off x="3477955" y="4158659"/>
            <a:ext cx="1689468" cy="255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:\ZA STRUČNI RAD TZ3 i TZ6\TZ6\Slike TZ6 kvar\P9064872.JPG"/>
          <p:cNvPicPr/>
          <p:nvPr/>
        </p:nvPicPr>
        <p:blipFill>
          <a:blip r:embed="rId6"/>
          <a:srcRect l="41554" t="28909" r="39920" b="34406"/>
          <a:stretch>
            <a:fillRect/>
          </a:stretch>
        </p:blipFill>
        <p:spPr bwMode="auto">
          <a:xfrm>
            <a:off x="6634716" y="3472182"/>
            <a:ext cx="2081435" cy="298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634716" y="2333951"/>
            <a:ext cx="21657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sz="1600" dirty="0" smtClean="0">
                <a:solidFill>
                  <a:schemeClr val="bg1"/>
                </a:solidFill>
              </a:rPr>
              <a:t>Tragovi </a:t>
            </a:r>
            <a:r>
              <a:rPr lang="hr-BA" sz="1600" dirty="0">
                <a:solidFill>
                  <a:schemeClr val="bg1"/>
                </a:solidFill>
              </a:rPr>
              <a:t>pregrijavanja na priključku </a:t>
            </a:r>
            <a:r>
              <a:rPr lang="hr-BA" sz="1600" dirty="0" smtClean="0">
                <a:solidFill>
                  <a:schemeClr val="bg1"/>
                </a:solidFill>
              </a:rPr>
              <a:t>teretne sklopke TZ6</a:t>
            </a:r>
            <a:endParaRPr lang="bs-Latn-B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20795"/>
            <a:ext cx="90164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b="1" u="sng" dirty="0">
                <a:solidFill>
                  <a:schemeClr val="bg1"/>
                </a:solidFill>
              </a:rPr>
              <a:t>Sanacija transformatora vlastite potrošnje bloka 4 -  25 MVA - </a:t>
            </a:r>
            <a:r>
              <a:rPr lang="hr-BA" b="1" u="sng" dirty="0" smtClean="0">
                <a:solidFill>
                  <a:schemeClr val="bg1"/>
                </a:solidFill>
              </a:rPr>
              <a:t>oznake </a:t>
            </a:r>
            <a:r>
              <a:rPr lang="hr-BA" b="1" u="sng" dirty="0">
                <a:solidFill>
                  <a:schemeClr val="bg1"/>
                </a:solidFill>
              </a:rPr>
              <a:t>TZ4</a:t>
            </a:r>
            <a:endParaRPr lang="bs-Latn-BA" b="1" u="sng" dirty="0">
              <a:solidFill>
                <a:schemeClr val="bg1"/>
              </a:solidFill>
            </a:endParaRPr>
          </a:p>
          <a:p>
            <a:r>
              <a:rPr lang="hr-BA" dirty="0">
                <a:solidFill>
                  <a:schemeClr val="bg1"/>
                </a:solidFill>
              </a:rPr>
              <a:t> </a:t>
            </a:r>
            <a:endParaRPr lang="bs-Latn-BA" b="1" dirty="0">
              <a:solidFill>
                <a:schemeClr val="bg1"/>
              </a:solidFill>
            </a:endParaRPr>
          </a:p>
          <a:p>
            <a:pPr algn="just"/>
            <a:r>
              <a:rPr lang="bs-Latn-BA" dirty="0" smtClean="0">
                <a:solidFill>
                  <a:schemeClr val="bg1"/>
                </a:solidFill>
              </a:rPr>
              <a:t>    Proizvođač </a:t>
            </a:r>
            <a:r>
              <a:rPr lang="bs-Latn-BA" dirty="0">
                <a:solidFill>
                  <a:schemeClr val="bg1"/>
                </a:solidFill>
              </a:rPr>
              <a:t>– “Zaporoški transformatorski zavod” 1967, sprega – Dd12d12, prenosni </a:t>
            </a:r>
            <a:r>
              <a:rPr lang="bs-Latn-BA" dirty="0" smtClean="0">
                <a:solidFill>
                  <a:schemeClr val="bg1"/>
                </a:solidFill>
              </a:rPr>
              <a:t>  </a:t>
            </a:r>
          </a:p>
          <a:p>
            <a:pPr algn="just"/>
            <a:r>
              <a:rPr lang="bs-Latn-BA" dirty="0">
                <a:solidFill>
                  <a:schemeClr val="bg1"/>
                </a:solidFill>
              </a:rPr>
              <a:t> </a:t>
            </a:r>
            <a:r>
              <a:rPr lang="bs-Latn-BA" dirty="0" smtClean="0">
                <a:solidFill>
                  <a:schemeClr val="bg1"/>
                </a:solidFill>
              </a:rPr>
              <a:t>   odnos </a:t>
            </a:r>
            <a:r>
              <a:rPr lang="bs-Latn-BA" dirty="0">
                <a:solidFill>
                  <a:schemeClr val="bg1"/>
                </a:solidFill>
              </a:rPr>
              <a:t>15,75/6,3/6,3 kV; OLTC tip RNT-13</a:t>
            </a:r>
          </a:p>
          <a:p>
            <a:pPr algn="just"/>
            <a:r>
              <a:rPr lang="bs-Latn-BA" b="1" dirty="0">
                <a:solidFill>
                  <a:schemeClr val="bg1"/>
                </a:solidFill>
              </a:rPr>
              <a:t> 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s-Latn-BA" b="1" dirty="0">
                <a:solidFill>
                  <a:schemeClr val="bg1"/>
                </a:solidFill>
              </a:rPr>
              <a:t>Transformator je isključila prorada diferencijalne zaštite uz pojavu signala iz Buchholz releja - I stepen.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s-Latn-BA" b="1" dirty="0">
                <a:solidFill>
                  <a:schemeClr val="bg1"/>
                </a:solidFill>
              </a:rPr>
              <a:t>H</a:t>
            </a:r>
            <a:r>
              <a:rPr lang="hr-BA" b="1" dirty="0">
                <a:solidFill>
                  <a:schemeClr val="bg1"/>
                </a:solidFill>
              </a:rPr>
              <a:t>romatografska analiza gasova rastvorenih u ulju je potvrdila postojanje kvara na transformatoru jer su izmjerene povećane koncentracije vodonika, metana, etana, etilena i acetilena, a njihov odnos je ukazivao na prisustvo pražnjenja velike energije “</a:t>
            </a:r>
            <a:r>
              <a:rPr lang="sr-Latn-CS" b="1" dirty="0">
                <a:solidFill>
                  <a:schemeClr val="bg1"/>
                </a:solidFill>
              </a:rPr>
              <a:t>D2“ prema </a:t>
            </a:r>
            <a:r>
              <a:rPr lang="hr-BA" b="1" dirty="0">
                <a:solidFill>
                  <a:schemeClr val="bg1"/>
                </a:solidFill>
              </a:rPr>
              <a:t>IEC 60599</a:t>
            </a:r>
            <a:r>
              <a:rPr lang="hr-BA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bs-Latn-BA" b="1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BA" b="1" dirty="0">
                <a:solidFill>
                  <a:schemeClr val="bg1"/>
                </a:solidFill>
              </a:rPr>
              <a:t>Transformator je transportovan u remontni prostor TE „Tuzla“ i izvađen je aktivni dio. Nakon pregleda je ustanovljeno:</a:t>
            </a:r>
            <a:endParaRPr lang="bs-Latn-BA" b="1" dirty="0">
              <a:solidFill>
                <a:schemeClr val="bg1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bg1"/>
                </a:solidFill>
              </a:rPr>
              <a:t>Oštećenje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dva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namota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prigušnice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oštećenja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svim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kontaktima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teretne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sklopke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r>
              <a:rPr lang="en-US" b="1" dirty="0" err="1">
                <a:solidFill>
                  <a:schemeClr val="bg1"/>
                </a:solidFill>
              </a:rPr>
              <a:t>kao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kontaktima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birača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faza</a:t>
            </a:r>
            <a:r>
              <a:rPr lang="en-US" b="1" dirty="0">
                <a:solidFill>
                  <a:schemeClr val="bg1"/>
                </a:solidFill>
              </a:rPr>
              <a:t> U </a:t>
            </a:r>
            <a:r>
              <a:rPr lang="en-US" b="1" dirty="0" err="1">
                <a:solidFill>
                  <a:schemeClr val="bg1"/>
                </a:solidFill>
              </a:rPr>
              <a:t>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V </a:t>
            </a:r>
            <a:r>
              <a:rPr lang="en-US" b="1" dirty="0" err="1">
                <a:solidFill>
                  <a:schemeClr val="bg1"/>
                </a:solidFill>
              </a:rPr>
              <a:t>regulacione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sklopke</a:t>
            </a:r>
            <a:r>
              <a:rPr lang="bs-Latn-BA" b="1" dirty="0" smtClean="0">
                <a:solidFill>
                  <a:schemeClr val="bg1"/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hr-BA" b="1" dirty="0">
                <a:solidFill>
                  <a:schemeClr val="bg1"/>
                </a:solidFill>
              </a:rPr>
              <a:t>Značajno odstupanje u hodu mo</a:t>
            </a:r>
            <a:r>
              <a:rPr lang="hr-HR" b="1" dirty="0">
                <a:solidFill>
                  <a:schemeClr val="bg1"/>
                </a:solidFill>
              </a:rPr>
              <a:t>tornog</a:t>
            </a:r>
            <a:r>
              <a:rPr lang="hr-BA" b="1" dirty="0">
                <a:solidFill>
                  <a:schemeClr val="bg1"/>
                </a:solidFill>
              </a:rPr>
              <a:t> pogona regulacione sklopke u odnosu na referentne </a:t>
            </a:r>
            <a:r>
              <a:rPr lang="hr-BA" b="1" dirty="0" smtClean="0">
                <a:solidFill>
                  <a:schemeClr val="bg1"/>
                </a:solidFill>
              </a:rPr>
              <a:t>pozicije.</a:t>
            </a:r>
            <a:endParaRPr lang="bs-Latn-BA" dirty="0">
              <a:solidFill>
                <a:schemeClr val="bg1"/>
              </a:solidFill>
            </a:endParaRPr>
          </a:p>
          <a:p>
            <a:pPr algn="just"/>
            <a:r>
              <a:rPr lang="hr-BA" b="1" dirty="0">
                <a:solidFill>
                  <a:schemeClr val="bg1"/>
                </a:solidFill>
              </a:rPr>
              <a:t> </a:t>
            </a:r>
            <a:endParaRPr lang="bs-Latn-BA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bs-Latn-BA" b="1" dirty="0" smtClean="0">
                <a:solidFill>
                  <a:schemeClr val="bg1"/>
                </a:solidFill>
              </a:rPr>
              <a:t>Nakon </a:t>
            </a:r>
            <a:r>
              <a:rPr lang="bs-Latn-BA" b="1" dirty="0">
                <a:solidFill>
                  <a:schemeClr val="bg1"/>
                </a:solidFill>
              </a:rPr>
              <a:t>premotavanja prigušnice i  zamjene svih oštećenih kontakata sklopke, obavljen je remont motornog pogona, te remont ostalih dijelova transformatora, koji je nakon snacije pušten u rad.</a:t>
            </a:r>
            <a:endParaRPr lang="bs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Moji_dokumenti\Slike\2014\Slike TZ3_TZ4_kvarovi\Kvar na TZ4_28_11_14\Stanje kontaktera reg. sklopke\IMG_1269.JPG"/>
          <p:cNvPicPr/>
          <p:nvPr/>
        </p:nvPicPr>
        <p:blipFill>
          <a:blip r:embed="rId2"/>
          <a:srcRect l="22664" t="11497" r="13214" b="37930"/>
          <a:stretch>
            <a:fillRect/>
          </a:stretch>
        </p:blipFill>
        <p:spPr bwMode="auto">
          <a:xfrm>
            <a:off x="3360213" y="627319"/>
            <a:ext cx="1785620" cy="188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Moji_dokumenti\Slike\2014\Slike TZ3_TZ4_kvarovi\Kvar na TZ4_28_11_14\Stanje prigušnice reg. sklopke\PB275651.JPG"/>
          <p:cNvPicPr/>
          <p:nvPr/>
        </p:nvPicPr>
        <p:blipFill>
          <a:blip r:embed="rId3"/>
          <a:srcRect l="25832" t="59895" r="13805" b="-2"/>
          <a:stretch>
            <a:fillRect/>
          </a:stretch>
        </p:blipFill>
        <p:spPr bwMode="auto">
          <a:xfrm>
            <a:off x="759903" y="627319"/>
            <a:ext cx="2078990" cy="18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E:\TEMP\2019\Disk.JPG"/>
          <p:cNvPicPr/>
          <p:nvPr/>
        </p:nvPicPr>
        <p:blipFill>
          <a:blip r:embed="rId4"/>
          <a:srcRect l="38528" t="13261" r="30984" b="45113"/>
          <a:stretch>
            <a:fillRect/>
          </a:stretch>
        </p:blipFill>
        <p:spPr bwMode="auto">
          <a:xfrm>
            <a:off x="5855829" y="662244"/>
            <a:ext cx="1802765" cy="18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14130" y="211255"/>
            <a:ext cx="5869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sz="1600" dirty="0">
                <a:solidFill>
                  <a:schemeClr val="bg1"/>
                </a:solidFill>
              </a:rPr>
              <a:t>Prikaz </a:t>
            </a:r>
            <a:r>
              <a:rPr lang="hr-BA" sz="1600" dirty="0" smtClean="0">
                <a:solidFill>
                  <a:schemeClr val="bg1"/>
                </a:solidFill>
              </a:rPr>
              <a:t>oštećenih dijelova regulacione sklopke na TZ4</a:t>
            </a:r>
            <a:endParaRPr lang="bs-Latn-BA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958" y="2868328"/>
            <a:ext cx="88462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BA" b="1" u="sng" dirty="0">
                <a:solidFill>
                  <a:schemeClr val="bg1"/>
                </a:solidFill>
              </a:rPr>
              <a:t>Sanacija transformatora rezervnog napajanja - 31,5 MVA  - </a:t>
            </a:r>
            <a:r>
              <a:rPr lang="hr-BA" b="1" u="sng" dirty="0" smtClean="0">
                <a:solidFill>
                  <a:schemeClr val="bg1"/>
                </a:solidFill>
              </a:rPr>
              <a:t>oznake </a:t>
            </a:r>
            <a:r>
              <a:rPr lang="hr-BA" b="1" u="sng" dirty="0">
                <a:solidFill>
                  <a:schemeClr val="bg1"/>
                </a:solidFill>
              </a:rPr>
              <a:t>TR2</a:t>
            </a:r>
            <a:endParaRPr lang="bs-Latn-BA" b="1" u="sng" dirty="0">
              <a:solidFill>
                <a:schemeClr val="bg1"/>
              </a:solidFill>
            </a:endParaRPr>
          </a:p>
          <a:p>
            <a:r>
              <a:rPr lang="hr-BA" dirty="0">
                <a:solidFill>
                  <a:schemeClr val="bg1"/>
                </a:solidFill>
              </a:rPr>
              <a:t> </a:t>
            </a:r>
            <a:endParaRPr lang="hr-BA" dirty="0" smtClean="0">
              <a:solidFill>
                <a:schemeClr val="bg1"/>
              </a:solidFill>
            </a:endParaRPr>
          </a:p>
          <a:p>
            <a:r>
              <a:rPr lang="bs-Latn-BA" dirty="0" smtClean="0">
                <a:solidFill>
                  <a:schemeClr val="bg1"/>
                </a:solidFill>
              </a:rPr>
              <a:t>Proizvođač </a:t>
            </a:r>
            <a:r>
              <a:rPr lang="bs-Latn-BA" dirty="0">
                <a:solidFill>
                  <a:schemeClr val="bg1"/>
                </a:solidFill>
              </a:rPr>
              <a:t>– </a:t>
            </a:r>
            <a:r>
              <a:rPr lang="hr-HR" dirty="0">
                <a:solidFill>
                  <a:schemeClr val="bg1"/>
                </a:solidFill>
              </a:rPr>
              <a:t>“Zaporoški transformatorski zavod”, Zaporožje, 1965</a:t>
            </a:r>
            <a:r>
              <a:rPr lang="bs-Latn-BA" dirty="0">
                <a:solidFill>
                  <a:schemeClr val="bg1"/>
                </a:solidFill>
              </a:rPr>
              <a:t>, sprega – </a:t>
            </a:r>
            <a:r>
              <a:rPr lang="hr-HR" dirty="0">
                <a:solidFill>
                  <a:schemeClr val="bg1"/>
                </a:solidFill>
              </a:rPr>
              <a:t>YNd5d5</a:t>
            </a:r>
            <a:r>
              <a:rPr lang="bs-Latn-BA" dirty="0">
                <a:solidFill>
                  <a:schemeClr val="bg1"/>
                </a:solidFill>
              </a:rPr>
              <a:t>, prenosni odnos 110/6,3/6,3 kV; OLTC tip </a:t>
            </a:r>
            <a:r>
              <a:rPr lang="de-DE" dirty="0">
                <a:solidFill>
                  <a:schemeClr val="bg1"/>
                </a:solidFill>
              </a:rPr>
              <a:t>RNT – 13 </a:t>
            </a:r>
            <a:endParaRPr lang="bs-Latn-BA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 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5" cstate="print"/>
          <a:srcRect t="9052" b="8830"/>
          <a:stretch>
            <a:fillRect/>
          </a:stretch>
        </p:blipFill>
        <p:spPr bwMode="auto">
          <a:xfrm>
            <a:off x="6515048" y="3928367"/>
            <a:ext cx="1903730" cy="208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02019" y="4355437"/>
            <a:ext cx="52737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b="1" dirty="0">
                <a:solidFill>
                  <a:schemeClr val="bg1"/>
                </a:solidFill>
              </a:rPr>
              <a:t>Tokom kapitalnog remonta transformatora koji je obavljen u TE „Tuzla“, p</a:t>
            </a:r>
            <a:r>
              <a:rPr lang="hr-HR" b="1" dirty="0">
                <a:solidFill>
                  <a:schemeClr val="bg1"/>
                </a:solidFill>
              </a:rPr>
              <a:t>ri vizuelnom pregledu birača ustanovljeno je oštećenje fleksibilnog vodiča na pomičnom kontaktu II faze W, te je on zamijenjen. </a:t>
            </a:r>
            <a:endParaRPr lang="hr-HR" b="1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BA" b="1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BA" b="1" dirty="0" smtClean="0">
                <a:solidFill>
                  <a:schemeClr val="bg1"/>
                </a:solidFill>
              </a:rPr>
              <a:t>Transformator </a:t>
            </a:r>
            <a:r>
              <a:rPr lang="hr-BA" b="1" dirty="0">
                <a:solidFill>
                  <a:schemeClr val="bg1"/>
                </a:solidFill>
              </a:rPr>
              <a:t>je nakon remonta uspješno pušten u rad.</a:t>
            </a:r>
            <a:endParaRPr lang="bs-Latn-BA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8234" y="6147767"/>
            <a:ext cx="33173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BA" sz="1600" dirty="0">
                <a:solidFill>
                  <a:schemeClr val="bg1"/>
                </a:solidFill>
              </a:rPr>
              <a:t>Prikaz </a:t>
            </a:r>
            <a:r>
              <a:rPr lang="hr-BA" sz="1600" dirty="0" smtClean="0">
                <a:solidFill>
                  <a:schemeClr val="bg1"/>
                </a:solidFill>
              </a:rPr>
              <a:t>saniranog vodiča na TR2</a:t>
            </a:r>
            <a:endParaRPr lang="bs-Latn-B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781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Thème Office</vt:lpstr>
      <vt:lpstr>ISKUSTVA U ODRŽAVANJU, DIJAGNOSTICIRANJU I SANACIJI KVAROVA NA TERENU TRANSFORMATORA TE ‘‘TUZLA‘‘</vt:lpstr>
      <vt:lpstr>Termoelektrana TUZLA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Nedzad Osmic</cp:lastModifiedBy>
  <cp:revision>37</cp:revision>
  <dcterms:created xsi:type="dcterms:W3CDTF">2018-08-21T10:05:07Z</dcterms:created>
  <dcterms:modified xsi:type="dcterms:W3CDTF">2019-05-07T11:28:59Z</dcterms:modified>
</cp:coreProperties>
</file>