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1" r:id="rId3"/>
    <p:sldId id="269" r:id="rId4"/>
    <p:sldId id="262" r:id="rId5"/>
    <p:sldId id="264" r:id="rId6"/>
    <p:sldId id="265" r:id="rId7"/>
    <p:sldId id="266" r:id="rId8"/>
    <p:sldId id="268" r:id="rId9"/>
    <p:sldId id="270" r:id="rId10"/>
    <p:sldId id="27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707" autoAdjust="0"/>
  </p:normalViewPr>
  <p:slideViewPr>
    <p:cSldViewPr snapToGrid="0">
      <p:cViewPr varScale="1">
        <p:scale>
          <a:sx n="116" d="100"/>
          <a:sy n="116" d="100"/>
        </p:scale>
        <p:origin x="133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1AF0158E-0BEA-4BFF-AA61-7914394B3C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4F11DA1-6698-4392-B84F-664E2A344A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92300-EA15-4B15-A783-6E65AD991BC8}" type="datetimeFigureOut">
              <a:rPr lang="en-NZ" smtClean="0"/>
              <a:t>8/05/2019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B15D29F-AD7A-40A3-90D1-5C7D45458A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27F1443-A053-47AC-962C-46D85BEC89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16929-A883-446E-B000-A06150AF9A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47281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14211-E28D-4196-8F23-467118673D5D}" type="datetimeFigureOut">
              <a:rPr lang="en-NZ" smtClean="0"/>
              <a:t>8/05/2019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4C6E0-D6AA-4C96-836C-B12EBD6499B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855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4C6E0-D6AA-4C96-836C-B12EBD6499B1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92369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77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3527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745" y="404910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47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37" y="91586"/>
            <a:ext cx="1422535" cy="67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06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682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1756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caption sma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60DE470-EB93-4C4F-AD5E-539B9F3536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44" y="431562"/>
            <a:ext cx="1113250" cy="53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1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83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28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90303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13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E6CB0CC-D317-482F-846B-3814D19307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844" y="6034114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19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Heading and bullet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8F897B4-FAF4-4141-B970-C51951F855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40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587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1AAE9B7-F6A0-44A7-887A-A1EC309E96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5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0ED18F1-8DAE-4FD0-BA60-1243D3FA63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65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6C51CDF-0A8A-4B88-85D4-60A9032CDC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51" y="311151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7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1FA7C9D-D83C-4484-9533-0B150B1E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6A860A2-5715-4DC5-A2F4-36393F043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47EB925-7612-46E3-B325-E0F2E64E2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26115-93DD-439D-AB73-B403A1B14893}" type="datetimeFigureOut">
              <a:rPr lang="en-NZ" smtClean="0"/>
              <a:t>8/05/2019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0B83F4A-34D0-4D19-B9A4-0D24C5D73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CC97524-6E08-4C30-9778-5BEC932F6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958E-C44B-42BD-9173-1DD03F7322B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862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49" r:id="rId3"/>
    <p:sldLayoutId id="2147483675" r:id="rId4"/>
    <p:sldLayoutId id="2147483662" r:id="rId5"/>
    <p:sldLayoutId id="2147483674" r:id="rId6"/>
    <p:sldLayoutId id="2147483660" r:id="rId7"/>
    <p:sldLayoutId id="2147483661" r:id="rId8"/>
    <p:sldLayoutId id="2147483654" r:id="rId9"/>
    <p:sldLayoutId id="2147483663" r:id="rId10"/>
    <p:sldLayoutId id="2147483664" r:id="rId11"/>
    <p:sldLayoutId id="2147483673" r:id="rId12"/>
    <p:sldLayoutId id="2147483655" r:id="rId13"/>
    <p:sldLayoutId id="2147483657" r:id="rId14"/>
    <p:sldLayoutId id="2147483670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A6C27A-72D8-457B-A723-F18600481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023872"/>
            <a:ext cx="6858000" cy="1548384"/>
          </a:xfrm>
        </p:spPr>
        <p:txBody>
          <a:bodyPr>
            <a:normAutofit/>
          </a:bodyPr>
          <a:lstStyle/>
          <a:p>
            <a:r>
              <a:rPr lang="sr-Latn-ME" dirty="0" smtClean="0"/>
              <a:t>Revitalizacija autotransformatora 125 MVA</a:t>
            </a: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C0EF756-2813-4C92-852F-C68BE5F81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4256" y="5279136"/>
            <a:ext cx="4645152" cy="1048512"/>
          </a:xfrm>
        </p:spPr>
        <p:txBody>
          <a:bodyPr/>
          <a:lstStyle/>
          <a:p>
            <a:pPr algn="l"/>
            <a:r>
              <a:rPr lang="sr-Latn-ME" dirty="0" smtClean="0"/>
              <a:t>Gardašević Janko</a:t>
            </a:r>
          </a:p>
          <a:p>
            <a:pPr algn="l"/>
            <a:r>
              <a:rPr lang="sr-Latn-ME" dirty="0" smtClean="0"/>
              <a:t>Mr. Đukanović Radovan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5027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ME" dirty="0" smtClean="0"/>
              <a:t>HVALA NA PAŽNJI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99449"/>
            <a:ext cx="4397188" cy="32407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4" y="2299449"/>
            <a:ext cx="4208929" cy="324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sz="1800" dirty="0" smtClean="0"/>
              <a:t>Karakteristike autotransformatora</a:t>
            </a: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sr-Latn-ME" sz="1400" dirty="0" smtClean="0">
                <a:solidFill>
                  <a:schemeClr val="bg1"/>
                </a:solidFill>
              </a:rPr>
              <a:t>Transformator koji je u pogonu od 1988. godine u HE Perućica ima sledeće tehničke karakteristike: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sr-Latn-ME" sz="1400" dirty="0" smtClean="0">
                <a:solidFill>
                  <a:schemeClr val="bg1"/>
                </a:solidFill>
              </a:rPr>
              <a:t>Tip</a:t>
            </a:r>
            <a:r>
              <a:rPr lang="sr-Latn-ME" sz="1400" dirty="0">
                <a:solidFill>
                  <a:schemeClr val="bg1"/>
                </a:solidFill>
              </a:rPr>
              <a:t>: ATDCTH 125000/220/110-76U1	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sr-Latn-ME" sz="1400" dirty="0">
                <a:solidFill>
                  <a:schemeClr val="bg1"/>
                </a:solidFill>
              </a:rPr>
              <a:t>Proizvođač: ZTZ SSSR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sr-Latn-ME" sz="1400" dirty="0">
                <a:solidFill>
                  <a:schemeClr val="bg1"/>
                </a:solidFill>
              </a:rPr>
              <a:t>Nazivna snaga: 125/65/65 MVA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sr-Latn-ME" sz="1400" dirty="0">
                <a:solidFill>
                  <a:schemeClr val="bg1"/>
                </a:solidFill>
              </a:rPr>
              <a:t>Nazivna struja: 315/595/3300 A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sr-Latn-ME" sz="1400" dirty="0">
                <a:solidFill>
                  <a:schemeClr val="bg1"/>
                </a:solidFill>
              </a:rPr>
              <a:t>Sprega namotaja: </a:t>
            </a:r>
            <a:r>
              <a:rPr lang="sr-Latn-ME" sz="1400" dirty="0" smtClean="0">
                <a:solidFill>
                  <a:schemeClr val="bg1"/>
                </a:solidFill>
              </a:rPr>
              <a:t>YND-0-5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sr-Latn-ME" sz="1400" dirty="0" smtClean="0">
                <a:solidFill>
                  <a:schemeClr val="bg1"/>
                </a:solidFill>
              </a:rPr>
              <a:t>Hlađenje</a:t>
            </a:r>
            <a:r>
              <a:rPr lang="sr-Latn-ME" sz="1400" dirty="0">
                <a:solidFill>
                  <a:schemeClr val="bg1"/>
                </a:solidFill>
              </a:rPr>
              <a:t>: OFAF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sr-Latn-ME" sz="1400" dirty="0">
                <a:solidFill>
                  <a:schemeClr val="bg1"/>
                </a:solidFill>
              </a:rPr>
              <a:t>Masa ulja: 65t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sr-Latn-ME" sz="1400" dirty="0">
                <a:solidFill>
                  <a:schemeClr val="bg1"/>
                </a:solidFill>
              </a:rPr>
              <a:t>Masa aktivnog dijela: 87t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sr-Latn-ME" sz="1400" dirty="0">
                <a:solidFill>
                  <a:schemeClr val="bg1"/>
                </a:solidFill>
              </a:rPr>
              <a:t>Kostur transformatora je </a:t>
            </a:r>
            <a:r>
              <a:rPr lang="sr-Latn-ME" sz="1400" dirty="0" smtClean="0">
                <a:solidFill>
                  <a:schemeClr val="bg1"/>
                </a:solidFill>
              </a:rPr>
              <a:t>trostubni </a:t>
            </a:r>
            <a:r>
              <a:rPr lang="sr-Latn-ME" sz="1400" dirty="0">
                <a:solidFill>
                  <a:schemeClr val="bg1"/>
                </a:solidFill>
              </a:rPr>
              <a:t>napravljen je od hladno valjanog visokolegiranog transformatorskog lima na kom su </a:t>
            </a:r>
            <a:r>
              <a:rPr lang="sr-Latn-ME" sz="1400" dirty="0" smtClean="0">
                <a:solidFill>
                  <a:schemeClr val="bg1"/>
                </a:solidFill>
              </a:rPr>
              <a:t>namotaji koncentrično </a:t>
            </a:r>
            <a:r>
              <a:rPr lang="sr-Latn-ME" sz="1400" dirty="0">
                <a:solidFill>
                  <a:schemeClr val="bg1"/>
                </a:solidFill>
              </a:rPr>
              <a:t>postavljeni po redosledu NN, SN, VN, </a:t>
            </a:r>
            <a:r>
              <a:rPr lang="sr-Latn-ME" sz="1400" dirty="0" smtClean="0">
                <a:solidFill>
                  <a:schemeClr val="bg1"/>
                </a:solidFill>
              </a:rPr>
              <a:t>RN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sr-Latn-ME" sz="1400" dirty="0">
                <a:solidFill>
                  <a:schemeClr val="bg1"/>
                </a:solidFill>
              </a:rPr>
              <a:t>Namotaji su izrađeni od bakarnog provodnika pravougaonog presjeka sa izolacijom od impregniranog papira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Latn-ME" sz="1400" dirty="0">
                <a:solidFill>
                  <a:schemeClr val="bg1"/>
                </a:solidFill>
              </a:rPr>
              <a:t>Regulacioni transformator napona na 121kV strani u opsegu od 106kV do 135kV </a:t>
            </a:r>
            <a:endParaRPr lang="sr-Latn-ME" sz="14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sr-Latn-ME" sz="1400" dirty="0">
              <a:solidFill>
                <a:schemeClr val="bg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044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96817"/>
            <a:ext cx="7886700" cy="589152"/>
          </a:xfrm>
        </p:spPr>
        <p:txBody>
          <a:bodyPr>
            <a:normAutofit/>
          </a:bodyPr>
          <a:lstStyle/>
          <a:p>
            <a:r>
              <a:rPr lang="sr-Latn-ME" sz="1800" dirty="0" smtClean="0"/>
              <a:t>Regulator napona PHOA 110/1000 Y1</a:t>
            </a:r>
            <a:endParaRPr lang="en-GB" sz="1800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628650" y="1219200"/>
            <a:ext cx="7886700" cy="518983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r-Latn-ME" sz="1400" dirty="0" smtClean="0">
                <a:solidFill>
                  <a:schemeClr val="bg1"/>
                </a:solidFill>
              </a:rPr>
              <a:t>Regulator je reverzibilnog tipa što omogućava promjenu smjera struje kroz regulacioni namotaj</a:t>
            </a:r>
          </a:p>
          <a:p>
            <a:endParaRPr lang="sr-Latn-ME" dirty="0">
              <a:solidFill>
                <a:schemeClr val="bg1"/>
              </a:solidFill>
            </a:endParaRPr>
          </a:p>
          <a:p>
            <a:endParaRPr lang="sr-Latn-ME" dirty="0" smtClean="0">
              <a:solidFill>
                <a:schemeClr val="bg1"/>
              </a:solidFill>
            </a:endParaRPr>
          </a:p>
          <a:p>
            <a:endParaRPr lang="sr-Latn-ME" dirty="0">
              <a:solidFill>
                <a:schemeClr val="bg1"/>
              </a:solidFill>
            </a:endParaRPr>
          </a:p>
          <a:p>
            <a:endParaRPr lang="sr-Latn-ME" dirty="0" smtClean="0">
              <a:solidFill>
                <a:schemeClr val="bg1"/>
              </a:solidFill>
            </a:endParaRPr>
          </a:p>
          <a:p>
            <a:endParaRPr lang="sr-Latn-ME" dirty="0">
              <a:solidFill>
                <a:schemeClr val="bg1"/>
              </a:solidFill>
            </a:endParaRPr>
          </a:p>
          <a:p>
            <a:endParaRPr lang="sr-Latn-ME" dirty="0" smtClean="0">
              <a:solidFill>
                <a:schemeClr val="bg1"/>
              </a:solidFill>
            </a:endParaRPr>
          </a:p>
          <a:p>
            <a:endParaRPr lang="sr-Latn-ME" dirty="0">
              <a:solidFill>
                <a:schemeClr val="bg1"/>
              </a:solidFill>
            </a:endParaRPr>
          </a:p>
          <a:p>
            <a:endParaRPr lang="sr-Latn-ME" dirty="0" smtClean="0">
              <a:solidFill>
                <a:schemeClr val="bg1"/>
              </a:solidFill>
            </a:endParaRPr>
          </a:p>
          <a:p>
            <a:endParaRPr lang="sr-Latn-ME" dirty="0" smtClean="0">
              <a:solidFill>
                <a:schemeClr val="bg1"/>
              </a:solidFill>
            </a:endParaRPr>
          </a:p>
          <a:p>
            <a:endParaRPr lang="sr-Latn-ME" dirty="0" smtClean="0">
              <a:solidFill>
                <a:schemeClr val="bg1"/>
              </a:solidFill>
            </a:endParaRPr>
          </a:p>
          <a:p>
            <a:endParaRPr lang="sr-Latn-ME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r-Latn-ME" sz="1400" dirty="0" smtClean="0">
                <a:solidFill>
                  <a:schemeClr val="bg1"/>
                </a:solidFill>
              </a:rPr>
              <a:t>Pbc –snaga isključenja pomoćnih kontakata; Pg – snaga isključenja otporničkih kontakata; </a:t>
            </a:r>
          </a:p>
          <a:p>
            <a:pPr marL="0" indent="0">
              <a:buNone/>
            </a:pPr>
            <a:r>
              <a:rPr lang="sr-Latn-ME" sz="1400" dirty="0" smtClean="0">
                <a:solidFill>
                  <a:schemeClr val="bg1"/>
                </a:solidFill>
              </a:rPr>
              <a:t>Ub’, Ub’’ – uspostavljeni naponi; Jr – radna struja, Jc – cirkulaciona struja, </a:t>
            </a:r>
          </a:p>
          <a:p>
            <a:pPr marL="0" indent="0">
              <a:buNone/>
            </a:pPr>
            <a:r>
              <a:rPr lang="sr-Latn-ME" sz="1400" dirty="0" smtClean="0">
                <a:solidFill>
                  <a:schemeClr val="bg1"/>
                </a:solidFill>
              </a:rPr>
              <a:t>R – otpornost u kolu otporničkih kontakata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54" y="1808352"/>
            <a:ext cx="2639339" cy="3597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525" y="1808352"/>
            <a:ext cx="2865120" cy="35867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928694" y="2663966"/>
                <a:ext cx="2987040" cy="1733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6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hr-HR" sz="16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𝑏𝑐</m:t>
                          </m:r>
                        </m:sub>
                      </m:sSub>
                      <m:r>
                        <a:rPr lang="sr-Latn-ME" sz="16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sz="16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r-HR" sz="16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hr-HR" sz="16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hr-HR" sz="16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hr-HR" sz="16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GB" sz="16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6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hr-HR" sz="16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hr-HR" sz="16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sz="16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r-HR" sz="16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hr-HR" sz="16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hr-HR" sz="16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hr-HR" sz="16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hr-HR" sz="16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hr-HR" sz="16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sr-Latn-ME" sz="1600" dirty="0" smtClean="0">
                  <a:solidFill>
                    <a:prstClr val="white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6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hr-HR" sz="16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hr-HR" sz="16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6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hr-HR" sz="16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ΣR</m:t>
                          </m:r>
                        </m:den>
                      </m:f>
                    </m:oMath>
                  </m:oMathPara>
                </a14:m>
                <a:endParaRPr lang="sr-Latn-ME" sz="1600" dirty="0" smtClean="0">
                  <a:solidFill>
                    <a:prstClr val="white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6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hr-HR" sz="16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hr-HR" sz="16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sz="16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r-HR" sz="16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hr-HR" sz="16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hr-HR" sz="16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r>
                        <a:rPr lang="hr-HR" sz="16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GB" sz="16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6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6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hr-HR" sz="16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hr-HR" sz="16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sz="16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sz="1600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hr-HR" sz="16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hr-HR" sz="16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sr-Latn-ME" sz="1600" dirty="0" smtClean="0">
                  <a:solidFill>
                    <a:prstClr val="white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6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r-HR" sz="16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hr-HR" sz="16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hr-HR" sz="16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r>
                        <a:rPr lang="hr-HR" sz="16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16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6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hr-HR" sz="16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𝑠𝑡</m:t>
                          </m:r>
                        </m:sub>
                      </m:sSub>
                      <m:r>
                        <a:rPr lang="hr-HR" sz="16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16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6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6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hr-HR" sz="16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hr-HR" sz="16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sz="16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sz="1600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hr-HR" sz="16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hr-HR" sz="16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GB" sz="16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hr-HR" sz="16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  <m:r>
                            <a:rPr lang="hr-HR" sz="16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hr-HR" sz="16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8694" y="2663966"/>
                <a:ext cx="2987040" cy="173374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000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6563"/>
            <a:ext cx="7886700" cy="634314"/>
          </a:xfrm>
        </p:spPr>
        <p:txBody>
          <a:bodyPr>
            <a:normAutofit/>
          </a:bodyPr>
          <a:lstStyle/>
          <a:p>
            <a:r>
              <a:rPr lang="sr-Latn-ME" sz="1800" dirty="0" smtClean="0"/>
              <a:t>Ispitivanja prije revitalizacije</a:t>
            </a:r>
            <a:endParaRPr lang="en-GB" sz="1800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628650" y="1054443"/>
            <a:ext cx="7886700" cy="467277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r-Latn-ME" sz="1400" dirty="0" smtClean="0">
                <a:solidFill>
                  <a:schemeClr val="bg1"/>
                </a:solidFill>
              </a:rPr>
              <a:t>Nakon </a:t>
            </a:r>
            <a:r>
              <a:rPr lang="en-US" sz="1400" dirty="0" err="1" smtClean="0">
                <a:solidFill>
                  <a:schemeClr val="bg1"/>
                </a:solidFill>
              </a:rPr>
              <a:t>obezbjeđenje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beznaponskog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stanja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raspajanje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veza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na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provodnim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izolatorima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transformatora</a:t>
            </a:r>
            <a:r>
              <a:rPr lang="sr-Latn-ME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i</a:t>
            </a:r>
            <a:r>
              <a:rPr lang="sr-Latn-ME" sz="1400" dirty="0">
                <a:solidFill>
                  <a:schemeClr val="bg1"/>
                </a:solidFill>
              </a:rPr>
              <a:t>z</a:t>
            </a:r>
            <a:r>
              <a:rPr lang="en-US" sz="1400" dirty="0" err="1">
                <a:solidFill>
                  <a:schemeClr val="bg1"/>
                </a:solidFill>
              </a:rPr>
              <a:t>vršena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sr-Latn-ME" sz="1400" dirty="0" smtClean="0">
                <a:solidFill>
                  <a:schemeClr val="bg1"/>
                </a:solidFill>
              </a:rPr>
              <a:t>su </a:t>
            </a:r>
            <a:r>
              <a:rPr lang="en-US" sz="1400" dirty="0" err="1" smtClean="0">
                <a:solidFill>
                  <a:schemeClr val="bg1"/>
                </a:solidFill>
              </a:rPr>
              <a:t>slede</a:t>
            </a:r>
            <a:r>
              <a:rPr lang="sr-Latn-ME" sz="1400" dirty="0">
                <a:solidFill>
                  <a:schemeClr val="bg1"/>
                </a:solidFill>
              </a:rPr>
              <a:t>ća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ispitivanja</a:t>
            </a:r>
            <a:r>
              <a:rPr lang="en-US" sz="1400" dirty="0">
                <a:solidFill>
                  <a:schemeClr val="bg1"/>
                </a:solidFill>
              </a:rPr>
              <a:t>:</a:t>
            </a:r>
            <a:endParaRPr lang="en-GB" sz="1400" dirty="0">
              <a:solidFill>
                <a:schemeClr val="bg1"/>
              </a:solidFill>
            </a:endParaRPr>
          </a:p>
          <a:p>
            <a:pPr lvl="1"/>
            <a:r>
              <a:rPr lang="en-US" sz="1400" dirty="0" err="1">
                <a:solidFill>
                  <a:schemeClr val="bg1"/>
                </a:solidFill>
              </a:rPr>
              <a:t>vrijednost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propada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struje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pri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promjeni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pozicije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regulatora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napona</a:t>
            </a:r>
            <a:r>
              <a:rPr lang="en-US" sz="1400" dirty="0" smtClean="0">
                <a:solidFill>
                  <a:schemeClr val="bg1"/>
                </a:solidFill>
              </a:rPr>
              <a:t>, </a:t>
            </a:r>
            <a:endParaRPr lang="en-GB" sz="1400" dirty="0">
              <a:solidFill>
                <a:schemeClr val="bg1"/>
              </a:solidFill>
            </a:endParaRPr>
          </a:p>
          <a:p>
            <a:pPr lvl="1"/>
            <a:r>
              <a:rPr lang="en-US" sz="1400" dirty="0" err="1">
                <a:solidFill>
                  <a:schemeClr val="bg1"/>
                </a:solidFill>
              </a:rPr>
              <a:t>vrijeme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preklapanja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pozicije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regulatora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napona</a:t>
            </a:r>
            <a:r>
              <a:rPr lang="en-US" sz="1400" dirty="0">
                <a:solidFill>
                  <a:schemeClr val="bg1"/>
                </a:solidFill>
              </a:rPr>
              <a:t>,</a:t>
            </a:r>
            <a:endParaRPr lang="en-GB" sz="1400" dirty="0">
              <a:solidFill>
                <a:schemeClr val="bg1"/>
              </a:solidFill>
            </a:endParaRPr>
          </a:p>
          <a:p>
            <a:pPr lvl="1"/>
            <a:r>
              <a:rPr lang="en-US" sz="1400" dirty="0" err="1">
                <a:solidFill>
                  <a:schemeClr val="bg1"/>
                </a:solidFill>
              </a:rPr>
              <a:t>omski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otpor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namotaja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transformatora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endParaRPr lang="en-GB" sz="1400" dirty="0">
              <a:solidFill>
                <a:schemeClr val="bg1"/>
              </a:solidFill>
            </a:endParaRPr>
          </a:p>
          <a:p>
            <a:pPr lvl="1"/>
            <a:r>
              <a:rPr lang="en-US" sz="1400" dirty="0" err="1" smtClean="0">
                <a:solidFill>
                  <a:schemeClr val="bg1"/>
                </a:solidFill>
              </a:rPr>
              <a:t>efektivn</a:t>
            </a:r>
            <a:r>
              <a:rPr lang="sr-Latn-ME" sz="1400" dirty="0" smtClean="0">
                <a:solidFill>
                  <a:schemeClr val="bg1"/>
                </a:solidFill>
              </a:rPr>
              <a:t>e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vrijednost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struje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opterećenja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motornog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pogona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regulatora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napona</a:t>
            </a:r>
            <a:endParaRPr lang="sr-Latn-ME" sz="1400" dirty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sr-Latn-ME" sz="1400" dirty="0" smtClean="0">
                <a:solidFill>
                  <a:schemeClr val="bg1"/>
                </a:solidFill>
              </a:rPr>
              <a:t>DRM (dynamic resistive method) – mjerenje otpora namotaja uz </a:t>
            </a:r>
            <a:r>
              <a:rPr lang="en-US" sz="1400" dirty="0" err="1" smtClean="0">
                <a:solidFill>
                  <a:schemeClr val="bg1"/>
                </a:solidFill>
              </a:rPr>
              <a:t>snimanje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dinamičkih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karakteristika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pri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promjeni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pozicije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regulatora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napona</a:t>
            </a:r>
            <a:r>
              <a:rPr lang="sr-Latn-ME" sz="1400" dirty="0" smtClean="0">
                <a:solidFill>
                  <a:schemeClr val="bg1"/>
                </a:solidFill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</a:rPr>
              <a:t>sprovedena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injektiranjem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jednosmjerne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struje</a:t>
            </a:r>
            <a:r>
              <a:rPr lang="en-US" sz="1400" dirty="0">
                <a:solidFill>
                  <a:schemeClr val="bg1"/>
                </a:solidFill>
              </a:rPr>
              <a:t> od 10A </a:t>
            </a:r>
            <a:r>
              <a:rPr lang="en-US" sz="1400" dirty="0" err="1">
                <a:solidFill>
                  <a:schemeClr val="bg1"/>
                </a:solidFill>
              </a:rPr>
              <a:t>kroz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regulacione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namotaje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sr-Latn-ME" sz="1400" dirty="0" smtClean="0">
                <a:solidFill>
                  <a:schemeClr val="bg1"/>
                </a:solidFill>
              </a:rPr>
              <a:t>monofaznim </a:t>
            </a:r>
            <a:r>
              <a:rPr lang="en-US" sz="1400" dirty="0" err="1" smtClean="0">
                <a:solidFill>
                  <a:schemeClr val="bg1"/>
                </a:solidFill>
              </a:rPr>
              <a:t>uređajem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DV power RMO </a:t>
            </a:r>
            <a:r>
              <a:rPr lang="en-US" sz="1400" dirty="0" smtClean="0">
                <a:solidFill>
                  <a:schemeClr val="bg1"/>
                </a:solidFill>
              </a:rPr>
              <a:t>60TD </a:t>
            </a:r>
            <a:r>
              <a:rPr lang="en-US" sz="1400" dirty="0" err="1" smtClean="0">
                <a:solidFill>
                  <a:schemeClr val="bg1"/>
                </a:solidFill>
              </a:rPr>
              <a:t>između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faze </a:t>
            </a:r>
            <a:r>
              <a:rPr lang="en-US" sz="1400" dirty="0" err="1">
                <a:solidFill>
                  <a:schemeClr val="bg1"/>
                </a:solidFill>
              </a:rPr>
              <a:t>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neutralnog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provodnika</a:t>
            </a:r>
            <a:endParaRPr lang="sr-Latn-ME" sz="1400" dirty="0" smtClean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850" y="3446636"/>
            <a:ext cx="5145831" cy="331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79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59764"/>
            <a:ext cx="7886700" cy="514295"/>
          </a:xfrm>
        </p:spPr>
        <p:txBody>
          <a:bodyPr>
            <a:normAutofit/>
          </a:bodyPr>
          <a:lstStyle/>
          <a:p>
            <a:r>
              <a:rPr lang="en-US" sz="1800" dirty="0" err="1" smtClean="0"/>
              <a:t>Ispitivanja</a:t>
            </a:r>
            <a:r>
              <a:rPr lang="en-US" sz="1800" dirty="0" smtClean="0"/>
              <a:t> </a:t>
            </a:r>
            <a:r>
              <a:rPr lang="en-US" sz="1800" dirty="0" err="1" smtClean="0"/>
              <a:t>prije</a:t>
            </a:r>
            <a:r>
              <a:rPr lang="en-US" sz="1800" dirty="0" smtClean="0"/>
              <a:t> </a:t>
            </a:r>
            <a:r>
              <a:rPr lang="en-US" sz="1800" dirty="0" err="1" smtClean="0"/>
              <a:t>revi</a:t>
            </a:r>
            <a:r>
              <a:rPr lang="sr-Latn-ME" sz="1800" dirty="0" smtClean="0"/>
              <a:t>talizaci</a:t>
            </a:r>
            <a:r>
              <a:rPr lang="en-US" sz="1800" dirty="0" smtClean="0"/>
              <a:t>je</a:t>
            </a:r>
            <a:endParaRPr lang="en-US" sz="1800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66" y="892376"/>
            <a:ext cx="5367704" cy="2992521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471" y="4016848"/>
            <a:ext cx="5367705" cy="271794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849470" y="1411942"/>
            <a:ext cx="31331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 err="1" smtClean="0">
                <a:solidFill>
                  <a:schemeClr val="bg1"/>
                </a:solidFill>
              </a:rPr>
              <a:t>Raspodjela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omskih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otpora</a:t>
            </a:r>
            <a:r>
              <a:rPr lang="en-US" sz="1400" dirty="0" smtClean="0">
                <a:solidFill>
                  <a:schemeClr val="bg1"/>
                </a:solidFill>
              </a:rPr>
              <a:t> je </a:t>
            </a:r>
            <a:r>
              <a:rPr lang="en-US" sz="1400" dirty="0" err="1" smtClean="0">
                <a:solidFill>
                  <a:schemeClr val="bg1"/>
                </a:solidFill>
              </a:rPr>
              <a:t>linearna</a:t>
            </a:r>
            <a:endParaRPr lang="sr-Latn-ME" sz="1400" dirty="0" smtClean="0">
              <a:solidFill>
                <a:schemeClr val="bg1"/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sr-Latn-ME" sz="1400" dirty="0" smtClean="0">
                <a:solidFill>
                  <a:schemeClr val="bg1"/>
                </a:solidFill>
              </a:rPr>
              <a:t>M</a:t>
            </a:r>
            <a:r>
              <a:rPr lang="en-US" sz="1400" dirty="0" err="1" smtClean="0">
                <a:solidFill>
                  <a:schemeClr val="bg1"/>
                </a:solidFill>
              </a:rPr>
              <a:t>aksimalna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ra</a:t>
            </a:r>
            <a:r>
              <a:rPr lang="sr-Latn-ME" sz="1400" dirty="0" smtClean="0">
                <a:solidFill>
                  <a:schemeClr val="bg1"/>
                </a:solidFill>
              </a:rPr>
              <a:t>z</a:t>
            </a:r>
            <a:r>
              <a:rPr lang="en-US" sz="1400" dirty="0" err="1" smtClean="0">
                <a:solidFill>
                  <a:schemeClr val="bg1"/>
                </a:solidFill>
              </a:rPr>
              <a:t>lika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otpornosti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sr-Latn-ME" sz="1400" dirty="0" smtClean="0">
                <a:solidFill>
                  <a:schemeClr val="bg1"/>
                </a:solidFill>
              </a:rPr>
              <a:t>faza </a:t>
            </a:r>
            <a:r>
              <a:rPr lang="en-US" sz="1400" dirty="0" smtClean="0">
                <a:solidFill>
                  <a:schemeClr val="bg1"/>
                </a:solidFill>
              </a:rPr>
              <a:t>je 1</a:t>
            </a:r>
            <a:r>
              <a:rPr lang="sr-Latn-ME" sz="1400" dirty="0" smtClean="0">
                <a:solidFill>
                  <a:schemeClr val="bg1"/>
                </a:solidFill>
              </a:rPr>
              <a:t>.74% što je u dozvoljenim granicama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85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35919"/>
            <a:ext cx="7886700" cy="526399"/>
          </a:xfrm>
        </p:spPr>
        <p:txBody>
          <a:bodyPr>
            <a:normAutofit/>
          </a:bodyPr>
          <a:lstStyle/>
          <a:p>
            <a:r>
              <a:rPr lang="sr-Latn-ME" sz="1800" dirty="0" smtClean="0"/>
              <a:t>Proces revitalizacije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62318"/>
            <a:ext cx="7886700" cy="55670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1400" dirty="0" smtClean="0">
                <a:solidFill>
                  <a:schemeClr val="bg1"/>
                </a:solidFill>
              </a:rPr>
              <a:t>Provodni izolator </a:t>
            </a:r>
            <a:r>
              <a:rPr lang="hr-HR" sz="1400" dirty="0">
                <a:solidFill>
                  <a:schemeClr val="bg1"/>
                </a:solidFill>
              </a:rPr>
              <a:t>220kV tipa GMBT 0-45 </a:t>
            </a:r>
            <a:r>
              <a:rPr lang="hr-HR" sz="1400" dirty="0" smtClean="0">
                <a:solidFill>
                  <a:schemeClr val="bg1"/>
                </a:solidFill>
              </a:rPr>
              <a:t>220/630-Y1 u fazi B zamijenjen je novim tipa </a:t>
            </a:r>
            <a:r>
              <a:rPr lang="hr-HR" sz="1400" dirty="0">
                <a:solidFill>
                  <a:schemeClr val="bg1"/>
                </a:solidFill>
              </a:rPr>
              <a:t>BRIT 90-220-1050/2000 </a:t>
            </a:r>
            <a:endParaRPr lang="hr-HR" sz="14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1400" dirty="0" smtClean="0">
                <a:solidFill>
                  <a:schemeClr val="bg1"/>
                </a:solidFill>
              </a:rPr>
              <a:t>Provodni izolatori 110kV </a:t>
            </a:r>
            <a:r>
              <a:rPr lang="hr-HR" sz="1400" dirty="0">
                <a:solidFill>
                  <a:schemeClr val="bg1"/>
                </a:solidFill>
              </a:rPr>
              <a:t>tipa GMBT 0-45 </a:t>
            </a:r>
            <a:r>
              <a:rPr lang="hr-HR" sz="1400" dirty="0" smtClean="0">
                <a:solidFill>
                  <a:schemeClr val="bg1"/>
                </a:solidFill>
              </a:rPr>
              <a:t>110/630-Y1 zamijenjeni su novim tipa </a:t>
            </a:r>
            <a:r>
              <a:rPr lang="hr-HR" sz="1400" dirty="0">
                <a:solidFill>
                  <a:schemeClr val="bg1"/>
                </a:solidFill>
              </a:rPr>
              <a:t>BRIT R 90-110-550/800 </a:t>
            </a:r>
            <a:endParaRPr lang="hr-HR" sz="14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1400" dirty="0" smtClean="0">
                <a:solidFill>
                  <a:schemeClr val="bg1"/>
                </a:solidFill>
              </a:rPr>
              <a:t>Provodni izolatori 11kV tipa PNT </a:t>
            </a:r>
            <a:r>
              <a:rPr lang="hr-HR" sz="1400" dirty="0">
                <a:solidFill>
                  <a:schemeClr val="bg1"/>
                </a:solidFill>
              </a:rPr>
              <a:t>20/5000 </a:t>
            </a:r>
            <a:r>
              <a:rPr lang="hr-HR" sz="1400" dirty="0" smtClean="0">
                <a:solidFill>
                  <a:schemeClr val="bg1"/>
                </a:solidFill>
              </a:rPr>
              <a:t>su nepromijenjeni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400" dirty="0" smtClean="0">
                <a:solidFill>
                  <a:schemeClr val="bg1"/>
                </a:solidFill>
              </a:rPr>
              <a:t>Sigurnosni </a:t>
            </a:r>
            <a:r>
              <a:rPr lang="hr-HR" sz="1400" dirty="0">
                <a:solidFill>
                  <a:schemeClr val="bg1"/>
                </a:solidFill>
              </a:rPr>
              <a:t>ventili glavnog suda, uljne pumpe, pokazivači nivoa ulja u glavnom sudu i sudu regulatora, membrana u sudu konzervatora zamijenjeni </a:t>
            </a:r>
            <a:r>
              <a:rPr lang="hr-HR" sz="1400" dirty="0" smtClean="0">
                <a:solidFill>
                  <a:schemeClr val="bg1"/>
                </a:solidFill>
              </a:rPr>
              <a:t>su </a:t>
            </a:r>
            <a:r>
              <a:rPr lang="hr-HR" sz="1400" dirty="0">
                <a:solidFill>
                  <a:schemeClr val="bg1"/>
                </a:solidFill>
              </a:rPr>
              <a:t>novim. </a:t>
            </a:r>
            <a:endParaRPr lang="hr-HR" sz="14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1400" dirty="0">
                <a:solidFill>
                  <a:schemeClr val="bg1"/>
                </a:solidFill>
              </a:rPr>
              <a:t>Na teretnom regulatoru izvršene su sledeće inspekcije:</a:t>
            </a:r>
            <a:endParaRPr lang="en-US" sz="1400" dirty="0">
              <a:solidFill>
                <a:schemeClr val="bg1"/>
              </a:solidFill>
            </a:endParaRPr>
          </a:p>
          <a:p>
            <a:pPr lvl="1"/>
            <a:r>
              <a:rPr lang="hr-HR" sz="1400" dirty="0">
                <a:solidFill>
                  <a:schemeClr val="bg1"/>
                </a:solidFill>
              </a:rPr>
              <a:t>provjereno je stanje i izvršeno čišćenje kontakta kako prekidačkog dijela tako i birača,</a:t>
            </a:r>
            <a:endParaRPr lang="en-US" sz="1400" dirty="0">
              <a:solidFill>
                <a:schemeClr val="bg1"/>
              </a:solidFill>
            </a:endParaRPr>
          </a:p>
          <a:p>
            <a:pPr lvl="1"/>
            <a:r>
              <a:rPr lang="hr-HR" sz="1400" dirty="0">
                <a:solidFill>
                  <a:schemeClr val="bg1"/>
                </a:solidFill>
              </a:rPr>
              <a:t>provjereno je stanje svih elastičnih provodničkih veza,</a:t>
            </a:r>
            <a:endParaRPr lang="en-US" sz="1400" dirty="0">
              <a:solidFill>
                <a:schemeClr val="bg1"/>
              </a:solidFill>
            </a:endParaRPr>
          </a:p>
          <a:p>
            <a:pPr lvl="1"/>
            <a:r>
              <a:rPr lang="hr-HR" sz="1400" dirty="0" smtClean="0">
                <a:solidFill>
                  <a:schemeClr val="bg1"/>
                </a:solidFill>
              </a:rPr>
              <a:t>izmjerene </a:t>
            </a:r>
            <a:r>
              <a:rPr lang="hr-HR" sz="1400" dirty="0">
                <a:solidFill>
                  <a:schemeClr val="bg1"/>
                </a:solidFill>
              </a:rPr>
              <a:t>su vrijednosti prigušnih otpornika, </a:t>
            </a:r>
            <a:endParaRPr lang="en-US" sz="1400" dirty="0">
              <a:solidFill>
                <a:schemeClr val="bg1"/>
              </a:solidFill>
            </a:endParaRPr>
          </a:p>
          <a:p>
            <a:pPr lvl="1"/>
            <a:r>
              <a:rPr lang="hr-HR" sz="1400" dirty="0">
                <a:solidFill>
                  <a:schemeClr val="bg1"/>
                </a:solidFill>
              </a:rPr>
              <a:t>provjerena je cjelovitost suda prekidača teretnog regulatora i izvršeno njegovo čišćenje,</a:t>
            </a:r>
            <a:endParaRPr lang="en-US" sz="1400" dirty="0">
              <a:solidFill>
                <a:schemeClr val="bg1"/>
              </a:solidFill>
            </a:endParaRPr>
          </a:p>
          <a:p>
            <a:pPr lvl="1"/>
            <a:r>
              <a:rPr lang="hr-HR" sz="1400" dirty="0">
                <a:solidFill>
                  <a:schemeClr val="bg1"/>
                </a:solidFill>
              </a:rPr>
              <a:t>zamijenjeni su dihtunzi na poklopcu i </a:t>
            </a:r>
            <a:r>
              <a:rPr lang="hr-HR" sz="1400">
                <a:solidFill>
                  <a:schemeClr val="bg1"/>
                </a:solidFill>
              </a:rPr>
              <a:t>velikoj </a:t>
            </a:r>
            <a:r>
              <a:rPr lang="hr-HR" sz="1400" smtClean="0">
                <a:solidFill>
                  <a:schemeClr val="bg1"/>
                </a:solidFill>
              </a:rPr>
              <a:t>prirubnici </a:t>
            </a:r>
            <a:r>
              <a:rPr lang="hr-HR" sz="1400" dirty="0">
                <a:solidFill>
                  <a:schemeClr val="bg1"/>
                </a:solidFill>
              </a:rPr>
              <a:t>teretnog regulatora,</a:t>
            </a:r>
            <a:endParaRPr lang="en-US" sz="1400" dirty="0">
              <a:solidFill>
                <a:schemeClr val="bg1"/>
              </a:solidFill>
            </a:endParaRPr>
          </a:p>
          <a:p>
            <a:pPr lvl="1"/>
            <a:r>
              <a:rPr lang="hr-HR" sz="1400" dirty="0" smtClean="0">
                <a:solidFill>
                  <a:schemeClr val="bg1"/>
                </a:solidFill>
              </a:rPr>
              <a:t>zamijenjeno </a:t>
            </a:r>
            <a:r>
              <a:rPr lang="hr-HR" sz="1400" dirty="0">
                <a:solidFill>
                  <a:schemeClr val="bg1"/>
                </a:solidFill>
              </a:rPr>
              <a:t>je ulje u sudu prekidača teretnog </a:t>
            </a:r>
            <a:r>
              <a:rPr lang="hr-HR" sz="1400" dirty="0" smtClean="0">
                <a:solidFill>
                  <a:schemeClr val="bg1"/>
                </a:solidFill>
              </a:rPr>
              <a:t>regulatora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400" dirty="0" smtClean="0">
                <a:solidFill>
                  <a:schemeClr val="bg1"/>
                </a:solidFill>
              </a:rPr>
              <a:t>Izvršene su sledeće inspekcije unutrašnjosti transformatora:</a:t>
            </a:r>
          </a:p>
          <a:p>
            <a:pPr lvl="1"/>
            <a:r>
              <a:rPr lang="hr-HR" sz="1400" dirty="0">
                <a:solidFill>
                  <a:schemeClr val="bg1"/>
                </a:solidFill>
              </a:rPr>
              <a:t>vizuelna kontrola i ispitivanje papirne izolacije, </a:t>
            </a:r>
            <a:endParaRPr lang="en-US" sz="1400" dirty="0">
              <a:solidFill>
                <a:schemeClr val="bg1"/>
              </a:solidFill>
            </a:endParaRPr>
          </a:p>
          <a:p>
            <a:pPr lvl="1"/>
            <a:r>
              <a:rPr lang="hr-HR" sz="1400" dirty="0">
                <a:solidFill>
                  <a:schemeClr val="bg1"/>
                </a:solidFill>
              </a:rPr>
              <a:t>kontrola i pritezanje čvrstih spojeva aktivnog dijela transformatora,</a:t>
            </a:r>
            <a:endParaRPr lang="en-US" sz="1400" dirty="0">
              <a:solidFill>
                <a:schemeClr val="bg1"/>
              </a:solidFill>
            </a:endParaRPr>
          </a:p>
          <a:p>
            <a:pPr lvl="1"/>
            <a:r>
              <a:rPr lang="hr-HR" sz="1400" dirty="0">
                <a:solidFill>
                  <a:schemeClr val="bg1"/>
                </a:solidFill>
              </a:rPr>
              <a:t>kontrola izvoda 220kV, 110kV, 11kV </a:t>
            </a:r>
            <a:r>
              <a:rPr lang="hr-HR" sz="1400" dirty="0" smtClean="0">
                <a:solidFill>
                  <a:schemeClr val="bg1"/>
                </a:solidFill>
              </a:rPr>
              <a:t>namota </a:t>
            </a:r>
            <a:r>
              <a:rPr lang="hr-HR" sz="1400" dirty="0">
                <a:solidFill>
                  <a:schemeClr val="bg1"/>
                </a:solidFill>
              </a:rPr>
              <a:t>i izvoda nulte tačke,</a:t>
            </a:r>
            <a:endParaRPr lang="en-US" sz="1400" dirty="0">
              <a:solidFill>
                <a:schemeClr val="bg1"/>
              </a:solidFill>
            </a:endParaRPr>
          </a:p>
          <a:p>
            <a:pPr lvl="1"/>
            <a:r>
              <a:rPr lang="hr-HR" sz="1400" dirty="0">
                <a:solidFill>
                  <a:schemeClr val="bg1"/>
                </a:solidFill>
              </a:rPr>
              <a:t>kontrola izvoda regulacionog namotaja i veza sa regulatorom napona,</a:t>
            </a:r>
            <a:endParaRPr lang="en-US" sz="1400" dirty="0">
              <a:solidFill>
                <a:schemeClr val="bg1"/>
              </a:solidFill>
            </a:endParaRPr>
          </a:p>
          <a:p>
            <a:pPr lvl="1"/>
            <a:r>
              <a:rPr lang="hr-HR" sz="1400" dirty="0">
                <a:solidFill>
                  <a:schemeClr val="bg1"/>
                </a:solidFill>
              </a:rPr>
              <a:t>provjereno je stanje svih elastičnih provodničkih veza,</a:t>
            </a:r>
            <a:endParaRPr lang="en-US" sz="1400" dirty="0">
              <a:solidFill>
                <a:schemeClr val="bg1"/>
              </a:solidFill>
            </a:endParaRPr>
          </a:p>
          <a:p>
            <a:pPr lvl="1"/>
            <a:r>
              <a:rPr lang="hr-HR" sz="1400" dirty="0">
                <a:solidFill>
                  <a:schemeClr val="bg1"/>
                </a:solidFill>
              </a:rPr>
              <a:t>provjera cjelovitosti suda i njegovo čišćenje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37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5154"/>
            <a:ext cx="7886700" cy="506504"/>
          </a:xfrm>
        </p:spPr>
        <p:txBody>
          <a:bodyPr>
            <a:normAutofit/>
          </a:bodyPr>
          <a:lstStyle/>
          <a:p>
            <a:r>
              <a:rPr lang="sr-Latn-ME" sz="1800" dirty="0" smtClean="0"/>
              <a:t>Proces revitalizacije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918" y="4343399"/>
            <a:ext cx="4923472" cy="228600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1400" dirty="0">
                <a:solidFill>
                  <a:schemeClr val="bg1"/>
                </a:solidFill>
              </a:rPr>
              <a:t>Nakon montaže provodnih izolatora na transformatoru i </a:t>
            </a:r>
            <a:r>
              <a:rPr lang="hr-HR" sz="1400" dirty="0" smtClean="0">
                <a:solidFill>
                  <a:schemeClr val="bg1"/>
                </a:solidFill>
              </a:rPr>
              <a:t>pratećih elemenata vrši se </a:t>
            </a:r>
            <a:r>
              <a:rPr lang="sr-Latn-ME" sz="1400" dirty="0" smtClean="0">
                <a:solidFill>
                  <a:schemeClr val="bg1"/>
                </a:solidFill>
              </a:rPr>
              <a:t>vakumiranje transformatora i izvlačenje vlage, kao i obrada ulja u rezervoarima</a:t>
            </a:r>
            <a:endParaRPr lang="sr-Latn-ME" sz="14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r-Latn-ME" sz="1400" dirty="0" smtClean="0">
                <a:solidFill>
                  <a:schemeClr val="bg1"/>
                </a:solidFill>
              </a:rPr>
              <a:t>Uslov da bi se ulje moglo vratiti u sud transformatora je da vlažnost bude manja od 3ppm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Latn-ME" sz="1400" dirty="0" smtClean="0">
                <a:solidFill>
                  <a:schemeClr val="bg1"/>
                </a:solidFill>
              </a:rPr>
              <a:t>U prosjeku 95% vlage u transformatoru je raspoređeno u papirnoj izolaciji a 5% u ulju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Latn-ME" sz="1400" dirty="0" smtClean="0">
                <a:solidFill>
                  <a:schemeClr val="bg1"/>
                </a:solidFill>
              </a:rPr>
              <a:t>Obrada ulja i papirne izolacije trajala je 72h a vrijednost vlage u ulju iznosila je 2ppm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119" y="4343399"/>
            <a:ext cx="3596425" cy="2447715"/>
          </a:xfrm>
          <a:prstGeom prst="rect">
            <a:avLst/>
          </a:prstGeom>
        </p:spPr>
      </p:pic>
      <p:pic>
        <p:nvPicPr>
          <p:cNvPr id="5" name="video cigr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67170" y="721658"/>
            <a:ext cx="5610785" cy="354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3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3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23" y="391766"/>
            <a:ext cx="7886700" cy="591671"/>
          </a:xfrm>
        </p:spPr>
        <p:txBody>
          <a:bodyPr>
            <a:normAutofit/>
          </a:bodyPr>
          <a:lstStyle/>
          <a:p>
            <a:r>
              <a:rPr lang="sr-Latn-ME" sz="1800" dirty="0" smtClean="0"/>
              <a:t>Ispitivanja nakon revitalizacije i poređenje rezultata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5771547" y="1579712"/>
            <a:ext cx="34585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ME" sz="1400" dirty="0" smtClean="0">
                <a:solidFill>
                  <a:schemeClr val="bg1"/>
                </a:solidFill>
              </a:rPr>
              <a:t>Poređenjem DRM karakteristika prije i nakon revizitalizacije zaključuje se da je rad regulatora ispravan a oblik struje pri prelasku iz jedne na drugu poziciju skoro indentičan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ME" sz="1400" dirty="0">
                <a:solidFill>
                  <a:schemeClr val="bg1"/>
                </a:solidFill>
              </a:rPr>
              <a:t>Vrijednosti prigušnih otpora su u opsegu 2.43</a:t>
            </a:r>
            <a:r>
              <a:rPr lang="el-GR" sz="1400" dirty="0">
                <a:solidFill>
                  <a:schemeClr val="bg1"/>
                </a:solidFill>
              </a:rPr>
              <a:t>Ω</a:t>
            </a:r>
            <a:r>
              <a:rPr lang="sr-Latn-ME" sz="1400" dirty="0">
                <a:solidFill>
                  <a:schemeClr val="bg1"/>
                </a:solidFill>
              </a:rPr>
              <a:t> do 2.61</a:t>
            </a:r>
            <a:r>
              <a:rPr lang="el-GR" sz="1400" dirty="0">
                <a:solidFill>
                  <a:schemeClr val="bg1"/>
                </a:solidFill>
              </a:rPr>
              <a:t>Ω</a:t>
            </a:r>
            <a:r>
              <a:rPr lang="sr-Latn-ME" sz="1400" dirty="0">
                <a:solidFill>
                  <a:schemeClr val="bg1"/>
                </a:solidFill>
              </a:rPr>
              <a:t>, što je u dozvoljenim granicama odstupanja u odnosu na nominalnu vrijednost od 2.3</a:t>
            </a:r>
            <a:r>
              <a:rPr lang="el-GR" sz="1400" dirty="0" smtClean="0">
                <a:solidFill>
                  <a:schemeClr val="bg1"/>
                </a:solidFill>
              </a:rPr>
              <a:t>Ω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1" y="4876512"/>
            <a:ext cx="5593976" cy="16633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023" y="4695817"/>
            <a:ext cx="3225353" cy="2024749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2" y="1049349"/>
            <a:ext cx="5684795" cy="3307497"/>
          </a:xfrm>
        </p:spPr>
      </p:pic>
    </p:spTree>
    <p:extLst>
      <p:ext uri="{BB962C8B-B14F-4D97-AF65-F5344CB8AC3E}">
        <p14:creationId xmlns:p14="http://schemas.microsoft.com/office/powerpoint/2010/main" val="147214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173" y="475596"/>
            <a:ext cx="7886700" cy="745828"/>
          </a:xfrm>
        </p:spPr>
        <p:txBody>
          <a:bodyPr>
            <a:normAutofit/>
          </a:bodyPr>
          <a:lstStyle/>
          <a:p>
            <a:r>
              <a:rPr lang="sr-Latn-ME" sz="1800" dirty="0" smtClean="0"/>
              <a:t>Zaključak</a:t>
            </a: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5877"/>
            <a:ext cx="7886700" cy="196030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r-Latn-ME" sz="1400" dirty="0" smtClean="0">
                <a:solidFill>
                  <a:schemeClr val="bg1"/>
                </a:solidFill>
              </a:rPr>
              <a:t>Poređenjem rezultata dobijenih prije i nakon revitalizacije potvrđuje se </a:t>
            </a:r>
            <a:r>
              <a:rPr lang="hr-HR" sz="1400" dirty="0" smtClean="0">
                <a:solidFill>
                  <a:schemeClr val="bg1"/>
                </a:solidFill>
              </a:rPr>
              <a:t>opravdanost </a:t>
            </a:r>
            <a:r>
              <a:rPr lang="hr-HR" sz="1400" dirty="0">
                <a:solidFill>
                  <a:schemeClr val="bg1"/>
                </a:solidFill>
              </a:rPr>
              <a:t>finansijskih ulaganja u izvršenju navedenih radova i </a:t>
            </a:r>
            <a:r>
              <a:rPr lang="hr-HR" sz="1400" dirty="0" smtClean="0">
                <a:solidFill>
                  <a:schemeClr val="bg1"/>
                </a:solidFill>
              </a:rPr>
              <a:t>ispitivanja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400" dirty="0" smtClean="0">
                <a:solidFill>
                  <a:schemeClr val="bg1"/>
                </a:solidFill>
              </a:rPr>
              <a:t>Smanjen rizik od većih zastoja u radu transformatora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400" dirty="0">
                <a:solidFill>
                  <a:schemeClr val="bg1"/>
                </a:solidFill>
              </a:rPr>
              <a:t>U</a:t>
            </a:r>
            <a:r>
              <a:rPr lang="hr-HR" sz="1400" dirty="0" smtClean="0">
                <a:solidFill>
                  <a:schemeClr val="bg1"/>
                </a:solidFill>
              </a:rPr>
              <a:t>spješno </a:t>
            </a:r>
            <a:r>
              <a:rPr lang="hr-HR" sz="1400" dirty="0">
                <a:solidFill>
                  <a:schemeClr val="bg1"/>
                </a:solidFill>
              </a:rPr>
              <a:t>uklanjanje eventulanog prisustva vlage i produkata starenja iz čvrste izolacije </a:t>
            </a:r>
            <a:r>
              <a:rPr lang="hr-HR" sz="1400" dirty="0" smtClean="0">
                <a:solidFill>
                  <a:schemeClr val="bg1"/>
                </a:solidFill>
              </a:rPr>
              <a:t>transformatora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400" dirty="0">
                <a:solidFill>
                  <a:schemeClr val="bg1"/>
                </a:solidFill>
              </a:rPr>
              <a:t>U</a:t>
            </a:r>
            <a:r>
              <a:rPr lang="hr-HR" sz="1400" dirty="0" smtClean="0">
                <a:solidFill>
                  <a:schemeClr val="bg1"/>
                </a:solidFill>
              </a:rPr>
              <a:t>sporen </a:t>
            </a:r>
            <a:r>
              <a:rPr lang="hr-HR" sz="1400" dirty="0">
                <a:solidFill>
                  <a:schemeClr val="bg1"/>
                </a:solidFill>
              </a:rPr>
              <a:t>proces starenja izolacije a samim tim i produžen životni vijek </a:t>
            </a:r>
            <a:r>
              <a:rPr lang="hr-HR" sz="1400" dirty="0" smtClean="0">
                <a:solidFill>
                  <a:schemeClr val="bg1"/>
                </a:solidFill>
              </a:rPr>
              <a:t>izolacionog </a:t>
            </a:r>
            <a:r>
              <a:rPr lang="hr-HR" sz="1400" dirty="0">
                <a:solidFill>
                  <a:schemeClr val="bg1"/>
                </a:solidFill>
              </a:rPr>
              <a:t>sistema i</a:t>
            </a:r>
            <a:r>
              <a:rPr lang="hr-HR" sz="1400" dirty="0" smtClean="0">
                <a:solidFill>
                  <a:schemeClr val="bg1"/>
                </a:solidFill>
              </a:rPr>
              <a:t> </a:t>
            </a:r>
            <a:r>
              <a:rPr lang="hr-HR" sz="1400" dirty="0">
                <a:solidFill>
                  <a:schemeClr val="bg1"/>
                </a:solidFill>
              </a:rPr>
              <a:t>kompletnog transformatora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8650" y="3336178"/>
            <a:ext cx="7886700" cy="527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ME" sz="1800" dirty="0" smtClean="0"/>
              <a:t>Pitanja za diskusiju</a:t>
            </a:r>
            <a:endParaRPr lang="en-GB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560173" y="4110681"/>
            <a:ext cx="77682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sr-Latn-ME" sz="1400" dirty="0" smtClean="0">
                <a:solidFill>
                  <a:schemeClr val="bg1"/>
                </a:solidFill>
              </a:rPr>
              <a:t>Iz kog razloga je donijeta odluka da budu zamijenjeni provodni izolatori 110kV u sve tri faze i provodni izolator 220kV u fazi B? Da li posjedujete podatke o eventualnoj promjeni vrijednosti njihovih kapaciteta i faktora dielektričnih gubitaka?</a:t>
            </a:r>
          </a:p>
          <a:p>
            <a:endParaRPr lang="sr-Latn-ME" sz="1400" dirty="0" smtClean="0">
              <a:solidFill>
                <a:schemeClr val="bg1"/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sr-Latn-ME" sz="1400" dirty="0" smtClean="0">
                <a:solidFill>
                  <a:schemeClr val="bg1"/>
                </a:solidFill>
              </a:rPr>
              <a:t>Da li su Vam poznate fizičko – hemijske karakteristike ulja, kao i sadržaj vlage u čvrstoj izolaciji, prije i nakon revitalizacije izolacionog sistema transformatora?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13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CIGREglobalEd1">
      <a:dk1>
        <a:sysClr val="windowText" lastClr="000000"/>
      </a:dk1>
      <a:lt1>
        <a:sysClr val="window" lastClr="FFFFFF"/>
      </a:lt1>
      <a:dk2>
        <a:srgbClr val="7F7F7F"/>
      </a:dk2>
      <a:lt2>
        <a:srgbClr val="DEDDD7"/>
      </a:lt2>
      <a:accent1>
        <a:srgbClr val="007E4F"/>
      </a:accent1>
      <a:accent2>
        <a:srgbClr val="41AD49"/>
      </a:accent2>
      <a:accent3>
        <a:srgbClr val="F2672D"/>
      </a:accent3>
      <a:accent4>
        <a:srgbClr val="523E6C"/>
      </a:accent4>
      <a:accent5>
        <a:srgbClr val="0FB3BD"/>
      </a:accent5>
      <a:accent6>
        <a:srgbClr val="DC1A5C"/>
      </a:accent6>
      <a:hlink>
        <a:srgbClr val="11668F"/>
      </a:hlink>
      <a:folHlink>
        <a:srgbClr val="11668F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GREglobal4_3_Ed1Aug18v2.1.potx" id="{B3074300-03B5-411B-B571-1A479F7BA1FD}" vid="{0199AF4D-BD84-46D3-8414-A7A921CD42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936</TotalTime>
  <Words>660</Words>
  <Application>Microsoft Office PowerPoint</Application>
  <PresentationFormat>On-screen Show (4:3)</PresentationFormat>
  <Paragraphs>84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Cambria Math</vt:lpstr>
      <vt:lpstr>Courier New</vt:lpstr>
      <vt:lpstr>Wingdings</vt:lpstr>
      <vt:lpstr>Thème Office</vt:lpstr>
      <vt:lpstr>Revitalizacija autotransformatora 125 MVA</vt:lpstr>
      <vt:lpstr>Karakteristike autotransformatora</vt:lpstr>
      <vt:lpstr>Regulator napona PHOA 110/1000 Y1</vt:lpstr>
      <vt:lpstr>Ispitivanja prije revitalizacije</vt:lpstr>
      <vt:lpstr>Ispitivanja prije revitalizacije</vt:lpstr>
      <vt:lpstr>Proces revitalizacije</vt:lpstr>
      <vt:lpstr>Proces revitalizacije</vt:lpstr>
      <vt:lpstr>Ispitivanja nakon revitalizacije i poređenje rezultata</vt:lpstr>
      <vt:lpstr>Zaključak</vt:lpstr>
      <vt:lpstr>HVALA NA PAŽNJI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Hakima ABDELLAOUI</dc:creator>
  <cp:lastModifiedBy>Janko Gardasevic</cp:lastModifiedBy>
  <cp:revision>59</cp:revision>
  <dcterms:created xsi:type="dcterms:W3CDTF">2018-08-21T10:05:07Z</dcterms:created>
  <dcterms:modified xsi:type="dcterms:W3CDTF">2019-05-08T06:18:39Z</dcterms:modified>
</cp:coreProperties>
</file>