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7" r:id="rId8"/>
    <p:sldId id="264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1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125" y="1163783"/>
            <a:ext cx="7193478" cy="2268186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3100" dirty="0" smtClean="0"/>
              <a:t>OPTIMALNI </a:t>
            </a:r>
            <a:r>
              <a:rPr lang="de-DE" sz="3100" dirty="0"/>
              <a:t>DISPEČING TERMOELEKTRANA PRIMJENOM MJEŠOVITOG CJELOBROJNOG LINEARNOG PROGRAMIRANJA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396" y="3799880"/>
            <a:ext cx="7371608" cy="13777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NZ" dirty="0" err="1" smtClean="0"/>
              <a:t>Autori</a:t>
            </a:r>
            <a:r>
              <a:rPr lang="en-NZ" dirty="0" smtClean="0"/>
              <a:t>:</a:t>
            </a:r>
          </a:p>
          <a:p>
            <a:pPr algn="just"/>
            <a:r>
              <a:rPr lang="en-NZ" dirty="0" err="1" smtClean="0"/>
              <a:t>Senida</a:t>
            </a:r>
            <a:r>
              <a:rPr lang="en-NZ" dirty="0" smtClean="0"/>
              <a:t> </a:t>
            </a:r>
            <a:r>
              <a:rPr lang="en-NZ" dirty="0" err="1" smtClean="0"/>
              <a:t>Grbovi</a:t>
            </a:r>
            <a:r>
              <a:rPr lang="sr-Latn-ME" dirty="0" smtClean="0"/>
              <a:t>ć, dipl.el.ing</a:t>
            </a:r>
          </a:p>
          <a:p>
            <a:pPr algn="l"/>
            <a:r>
              <a:rPr lang="sr-Latn-ME" dirty="0" smtClean="0"/>
              <a:t>Ilija Vujošević, prof. Emeritus dr.</a:t>
            </a:r>
          </a:p>
          <a:p>
            <a:pPr algn="l"/>
            <a:r>
              <a:rPr lang="sr-Latn-ME" dirty="0" smtClean="0"/>
              <a:t>Zoran Miljanić, prof.dr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3435"/>
            <a:ext cx="6858000" cy="852221"/>
          </a:xfrm>
        </p:spPr>
        <p:txBody>
          <a:bodyPr/>
          <a:lstStyle/>
          <a:p>
            <a:r>
              <a:rPr lang="sr-Latn-ME" dirty="0" smtClean="0"/>
              <a:t>Pitanja za diskusiju: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374" y="2422342"/>
            <a:ext cx="7264730" cy="2577170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n-US" sz="2000" dirty="0" err="1" smtClean="0"/>
              <a:t>Koja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prednost</a:t>
            </a:r>
            <a:r>
              <a:rPr lang="en-US" sz="2000" dirty="0"/>
              <a:t> </a:t>
            </a:r>
            <a:r>
              <a:rPr lang="en-US" sz="2000" dirty="0" err="1"/>
              <a:t>upotrebe</a:t>
            </a:r>
            <a:r>
              <a:rPr lang="en-US" sz="2000" dirty="0"/>
              <a:t> </a:t>
            </a:r>
            <a:r>
              <a:rPr lang="en-US" sz="2000" dirty="0" err="1"/>
              <a:t>mješovitog</a:t>
            </a:r>
            <a:r>
              <a:rPr lang="en-US" sz="2000" dirty="0"/>
              <a:t> </a:t>
            </a:r>
            <a:r>
              <a:rPr lang="en-US" sz="2000" dirty="0" err="1"/>
              <a:t>cjelobrojnog</a:t>
            </a:r>
            <a:r>
              <a:rPr lang="en-US" sz="2000" dirty="0"/>
              <a:t> </a:t>
            </a:r>
            <a:r>
              <a:rPr lang="en-US" sz="2000" dirty="0" err="1"/>
              <a:t>linearnog</a:t>
            </a:r>
            <a:r>
              <a:rPr lang="en-US" sz="2000" dirty="0"/>
              <a:t> </a:t>
            </a:r>
            <a:r>
              <a:rPr lang="en-US" sz="2000" dirty="0" err="1"/>
              <a:t>programiranja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optimalni</a:t>
            </a:r>
            <a:r>
              <a:rPr lang="en-US" sz="2000" dirty="0"/>
              <a:t> </a:t>
            </a:r>
            <a:r>
              <a:rPr lang="en-US" sz="2000" dirty="0" err="1"/>
              <a:t>dispečing</a:t>
            </a:r>
            <a:r>
              <a:rPr lang="en-US" sz="2000" dirty="0"/>
              <a:t> </a:t>
            </a:r>
            <a:r>
              <a:rPr lang="en-US" sz="2000" dirty="0" err="1"/>
              <a:t>elektrane</a:t>
            </a:r>
            <a:r>
              <a:rPr lang="en-US" sz="2000" dirty="0"/>
              <a:t> u </a:t>
            </a:r>
            <a:r>
              <a:rPr lang="en-US" sz="2000" dirty="0" err="1"/>
              <a:t>odnosu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poznate</a:t>
            </a:r>
            <a:r>
              <a:rPr lang="en-US" sz="2000" dirty="0"/>
              <a:t> u </a:t>
            </a:r>
            <a:r>
              <a:rPr lang="en-US" sz="2000" dirty="0" err="1"/>
              <a:t>literaturi</a:t>
            </a:r>
            <a:r>
              <a:rPr lang="en-US" sz="2000" dirty="0"/>
              <a:t>? </a:t>
            </a:r>
            <a:endParaRPr lang="sr-Latn-ME" sz="2000" dirty="0" smtClean="0"/>
          </a:p>
          <a:p>
            <a:pPr marL="457200" indent="-457200" algn="just">
              <a:buAutoNum type="arabicPeriod"/>
            </a:pPr>
            <a:r>
              <a:rPr lang="en-US" sz="2000" dirty="0" err="1" smtClean="0"/>
              <a:t>Kako</a:t>
            </a:r>
            <a:r>
              <a:rPr lang="en-US" sz="2000" dirty="0" smtClean="0"/>
              <a:t> </a:t>
            </a:r>
            <a:r>
              <a:rPr lang="en-US" sz="2000" dirty="0"/>
              <a:t>je u </a:t>
            </a:r>
            <a:r>
              <a:rPr lang="en-US" sz="2000" dirty="0" err="1"/>
              <a:t>Kratkom</a:t>
            </a:r>
            <a:r>
              <a:rPr lang="en-US" sz="2000" dirty="0"/>
              <a:t> </a:t>
            </a:r>
            <a:r>
              <a:rPr lang="en-US" sz="2000" dirty="0" err="1"/>
              <a:t>sadržaju</a:t>
            </a:r>
            <a:r>
              <a:rPr lang="en-US" sz="2000" dirty="0"/>
              <a:t> </a:t>
            </a:r>
            <a:r>
              <a:rPr lang="en-US" sz="2000" dirty="0" err="1"/>
              <a:t>navedeno</a:t>
            </a:r>
            <a:r>
              <a:rPr lang="en-US" sz="2000" dirty="0"/>
              <a:t> "</a:t>
            </a:r>
            <a:r>
              <a:rPr lang="en-US" sz="2000" dirty="0" err="1"/>
              <a:t>Zahvaljujući</a:t>
            </a:r>
            <a:r>
              <a:rPr lang="en-US" sz="2000" dirty="0"/>
              <a:t> </a:t>
            </a:r>
            <a:r>
              <a:rPr lang="en-US" sz="2000" dirty="0" err="1"/>
              <a:t>razvijenom</a:t>
            </a:r>
            <a:r>
              <a:rPr lang="en-US" sz="2000" dirty="0"/>
              <a:t> </a:t>
            </a:r>
            <a:r>
              <a:rPr lang="en-US" sz="2000" dirty="0" err="1"/>
              <a:t>programu</a:t>
            </a:r>
            <a:r>
              <a:rPr lang="en-US" sz="2000" dirty="0"/>
              <a:t>, </a:t>
            </a:r>
            <a:r>
              <a:rPr lang="en-US" sz="2000" dirty="0" err="1"/>
              <a:t>elektroprivredno</a:t>
            </a:r>
            <a:r>
              <a:rPr lang="en-US" sz="2000" dirty="0"/>
              <a:t> </a:t>
            </a:r>
            <a:r>
              <a:rPr lang="en-US" sz="2000" dirty="0" err="1"/>
              <a:t>preduzeće</a:t>
            </a:r>
            <a:r>
              <a:rPr lang="en-US" sz="2000" dirty="0"/>
              <a:t> </a:t>
            </a:r>
            <a:r>
              <a:rPr lang="en-US" sz="2000" dirty="0" err="1"/>
              <a:t>dobro</a:t>
            </a:r>
            <a:r>
              <a:rPr lang="en-US" sz="2000" dirty="0"/>
              <a:t> </a:t>
            </a:r>
            <a:r>
              <a:rPr lang="en-US" sz="2000" dirty="0" err="1"/>
              <a:t>planira</a:t>
            </a:r>
            <a:r>
              <a:rPr lang="en-US" sz="2000" dirty="0"/>
              <a:t> </a:t>
            </a:r>
            <a:r>
              <a:rPr lang="en-US" sz="2000" dirty="0" err="1"/>
              <a:t>proizvodnju</a:t>
            </a:r>
            <a:r>
              <a:rPr lang="en-US" sz="2000" dirty="0"/>
              <a:t>, </a:t>
            </a:r>
            <a:r>
              <a:rPr lang="en-US" sz="2000" dirty="0" err="1"/>
              <a:t>uvoz</a:t>
            </a:r>
            <a:r>
              <a:rPr lang="en-US" sz="2000" dirty="0"/>
              <a:t> i </a:t>
            </a:r>
            <a:r>
              <a:rPr lang="en-US" sz="2000" dirty="0" err="1"/>
              <a:t>izvoz</a:t>
            </a:r>
            <a:r>
              <a:rPr lang="en-US" sz="2000" dirty="0"/>
              <a:t>, </a:t>
            </a:r>
            <a:r>
              <a:rPr lang="en-US" sz="2000" dirty="0" err="1"/>
              <a:t>što</a:t>
            </a:r>
            <a:r>
              <a:rPr lang="en-US" sz="2000" dirty="0"/>
              <a:t> se </a:t>
            </a:r>
            <a:r>
              <a:rPr lang="en-US" sz="2000" dirty="0" err="1"/>
              <a:t>pozitivno</a:t>
            </a:r>
            <a:r>
              <a:rPr lang="en-US" sz="2000" dirty="0"/>
              <a:t> </a:t>
            </a:r>
            <a:r>
              <a:rPr lang="en-US" sz="2000" dirty="0" err="1"/>
              <a:t>odražava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profit </a:t>
            </a:r>
            <a:r>
              <a:rPr lang="en-US" sz="2000" dirty="0" err="1"/>
              <a:t>samog</a:t>
            </a:r>
            <a:r>
              <a:rPr lang="en-US" sz="2000" dirty="0"/>
              <a:t> </a:t>
            </a:r>
            <a:r>
              <a:rPr lang="en-US" sz="2000" dirty="0" err="1"/>
              <a:t>preduzeća</a:t>
            </a:r>
            <a:r>
              <a:rPr lang="en-US" sz="2000" dirty="0"/>
              <a:t>." da li to </a:t>
            </a:r>
            <a:r>
              <a:rPr lang="en-US" sz="2000" dirty="0" err="1"/>
              <a:t>znači</a:t>
            </a:r>
            <a:r>
              <a:rPr lang="en-US" sz="2000" dirty="0"/>
              <a:t> da se </a:t>
            </a:r>
            <a:r>
              <a:rPr lang="en-US" sz="2000" dirty="0" err="1"/>
              <a:t>pomenuti</a:t>
            </a:r>
            <a:r>
              <a:rPr lang="en-US" sz="2000" dirty="0"/>
              <a:t> </a:t>
            </a:r>
            <a:r>
              <a:rPr lang="en-US" sz="2000" dirty="0" err="1"/>
              <a:t>metod</a:t>
            </a:r>
            <a:r>
              <a:rPr lang="en-US" sz="2000" dirty="0"/>
              <a:t>, </a:t>
            </a:r>
            <a:r>
              <a:rPr lang="en-US" sz="2000" dirty="0" err="1"/>
              <a:t>baziran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mješovitom</a:t>
            </a:r>
            <a:r>
              <a:rPr lang="en-US" sz="2000" dirty="0"/>
              <a:t> </a:t>
            </a:r>
            <a:r>
              <a:rPr lang="en-US" sz="2000" dirty="0" err="1"/>
              <a:t>cjelobrojnom</a:t>
            </a:r>
            <a:r>
              <a:rPr lang="en-US" sz="2000" dirty="0"/>
              <a:t> </a:t>
            </a:r>
            <a:r>
              <a:rPr lang="en-US" sz="2000" dirty="0" err="1"/>
              <a:t>linearnom</a:t>
            </a:r>
            <a:r>
              <a:rPr lang="en-US" sz="2000" dirty="0"/>
              <a:t> </a:t>
            </a:r>
            <a:r>
              <a:rPr lang="en-US" sz="2000" dirty="0" err="1"/>
              <a:t>programiranju</a:t>
            </a:r>
            <a:r>
              <a:rPr lang="en-US" sz="2000" dirty="0"/>
              <a:t>, </a:t>
            </a:r>
            <a:r>
              <a:rPr lang="en-US" sz="2000" dirty="0" err="1"/>
              <a:t>koristi</a:t>
            </a:r>
            <a:r>
              <a:rPr lang="en-US" sz="2000" dirty="0"/>
              <a:t> u </a:t>
            </a:r>
            <a:r>
              <a:rPr lang="en-US" sz="2000" dirty="0" err="1"/>
              <a:t>praksi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93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296" y="2379561"/>
            <a:ext cx="6858000" cy="852221"/>
          </a:xfrm>
        </p:spPr>
        <p:txBody>
          <a:bodyPr/>
          <a:lstStyle/>
          <a:p>
            <a:r>
              <a:rPr lang="en-US" dirty="0" smtClean="0"/>
              <a:t>HVALA NA PA</a:t>
            </a:r>
            <a:r>
              <a:rPr lang="sr-Latn-ME" dirty="0" smtClean="0"/>
              <a:t>ŽNJI!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36" y="536655"/>
            <a:ext cx="6858000" cy="852221"/>
          </a:xfrm>
        </p:spPr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7523" y="1762913"/>
            <a:ext cx="7718960" cy="2512204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Kratkoro</a:t>
            </a:r>
            <a:r>
              <a:rPr lang="sr-Latn-ME" dirty="0" smtClean="0"/>
              <a:t>čno planiranje rada elektrana</a:t>
            </a:r>
            <a:r>
              <a:rPr lang="en-US" dirty="0" smtClean="0"/>
              <a:t> </a:t>
            </a:r>
            <a:r>
              <a:rPr lang="en-US" dirty="0" err="1" smtClean="0"/>
              <a:t>nekad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sad</a:t>
            </a:r>
            <a:r>
              <a:rPr lang="sr-Latn-ME" dirty="0" smtClean="0"/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Mje</a:t>
            </a:r>
            <a:r>
              <a:rPr lang="sr-Latn-ME" dirty="0" smtClean="0"/>
              <a:t>šovito cjelobrojno linearno programiranje;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ME" dirty="0" smtClean="0"/>
              <a:t>Funkcija cilja</a:t>
            </a:r>
            <a:r>
              <a:rPr lang="sr-Latn-ME" dirty="0" smtClean="0"/>
              <a:t>;</a:t>
            </a:r>
            <a:endParaRPr lang="en-U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sr-Latn-ME" dirty="0"/>
              <a:t>Tehnička ograničenja rada termoelektrana</a:t>
            </a:r>
            <a:r>
              <a:rPr lang="en-US" dirty="0"/>
              <a:t>;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953" y="241825"/>
            <a:ext cx="6858000" cy="852221"/>
          </a:xfrm>
        </p:spPr>
        <p:txBody>
          <a:bodyPr/>
          <a:lstStyle/>
          <a:p>
            <a:r>
              <a:rPr lang="sr-Latn-ME" dirty="0" smtClean="0"/>
              <a:t>Formulacija problema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05427" y="1423573"/>
                <a:ext cx="8799614" cy="4281191"/>
              </a:xfrm>
            </p:spPr>
            <p:txBody>
              <a:bodyPr numCol="1">
                <a:normAutofit lnSpcReduction="10000"/>
              </a:bodyPr>
              <a:lstStyle/>
              <a:p>
                <a:pPr algn="just"/>
                <a:r>
                  <a:rPr lang="sr-Latn-ME" sz="2000" dirty="0" smtClean="0"/>
                  <a:t>Funkcija cilja jeste maksimizacija prihoda, odnosno minimizacija troška elektroprivrednog preduzeća</a:t>
                </a:r>
                <a:r>
                  <a:rPr lang="en-US" sz="2000" dirty="0"/>
                  <a:t>:</a:t>
                </a:r>
                <a:endParaRPr lang="sr-Latn-ME" sz="2000" dirty="0" smtClean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000" b="0" i="1" smtClean="0">
                          <a:latin typeface="Cambria Math"/>
                        </a:rPr>
                        <m:t>𝑚𝑎𝑥</m:t>
                      </m:r>
                      <m:nary>
                        <m:naryPr>
                          <m:chr m:val="∑"/>
                          <m:supHide m:val="on"/>
                          <m:ctrlPr>
                            <a:rPr lang="sr-Latn-ME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sr-Latn-ME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  <m:sup/>
                        <m:e>
                          <m:r>
                            <a:rPr lang="sr-Latn-ME" sz="20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sr-Latn-ME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ME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sr-Latn-ME" sz="2000" b="0" i="1" smtClean="0">
                                  <a:latin typeface="Cambria Math"/>
                                </a:rPr>
                                <m:t>𝑏𝑖</m:t>
                              </m:r>
                            </m:sub>
                          </m:sSub>
                          <m:r>
                            <a:rPr lang="sr-Latn-ME" sz="2000" b="0" i="1" smtClean="0">
                              <a:latin typeface="Cambria Math"/>
                            </a:rPr>
                            <m:t>−</m:t>
                          </m:r>
                        </m:e>
                      </m:nary>
                      <m:sSub>
                        <m:sSubPr>
                          <m:ctrlPr>
                            <a:rPr lang="sr-Latn-ME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sz="20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sr-Latn-ME" sz="2000" b="0" i="1" smtClean="0">
                              <a:latin typeface="Cambria Math"/>
                            </a:rPr>
                            <m:t>𝑘𝑎𝑝</m:t>
                          </m:r>
                        </m:sub>
                      </m:sSub>
                      <m:r>
                        <a:rPr lang="sr-Latn-ME" sz="2000" b="0" i="1" smtClean="0">
                          <a:latin typeface="Cambria Math"/>
                        </a:rPr>
                        <m:t>)</m:t>
                      </m:r>
                      <m:r>
                        <a:rPr lang="sr-Latn-ME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𝑝𝑟𝑜𝑑𝑖</m:t>
                          </m:r>
                        </m:sub>
                      </m:sSub>
                      <m:r>
                        <a:rPr lang="sr-Latn-ME" sz="2000" b="0" i="0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ctrlP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ME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sr-Latn-ME" sz="2000" i="1">
                                  <a:latin typeface="Cambria Math"/>
                                </a:rPr>
                                <m:t>𝑏𝑖</m:t>
                              </m:r>
                            </m:sub>
                          </m:sSub>
                          <m:r>
                            <a:rPr lang="sr-Latn-ME" sz="2000" b="0" i="0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ME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r-Latn-ME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sr-Latn-ME" sz="2000" i="1">
                                  <a:latin typeface="Cambria Math"/>
                                </a:rPr>
                                <m:t>𝑘𝑎𝑝</m:t>
                              </m:r>
                            </m:sub>
                          </m:sSub>
                        </m:e>
                      </m:d>
                      <m:r>
                        <a:rPr lang="sr-Latn-ME" sz="200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r-Latn-ME" sz="20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𝑘𝑢𝑝𝑖</m:t>
                          </m:r>
                        </m:sub>
                      </m:sSub>
                      <m:r>
                        <a:rPr lang="sr-Latn-ME" sz="2000" b="0" i="0" smtClean="0">
                          <a:latin typeface="Cambria Math"/>
                          <a:ea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sr-Latn-ME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r-Latn-ME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r-Latn-ME" sz="20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sr-Latn-ME" sz="20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sr-Latn-ME" sz="20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𝑗𝑚𝑖</m:t>
                                  </m:r>
                                </m:sub>
                              </m:sSub>
                              <m:r>
                                <a:rPr lang="sr-Latn-ME" sz="20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𝑗𝑚𝑖</m:t>
                                  </m:r>
                                </m:sub>
                              </m:sSub>
                              <m:r>
                                <a:rPr lang="sr-Latn-ME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sr-Latn-ME" sz="20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r-Latn-ME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ME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sr-Latn-ME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𝑗𝑖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sr-Latn-ME" sz="2000" dirty="0" smtClean="0"/>
              </a:p>
              <a:p>
                <a:pPr algn="just"/>
                <a:endParaRPr lang="sr-Latn-ME" sz="2000" dirty="0" smtClean="0"/>
              </a:p>
              <a:p>
                <a:pPr algn="just"/>
                <a:r>
                  <a:rPr lang="sr-Latn-ME" sz="2000" dirty="0" smtClean="0"/>
                  <a:t>gdje je:</a:t>
                </a:r>
              </a:p>
              <a:p>
                <a:pPr algn="just"/>
                <a:endParaRPr lang="sr-Latn-ME" sz="2000" dirty="0" smtClean="0"/>
              </a:p>
              <a:p>
                <a:pPr algn="just"/>
                <a:r>
                  <a:rPr lang="sr-Latn-ME" sz="2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sr-Latn-ME" sz="2000" i="1">
                            <a:latin typeface="Cambria Math"/>
                          </a:rPr>
                          <m:t>𝑏𝑖</m:t>
                        </m:r>
                      </m:sub>
                    </m:sSub>
                    <m:r>
                      <a:rPr lang="sr-Latn-ME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sr-Latn-ME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20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sr-Latn-ME" sz="2000" i="1">
                            <a:latin typeface="Cambria Math"/>
                          </a:rPr>
                          <m:t>𝑘𝑎𝑝</m:t>
                        </m:r>
                      </m:sub>
                    </m:sSub>
                  </m:oMath>
                </a14:m>
                <a:r>
                  <a:rPr lang="sr-Latn-ME" sz="2000" dirty="0" smtClean="0"/>
                  <a:t>)</a:t>
                </a:r>
                <a:r>
                  <a:rPr lang="sr-Latn-ME" sz="2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sr-Latn-ME" sz="2000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sr-Latn-ME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𝑝𝑟𝑜𝑑𝑖</m:t>
                        </m:r>
                      </m:sub>
                    </m:sSub>
                  </m:oMath>
                </a14:m>
                <a:r>
                  <a:rPr lang="sr-Latn-ME" sz="2000" dirty="0" smtClean="0"/>
                  <a:t>- prhod od prodaje na berzi električne energije;</a:t>
                </a:r>
                <a:endParaRPr lang="en-US" sz="2000" dirty="0"/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ctrlPr>
                          <a:rPr lang="sr-Latn-ME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r-Latn-ME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sr-Latn-ME" sz="2000" i="1">
                                <a:latin typeface="Cambria Math"/>
                              </a:rPr>
                              <m:t>𝑏𝑖</m:t>
                            </m:r>
                          </m:sub>
                        </m:sSub>
                        <m:r>
                          <a:rPr lang="sr-Latn-ME" sz="200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sr-Latn-ME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sr-Latn-ME" sz="2000" i="1">
                                <a:latin typeface="Cambria Math"/>
                              </a:rPr>
                              <m:t>𝑘𝑎𝑝</m:t>
                            </m:r>
                          </m:sub>
                        </m:sSub>
                      </m:e>
                    </m:d>
                    <m:r>
                      <a:rPr lang="sr-Latn-ME" sz="2000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sr-Latn-ME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𝑘𝑢𝑝𝑖</m:t>
                        </m:r>
                      </m:sub>
                    </m:sSub>
                  </m:oMath>
                </a14:m>
                <a:r>
                  <a:rPr lang="sr-Latn-ME" sz="2000" dirty="0" smtClean="0"/>
                  <a:t>-trošak kupovine na berzi električne energije;</a:t>
                </a:r>
              </a:p>
              <a:p>
                <a:pPr algn="just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sr-Latn-ME" sz="2000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r-Latn-ME" sz="2000" i="1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sr-Latn-ME" sz="2000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r-Latn-ME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  <m:r>
                              <a:rPr lang="sr-Latn-ME" sz="2000" i="1">
                                <a:latin typeface="Cambria Math"/>
                                <a:ea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sr-Latn-ME" sz="20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  <m:e>
                            <m:sSub>
                              <m:sSubPr>
                                <m:ctrlPr>
                                  <a:rPr lang="sr-Latn-ME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sr-Latn-ME" sz="2000" i="1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sr-Latn-ME" sz="2000" i="1">
                                    <a:latin typeface="Cambria Math"/>
                                    <a:ea typeface="Cambria Math"/>
                                  </a:rPr>
                                  <m:t>𝑗𝑚𝑖</m:t>
                                </m:r>
                              </m:sub>
                            </m:sSub>
                            <m:r>
                              <a:rPr lang="sr-Latn-ME" sz="20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sr-Latn-ME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sr-Latn-ME" sz="2000" i="1">
                                    <a:latin typeface="Cambria Math"/>
                                    <a:ea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sr-Latn-ME" sz="2000" i="1">
                                    <a:latin typeface="Cambria Math"/>
                                    <a:ea typeface="Cambria Math"/>
                                  </a:rPr>
                                  <m:t>𝑗𝑚𝑖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sr-Latn-ME" sz="2000" dirty="0" smtClean="0"/>
                  <a:t>-suma varijabilnih troškova termo jedinica;</a:t>
                </a:r>
              </a:p>
              <a:p>
                <a:pPr algn="just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sr-Latn-ME" sz="2000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r-Latn-ME" sz="2000" i="1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sr-Latn-ME" sz="2000" i="1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sr-Latn-ME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sr-Latn-ME" sz="2000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sr-Latn-ME" sz="2000" i="1">
                                <a:latin typeface="Cambria Math"/>
                                <a:ea typeface="Cambria Math"/>
                              </a:rPr>
                              <m:t>𝑗𝑖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sr-Latn-ME" sz="2000" dirty="0" smtClean="0"/>
                  <a:t>-troškovi pokretanja termo jedinica;</a:t>
                </a:r>
                <a:endParaRPr lang="en-US" sz="20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05427" y="1423573"/>
                <a:ext cx="8799614" cy="4281191"/>
              </a:xfrm>
              <a:blipFill rotWithShape="1">
                <a:blip r:embed="rId2"/>
                <a:stretch>
                  <a:fillRect l="-4297" t="-1994" r="-693" b="-13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8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18866" y="978337"/>
                <a:ext cx="7697336" cy="4044040"/>
              </a:xfrm>
            </p:spPr>
            <p:txBody>
              <a:bodyPr>
                <a:normAutofit fontScale="92500"/>
              </a:bodyPr>
              <a:lstStyle/>
              <a:p>
                <a:pPr algn="just"/>
                <a:r>
                  <a:rPr lang="en-US" dirty="0" smtClean="0"/>
                  <a:t>Posmatraju se 2 </a:t>
                </a:r>
                <a:r>
                  <a:rPr lang="en-US" dirty="0" err="1"/>
                  <a:t>scenarija</a:t>
                </a:r>
                <a:r>
                  <a:rPr lang="en-US" dirty="0"/>
                  <a:t>:</a:t>
                </a:r>
              </a:p>
              <a:p>
                <a:pPr algn="just"/>
                <a:endParaRPr lang="en-US" dirty="0"/>
              </a:p>
              <a:p>
                <a:pPr algn="just"/>
                <a:r>
                  <a:rPr lang="en-US" dirty="0"/>
                  <a:t>Scenario 1: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𝑂𝑁𝑃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1 0 7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;</m:t>
                    </m:r>
                  </m:oMath>
                </a14:m>
                <a:r>
                  <a:rPr lang="en-US" dirty="0"/>
                  <a:t>         Scenario 2: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𝑂𝑁𝑃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1 </m:t>
                        </m:r>
                        <m:r>
                          <a:rPr lang="en-US" i="1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 7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  <a:endParaRPr lang="en-US" dirty="0"/>
              </a:p>
              <a:p>
                <a:pPr algn="just"/>
                <a:r>
                  <a:rPr lang="en-US" dirty="0"/>
                  <a:t>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</m:t>
                    </m:r>
                    <m:r>
                      <a:rPr lang="en-US" i="1">
                        <a:latin typeface="Cambria Math"/>
                      </a:rPr>
                      <m:t>𝐹𝐹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 7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                               </m:t>
                    </m:r>
                    <m:r>
                      <a:rPr lang="en-US" i="1">
                        <a:latin typeface="Cambria Math"/>
                      </a:rPr>
                      <m:t>𝑂𝐹𝐹𝑃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0 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;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algn="just"/>
                <a:endParaRPr lang="en-US" i="1" dirty="0"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𝑂𝑁𝑃</m:t>
                    </m:r>
                    <m:r>
                      <a:rPr lang="en-US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sr-Latn-ME" dirty="0"/>
                  <a:t>čiji su elementi broj sati </a:t>
                </a:r>
                <a:r>
                  <a:rPr lang="sr-Latn-ME" dirty="0" smtClean="0"/>
                  <a:t>za </a:t>
                </a:r>
                <a:r>
                  <a:rPr lang="sr-Latn-ME" dirty="0"/>
                  <a:t>koji su jedinice radile neposredno prije početka planiranog perioda;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</m:t>
                    </m:r>
                    <m:r>
                      <a:rPr lang="sr-Latn-ME" b="0" i="1" smtClean="0">
                        <a:latin typeface="Cambria Math"/>
                      </a:rPr>
                      <m:t>𝐹𝐹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sr-Latn-ME" dirty="0"/>
                  <a:t>čiji su elementi broj sati </a:t>
                </a:r>
                <a:r>
                  <a:rPr lang="sr-Latn-ME" dirty="0" smtClean="0"/>
                  <a:t>za </a:t>
                </a:r>
                <a:r>
                  <a:rPr lang="sr-Latn-ME" dirty="0"/>
                  <a:t>koji su jedinice </a:t>
                </a:r>
                <a:r>
                  <a:rPr lang="sr-Latn-ME" dirty="0"/>
                  <a:t>radile neposredno </a:t>
                </a:r>
                <a:r>
                  <a:rPr lang="sr-Latn-ME" dirty="0"/>
                  <a:t>prije početka planiranog perioda;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18866" y="978337"/>
                <a:ext cx="7697336" cy="4044040"/>
              </a:xfrm>
              <a:blipFill rotWithShape="1">
                <a:blip r:embed="rId2"/>
                <a:stretch>
                  <a:fillRect l="-950" t="-1657" r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5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748" y="344804"/>
            <a:ext cx="6858000" cy="85222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ANALIZA REZULTATA OPTIMIZACIJE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9244" y="1378425"/>
            <a:ext cx="6858000" cy="6687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 smtClean="0"/>
              <a:t>Posmatra se sistem od 3 termoelektrane sa sljedećim karakteristikama:</a:t>
            </a:r>
          </a:p>
          <a:p>
            <a:pPr algn="just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45" name="Table 10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3408736"/>
                  </p:ext>
                </p:extLst>
              </p:nvPr>
            </p:nvGraphicFramePr>
            <p:xfrm>
              <a:off x="450374" y="2006226"/>
              <a:ext cx="8247064" cy="35944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61766"/>
                    <a:gridCol w="2061766"/>
                    <a:gridCol w="2061766"/>
                    <a:gridCol w="2061766"/>
                  </a:tblGrid>
                  <a:tr h="37987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sr-Latn-RS" sz="10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 smtClean="0">
                              <a:effectLst/>
                            </a:rPr>
                            <a:t>jedinica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2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3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𝒎𝒊𝒏𝒋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hr-HR" sz="1000" dirty="0" smtClean="0">
                              <a:effectLst/>
                            </a:rPr>
                            <a:t>[</a:t>
                          </a:r>
                          <a:r>
                            <a:rPr lang="hr-HR" sz="1000" dirty="0">
                              <a:effectLst/>
                            </a:rPr>
                            <a:t>MW]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>
                              <a:effectLst/>
                            </a:rPr>
                            <a:t>215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𝒎𝒂𝒙𝒋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 </a:t>
                          </a:r>
                          <a:r>
                            <a:rPr lang="hr-HR" sz="1000" dirty="0">
                              <a:effectLst/>
                            </a:rPr>
                            <a:t>[MW]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70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110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𝒎𝒊𝒏𝒋</m:t>
                                  </m:r>
                                </m:sub>
                              </m:sSub>
                              <m:r>
                                <a:rPr lang="sr-Latn-ME" sz="1000" b="1" i="0" smtClean="0">
                                  <a:effectLst/>
                                  <a:latin typeface="Cambria Math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𝒔𝒋</m:t>
                                  </m:r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hr-HR" sz="1000" dirty="0">
                              <a:effectLst/>
                            </a:rPr>
                            <a:t>[MW/MW]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70/100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110/125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145/160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𝒔𝒋</m:t>
                                  </m:r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sr-Latn-ME" sz="1000" b="1" i="0" smtClean="0">
                                  <a:effectLst/>
                                  <a:latin typeface="Cambria Math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𝒔𝒋</m:t>
                                  </m:r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 </a:t>
                          </a:r>
                          <a:r>
                            <a:rPr lang="hr-HR" sz="1000" dirty="0">
                              <a:effectLst/>
                            </a:rPr>
                            <a:t>[MW/MW]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100/115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125/145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160/195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𝒔𝒋</m:t>
                                  </m:r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sr-Latn-ME" sz="1000" b="1" i="0" smtClean="0">
                                  <a:effectLst/>
                                  <a:latin typeface="Cambria Math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hr-HR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𝒎𝒂𝒙𝒋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 </a:t>
                          </a:r>
                          <a:r>
                            <a:rPr lang="hr-HR" sz="1000" dirty="0">
                              <a:effectLst/>
                            </a:rPr>
                            <a:t>[MW/MW]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115/125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145/160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195/215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1095375" algn="l"/>
                            </a:tabLs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𝑼𝑻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 smtClean="0">
                              <a:effectLst/>
                            </a:rPr>
                            <a:t> </a:t>
                          </a:r>
                          <a:r>
                            <a:rPr lang="sr-Latn-RS" sz="1000" dirty="0">
                              <a:effectLst/>
                            </a:rPr>
                            <a:t>[h]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8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6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1095375" algn="l"/>
                            </a:tabLs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𝑫𝑻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hr-HR" sz="1000" dirty="0">
                              <a:effectLst/>
                            </a:rPr>
                            <a:t> </a:t>
                          </a:r>
                          <a:r>
                            <a:rPr lang="sr-Latn-RS" sz="1000" dirty="0">
                              <a:effectLst/>
                            </a:rPr>
                            <a:t>[h]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3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2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1095375" algn="l"/>
                            </a:tabLs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𝑹𝑼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[MW/h]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50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70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1095375" algn="l"/>
                            </a:tabLs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𝑹𝑫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[MW/h]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𝑺𝑼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[MW/h]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95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170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𝑺𝑫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[MW/h]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100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>
                              <a:effectLst/>
                            </a:rPr>
                            <a:t>160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45" name="Table 10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3408736"/>
                  </p:ext>
                </p:extLst>
              </p:nvPr>
            </p:nvGraphicFramePr>
            <p:xfrm>
              <a:off x="450374" y="2006226"/>
              <a:ext cx="8247064" cy="35944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61766"/>
                    <a:gridCol w="2061766"/>
                    <a:gridCol w="2061766"/>
                    <a:gridCol w="2061766"/>
                  </a:tblGrid>
                  <a:tr h="37987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sr-Latn-RS" sz="10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 smtClean="0">
                              <a:effectLst/>
                            </a:rPr>
                            <a:t>jedinica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2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3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143750" r="-300296" b="-10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>
                              <a:effectLst/>
                            </a:rPr>
                            <a:t>215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243750" r="-300296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70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110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343750" r="-300296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70/100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110/125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145/160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443750" r="-300296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100/115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125/145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160/195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543750" r="-30029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115/125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145/160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195/215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643750" r="-300296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8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6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743750" r="-30029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3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2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843750" r="-300296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50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70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943750" r="-30029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60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45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1043750" r="-30029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95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140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170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922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6" t="-1143750" r="-300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100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>
                              <a:effectLst/>
                            </a:rPr>
                            <a:t>125</a:t>
                          </a:r>
                          <a:endParaRPr lang="en-US" sz="100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>
                              <a:effectLst/>
                            </a:rPr>
                            <a:t>160</a:t>
                          </a:r>
                          <a:endParaRPr lang="en-US" sz="1000" dirty="0">
                            <a:solidFill>
                              <a:srgbClr val="31849B"/>
                            </a:solidFill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49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754" y="494043"/>
            <a:ext cx="6858000" cy="85222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Cijena električne energije na berzi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5137236"/>
                  </p:ext>
                </p:extLst>
              </p:nvPr>
            </p:nvGraphicFramePr>
            <p:xfrm>
              <a:off x="581148" y="1448788"/>
              <a:ext cx="8182842" cy="11400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6035"/>
                    <a:gridCol w="502527"/>
                    <a:gridCol w="626931"/>
                    <a:gridCol w="502527"/>
                    <a:gridCol w="751335"/>
                    <a:gridCol w="502527"/>
                    <a:gridCol w="628568"/>
                    <a:gridCol w="626931"/>
                    <a:gridCol w="502527"/>
                    <a:gridCol w="626931"/>
                    <a:gridCol w="502527"/>
                    <a:gridCol w="530354"/>
                    <a:gridCol w="653122"/>
                  </a:tblGrid>
                  <a:tr h="38002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sr-Latn-ME" sz="1000" b="1" i="1" smtClean="0">
                                  <a:effectLst/>
                                  <a:latin typeface="Cambria Math"/>
                                </a:rPr>
                                <m:t>𝒊</m:t>
                              </m:r>
                            </m:oMath>
                          </a14:m>
                          <a:r>
                            <a:rPr lang="sr-Latn-RS" sz="1000" dirty="0" smtClean="0">
                              <a:effectLst/>
                            </a:rPr>
                            <a:t> </a:t>
                          </a:r>
                          <a:r>
                            <a:rPr lang="sr-Latn-RS" sz="1000" dirty="0">
                              <a:effectLst/>
                            </a:rPr>
                            <a:t>[h]</a:t>
                          </a:r>
                          <a:endParaRPr lang="hr-HR" sz="10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7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002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𝒃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 smtClean="0">
                              <a:effectLst/>
                            </a:rPr>
                            <a:t>[</a:t>
                          </a:r>
                          <a:r>
                            <a:rPr lang="sr-Latn-RS" sz="1000" dirty="0">
                              <a:effectLst/>
                            </a:rPr>
                            <a:t>€/MWh]</a:t>
                          </a:r>
                          <a:endParaRPr lang="hr-HR" sz="10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31.8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28.25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26.5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28.6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20.32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002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𝒑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 [MWh]</a:t>
                          </a:r>
                          <a:endParaRPr lang="hr-HR" sz="10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300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290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280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260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340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350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355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355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5137236"/>
                  </p:ext>
                </p:extLst>
              </p:nvPr>
            </p:nvGraphicFramePr>
            <p:xfrm>
              <a:off x="581148" y="1448788"/>
              <a:ext cx="8182842" cy="11400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26035"/>
                    <a:gridCol w="502527"/>
                    <a:gridCol w="626931"/>
                    <a:gridCol w="502527"/>
                    <a:gridCol w="751335"/>
                    <a:gridCol w="502527"/>
                    <a:gridCol w="628568"/>
                    <a:gridCol w="626931"/>
                    <a:gridCol w="502527"/>
                    <a:gridCol w="626931"/>
                    <a:gridCol w="502527"/>
                    <a:gridCol w="530354"/>
                    <a:gridCol w="653122"/>
                  </a:tblGrid>
                  <a:tr h="380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t="-1613" r="-568159" b="-2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7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0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t="-100000" r="-568159" b="-98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31.8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28.25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26.5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28.6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20.32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0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t="-203226" r="-5681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300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290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280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260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340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350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355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355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401208"/>
                  </p:ext>
                </p:extLst>
              </p:nvPr>
            </p:nvGraphicFramePr>
            <p:xfrm>
              <a:off x="546268" y="3194462"/>
              <a:ext cx="8253348" cy="11519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39192"/>
                    <a:gridCol w="496950"/>
                    <a:gridCol w="647192"/>
                    <a:gridCol w="647192"/>
                    <a:gridCol w="647192"/>
                    <a:gridCol w="647192"/>
                    <a:gridCol w="546481"/>
                    <a:gridCol w="546481"/>
                    <a:gridCol w="496950"/>
                    <a:gridCol w="647192"/>
                    <a:gridCol w="647192"/>
                    <a:gridCol w="647192"/>
                    <a:gridCol w="496950"/>
                  </a:tblGrid>
                  <a:tr h="38396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sr-Latn-ME" sz="1000" b="1" i="1" smtClean="0">
                                  <a:effectLst/>
                                  <a:latin typeface="Cambria Math"/>
                                </a:rPr>
                                <m:t>𝒊</m:t>
                              </m:r>
                            </m:oMath>
                          </a14:m>
                          <a:r>
                            <a:rPr lang="sr-Latn-RS" sz="1000" dirty="0" smtClean="0">
                              <a:effectLst/>
                            </a:rPr>
                            <a:t> </a:t>
                          </a:r>
                          <a:r>
                            <a:rPr lang="sr-Latn-RS" sz="1000" dirty="0">
                              <a:effectLst/>
                            </a:rPr>
                            <a:t>[h]</a:t>
                          </a:r>
                          <a:endParaRPr lang="hr-HR" sz="10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14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17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24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396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𝒃</m:t>
                                  </m:r>
                                </m:sub>
                              </m:sSub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[€/MWh]</a:t>
                          </a:r>
                          <a:endParaRPr lang="hr-HR" sz="10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24.51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21.93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21.05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20.78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27.1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38.9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46.85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48.05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47.45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396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sr-Latn-RS" sz="10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sr-Latn-RS" sz="10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sr-Latn-ME" sz="1000" b="1" i="1" smtClean="0">
                                      <a:effectLst/>
                                      <a:latin typeface="Cambria Math"/>
                                    </a:rPr>
                                    <m:t>𝒑</m:t>
                                  </m:r>
                                </m:sub>
                              </m:sSub>
                              <m:r>
                                <a:rPr lang="sr-Latn-ME" sz="1000" b="1" i="1" smtClean="0">
                                  <a:effectLst/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sr-Latn-RS" sz="1000" dirty="0">
                              <a:effectLst/>
                            </a:rPr>
                            <a:t>[MWh]</a:t>
                          </a:r>
                          <a:endParaRPr lang="hr-HR" sz="10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386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270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290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300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330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370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400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350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330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300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401208"/>
                  </p:ext>
                </p:extLst>
              </p:nvPr>
            </p:nvGraphicFramePr>
            <p:xfrm>
              <a:off x="546268" y="3194462"/>
              <a:ext cx="8253348" cy="11519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39192"/>
                    <a:gridCol w="496950"/>
                    <a:gridCol w="647192"/>
                    <a:gridCol w="647192"/>
                    <a:gridCol w="647192"/>
                    <a:gridCol w="647192"/>
                    <a:gridCol w="546481"/>
                    <a:gridCol w="546481"/>
                    <a:gridCol w="496950"/>
                    <a:gridCol w="647192"/>
                    <a:gridCol w="647192"/>
                    <a:gridCol w="647192"/>
                    <a:gridCol w="496950"/>
                  </a:tblGrid>
                  <a:tr h="383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535" r="-62406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14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17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24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3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535" t="-100000" r="-62406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19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24.51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21.93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21.05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20.78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27.1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38.9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46.85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48.05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47.45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42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8396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3"/>
                          <a:stretch>
                            <a:fillRect l="-535" t="-200000" r="-624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285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386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270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280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290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300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330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370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400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350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>
                              <a:effectLst/>
                            </a:rPr>
                            <a:t>330</a:t>
                          </a:r>
                          <a:endParaRPr lang="en-US" sz="100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hr-HR" sz="1000" dirty="0">
                              <a:effectLst/>
                            </a:rPr>
                            <a:t>300</a:t>
                          </a:r>
                          <a:endParaRPr lang="en-US" sz="10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818" y="0"/>
            <a:ext cx="6858000" cy="852221"/>
          </a:xfrm>
        </p:spPr>
        <p:txBody>
          <a:bodyPr/>
          <a:lstStyle/>
          <a:p>
            <a:r>
              <a:rPr lang="sr-Latn-ME" dirty="0" smtClean="0"/>
              <a:t>Scenario 1: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7" y="1057844"/>
            <a:ext cx="8402942" cy="435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2367" y="92769"/>
            <a:ext cx="6858000" cy="598348"/>
          </a:xfrm>
        </p:spPr>
        <p:txBody>
          <a:bodyPr/>
          <a:lstStyle/>
          <a:p>
            <a:r>
              <a:rPr lang="sr-Latn-ME" dirty="0" smtClean="0"/>
              <a:t>Scenario 2:</a:t>
            </a:r>
            <a:endParaRPr lang="en-US" dirty="0"/>
          </a:p>
        </p:txBody>
      </p:sp>
      <p:pic>
        <p:nvPicPr>
          <p:cNvPr id="512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1" y="861237"/>
            <a:ext cx="8266529" cy="448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8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295" y="250510"/>
            <a:ext cx="6858000" cy="852221"/>
          </a:xfrm>
        </p:spPr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684" y="1569493"/>
            <a:ext cx="7888406" cy="3930555"/>
          </a:xfrm>
        </p:spPr>
        <p:txBody>
          <a:bodyPr>
            <a:normAutofit/>
          </a:bodyPr>
          <a:lstStyle/>
          <a:p>
            <a:pPr algn="just"/>
            <a:r>
              <a:rPr lang="sr-Latn-RS" dirty="0"/>
              <a:t>Proračun je izvršen u programskom paketu </a:t>
            </a:r>
            <a:r>
              <a:rPr lang="sr-Latn-RS" b="1" dirty="0"/>
              <a:t>MATLAB, </a:t>
            </a:r>
            <a:r>
              <a:rPr lang="sr-Latn-RS" dirty="0"/>
              <a:t>a s obzirom na veliki broj binarnih varijabli, korišćena je </a:t>
            </a:r>
            <a:r>
              <a:rPr lang="sr-Latn-RS" b="1" dirty="0"/>
              <a:t>MILP (</a:t>
            </a:r>
            <a:r>
              <a:rPr lang="sr-Latn-RS" b="1" i="1" dirty="0"/>
              <a:t>Mixed-integer linear programming) </a:t>
            </a:r>
            <a:r>
              <a:rPr lang="sr-Latn-RS" dirty="0"/>
              <a:t>tehnika, odnosno tehnika mješovitog cjelobrojnog linearnog programiranja. </a:t>
            </a:r>
            <a:endParaRPr lang="sr-Latn-RS" dirty="0" smtClean="0"/>
          </a:p>
          <a:p>
            <a:pPr algn="just"/>
            <a:r>
              <a:rPr lang="sr-Latn-RS" dirty="0" smtClean="0"/>
              <a:t>Optimizacija </a:t>
            </a:r>
            <a:r>
              <a:rPr lang="sr-Latn-RS" dirty="0"/>
              <a:t>je pokazala da elektroprivredno preduzeće može ostvariti profit tako što će kupovati u satima kada je cijena električne energije na berzi niska, a prodavati kada je cijena visoka. Dat je grafički </a:t>
            </a:r>
            <a:r>
              <a:rPr lang="sr-Latn-RS" dirty="0" smtClean="0"/>
              <a:t>prikaz </a:t>
            </a:r>
            <a:r>
              <a:rPr lang="sr-Latn-RS" dirty="0"/>
              <a:t>za dva slučaja, koji jasno ukazuju na prednosti optimizacije </a:t>
            </a:r>
            <a:r>
              <a:rPr lang="sr-Latn-RS" b="1" dirty="0"/>
              <a:t>MILP </a:t>
            </a:r>
            <a:r>
              <a:rPr lang="sr-Latn-RS" dirty="0"/>
              <a:t>metodom.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749</Words>
  <Application>Microsoft Office PowerPoint</Application>
  <PresentationFormat>On-screen Show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 OPTIMALNI DISPEČING TERMOELEKTRANA PRIMJENOM MJEŠOVITOG CJELOBROJNOG LINEARNOG PROGRAMIRANJA </vt:lpstr>
      <vt:lpstr>Uvod</vt:lpstr>
      <vt:lpstr>Formulacija problema</vt:lpstr>
      <vt:lpstr>PowerPoint Presentation</vt:lpstr>
      <vt:lpstr>ANALIZA REZULTATA OPTIMIZACIJE</vt:lpstr>
      <vt:lpstr>Cijena električne energije na berzi</vt:lpstr>
      <vt:lpstr>Scenario 1:</vt:lpstr>
      <vt:lpstr>Scenario 2:</vt:lpstr>
      <vt:lpstr>ZAKLJUČAK</vt:lpstr>
      <vt:lpstr>Pitanja za diskusiju: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Senida</cp:lastModifiedBy>
  <cp:revision>27</cp:revision>
  <dcterms:created xsi:type="dcterms:W3CDTF">2018-08-21T10:05:07Z</dcterms:created>
  <dcterms:modified xsi:type="dcterms:W3CDTF">2019-05-08T22:03:53Z</dcterms:modified>
</cp:coreProperties>
</file>