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68" r:id="rId5"/>
    <p:sldId id="259" r:id="rId6"/>
    <p:sldId id="260" r:id="rId7"/>
    <p:sldId id="267" r:id="rId8"/>
    <p:sldId id="264" r:id="rId9"/>
    <p:sldId id="265" r:id="rId10"/>
    <p:sldId id="261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34587" autoAdjust="0"/>
    <p:restoredTop sz="94660" autoAdjust="0"/>
  </p:normalViewPr>
  <p:slideViewPr>
    <p:cSldViewPr snapToGrid="0">
      <p:cViewPr>
        <p:scale>
          <a:sx n="70" d="100"/>
          <a:sy n="70" d="100"/>
        </p:scale>
        <p:origin x="-1152" y="-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2976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1AF0158E-0BEA-4BFF-AA61-7914394B3C6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14F11DA1-6698-4392-B84F-664E2A344A6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192300-EA15-4B15-A783-6E65AD991BC8}" type="datetimeFigureOut">
              <a:rPr lang="en-NZ" smtClean="0"/>
              <a:t>8/05/2019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B15D29F-AD7A-40A3-90D1-5C7D45458A0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27F1443-A053-47AC-962C-46D85BEC89F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E16929-A883-446E-B000-A06150AF9A4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472818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614211-E28D-4196-8F23-467118673D5D}" type="datetimeFigureOut">
              <a:rPr lang="en-NZ" smtClean="0"/>
              <a:t>8/05/2019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14C6E0-D6AA-4C96-836C-B12EBD6499B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38555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942833"/>
            <a:ext cx="6858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861729"/>
            <a:ext cx="6858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NZ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5A6AB894-3DB9-43E6-854A-5B9B32AAA2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6756" y="5440619"/>
            <a:ext cx="1931569" cy="1286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36771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and plain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B9DA755-ADDA-4D38-B98F-77D27BE23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888" y="311151"/>
            <a:ext cx="7886700" cy="673100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73527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F4FE3D5B-2D16-4C5E-B51C-927C485EC3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3745" y="404910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8478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2_blank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F4FE3D5B-2D16-4C5E-B51C-927C485EC3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3637" y="91586"/>
            <a:ext cx="1422535" cy="677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68068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66822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562BDAB-8C03-49FE-9EAA-8162E4BB9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00B3EFB5-8611-4301-81A0-65A7898C09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2695327-1C22-4CDC-A9AC-3BB81D1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017568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caption small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562BDAB-8C03-49FE-9EAA-8162E4BB9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00B3EFB5-8611-4301-81A0-65A7898C09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2695327-1C22-4CDC-A9AC-3BB81D1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460DE470-EB93-4C4F-AD5E-539B9F35367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7144" y="431562"/>
            <a:ext cx="1113250" cy="530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4710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942833"/>
            <a:ext cx="6858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861729"/>
            <a:ext cx="6858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NZ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5A6AB894-3DB9-43E6-854A-5B9B32AAA2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6756" y="5440619"/>
            <a:ext cx="1931569" cy="1286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7083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942833"/>
            <a:ext cx="6858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861729"/>
            <a:ext cx="6858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NZ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5A6AB894-3DB9-43E6-854A-5B9B32AAA2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6756" y="5440619"/>
            <a:ext cx="1931569" cy="1286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5286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942833"/>
            <a:ext cx="6858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890303"/>
            <a:ext cx="6858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NZ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5A6AB894-3DB9-43E6-854A-5B9B32AAA2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6756" y="5440619"/>
            <a:ext cx="1931569" cy="1286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75133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ontent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94926"/>
            <a:ext cx="7886700" cy="4351338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SzPct val="100000"/>
              <a:buFont typeface="+mj-lt"/>
              <a:buAutoNum type="arabicPeriod"/>
              <a:defRPr sz="20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0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BE6CB0CC-D317-482F-846B-3814D19307F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8844" y="6034114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8195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Heading and bullets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94926"/>
            <a:ext cx="7886700" cy="4351338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buSzPct val="105000"/>
              <a:defRPr sz="20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−"/>
              <a:defRPr sz="20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0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08F897B4-FAF4-4141-B970-C51951F855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5378" y="456426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1640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Heading and bullets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75876"/>
            <a:ext cx="7886700" cy="4351338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buSzPct val="105000"/>
              <a:defRPr sz="20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−"/>
              <a:defRPr sz="20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0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B1AAE9B7-F6A0-44A7-887A-A1EC309E96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5378" y="456426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3757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Heading and bullets v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94926"/>
            <a:ext cx="7886700" cy="4351338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buSzPct val="105000"/>
              <a:defRPr sz="20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−"/>
              <a:defRPr sz="20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0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80ED18F1-8DAE-4FD0-BA60-1243D3FA63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5378" y="456426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465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and plai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B9DA755-ADDA-4D38-B98F-77D27BE23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888" y="311151"/>
            <a:ext cx="7886700" cy="673100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46C51CDF-0A8A-4B88-85D4-60A9032CDC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1651" y="311151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570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D1FA7C9D-D83C-4484-9533-0B150B1E6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6A860A2-5715-4DC5-A2F4-36393F0437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47EB925-7612-46E3-B325-E0F2E64E21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C26115-93DD-439D-AB73-B403A1B14893}" type="datetimeFigureOut">
              <a:rPr lang="en-NZ" smtClean="0"/>
              <a:t>8/05/2019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0B83F4A-34D0-4D19-B9A4-0D24C5D73C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CC97524-6E08-4C30-9778-5BEC932F63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F958E-C44B-42BD-9173-1DD03F7322B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38621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49" r:id="rId3"/>
    <p:sldLayoutId id="2147483675" r:id="rId4"/>
    <p:sldLayoutId id="2147483662" r:id="rId5"/>
    <p:sldLayoutId id="2147483674" r:id="rId6"/>
    <p:sldLayoutId id="2147483660" r:id="rId7"/>
    <p:sldLayoutId id="2147483661" r:id="rId8"/>
    <p:sldLayoutId id="2147483654" r:id="rId9"/>
    <p:sldLayoutId id="2147483663" r:id="rId10"/>
    <p:sldLayoutId id="2147483664" r:id="rId11"/>
    <p:sldLayoutId id="2147483673" r:id="rId12"/>
    <p:sldLayoutId id="2147483655" r:id="rId13"/>
    <p:sldLayoutId id="2147483657" r:id="rId14"/>
    <p:sldLayoutId id="2147483670" r:id="rId1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7A6C27A-72D8-457B-A723-F18600481D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1125" y="1163783"/>
            <a:ext cx="7193478" cy="2268186"/>
          </a:xfrm>
        </p:spPr>
        <p:txBody>
          <a:bodyPr>
            <a:normAutofit fontScale="90000"/>
          </a:bodyPr>
          <a:lstStyle/>
          <a:p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sz="3100" dirty="0" smtClean="0"/>
              <a:t>OPTIMALNI </a:t>
            </a:r>
            <a:r>
              <a:rPr lang="de-DE" sz="3100" dirty="0"/>
              <a:t>DISPEČING TERMOELEKTRANA PRIMJENOM MJEŠOVITOG CJELOBROJNOG LINEARNOG PROGRAMIRANJA</a:t>
            </a:r>
            <a:r>
              <a:rPr lang="en-US" dirty="0"/>
              <a:t/>
            </a:r>
            <a:br>
              <a:rPr lang="en-US" dirty="0"/>
            </a:br>
            <a:endParaRPr lang="en-NZ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EC0EF756-2813-4C92-852F-C68BE5F816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9396" y="3799880"/>
            <a:ext cx="7371608" cy="1377762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n-NZ" dirty="0" err="1" smtClean="0"/>
              <a:t>Autori</a:t>
            </a:r>
            <a:r>
              <a:rPr lang="en-NZ" dirty="0" smtClean="0"/>
              <a:t>:</a:t>
            </a:r>
          </a:p>
          <a:p>
            <a:pPr algn="just"/>
            <a:r>
              <a:rPr lang="en-NZ" dirty="0" err="1" smtClean="0"/>
              <a:t>Senida</a:t>
            </a:r>
            <a:r>
              <a:rPr lang="en-NZ" dirty="0" smtClean="0"/>
              <a:t> </a:t>
            </a:r>
            <a:r>
              <a:rPr lang="en-NZ" dirty="0" err="1" smtClean="0"/>
              <a:t>Grbovi</a:t>
            </a:r>
            <a:r>
              <a:rPr lang="sr-Latn-ME" dirty="0" smtClean="0"/>
              <a:t>ć, dipl.el.ing</a:t>
            </a:r>
          </a:p>
          <a:p>
            <a:pPr algn="l"/>
            <a:r>
              <a:rPr lang="sr-Latn-ME" dirty="0" smtClean="0"/>
              <a:t>Ilija Vujošević, prof. Emeritus dr.</a:t>
            </a:r>
          </a:p>
          <a:p>
            <a:pPr algn="l"/>
            <a:r>
              <a:rPr lang="sr-Latn-ME" dirty="0" smtClean="0"/>
              <a:t>Zoran Miljanić, prof.dr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85027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3435"/>
            <a:ext cx="6858000" cy="852221"/>
          </a:xfrm>
        </p:spPr>
        <p:txBody>
          <a:bodyPr/>
          <a:lstStyle/>
          <a:p>
            <a:r>
              <a:rPr lang="sr-Latn-ME" dirty="0" smtClean="0"/>
              <a:t>Pitanja za diskusiju: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7374" y="2422342"/>
            <a:ext cx="7264730" cy="2577170"/>
          </a:xfrm>
        </p:spPr>
        <p:txBody>
          <a:bodyPr>
            <a:noAutofit/>
          </a:bodyPr>
          <a:lstStyle/>
          <a:p>
            <a:pPr marL="457200" indent="-457200" algn="just">
              <a:buAutoNum type="arabicPeriod"/>
            </a:pPr>
            <a:r>
              <a:rPr lang="en-US" sz="2000" dirty="0" err="1" smtClean="0"/>
              <a:t>Koja</a:t>
            </a:r>
            <a:r>
              <a:rPr lang="en-US" sz="2000" dirty="0" smtClean="0"/>
              <a:t> </a:t>
            </a:r>
            <a:r>
              <a:rPr lang="en-US" sz="2000" dirty="0"/>
              <a:t>je </a:t>
            </a:r>
            <a:r>
              <a:rPr lang="en-US" sz="2000" dirty="0" err="1"/>
              <a:t>prednost</a:t>
            </a:r>
            <a:r>
              <a:rPr lang="en-US" sz="2000" dirty="0"/>
              <a:t> </a:t>
            </a:r>
            <a:r>
              <a:rPr lang="en-US" sz="2000" dirty="0" err="1"/>
              <a:t>upotrebe</a:t>
            </a:r>
            <a:r>
              <a:rPr lang="en-US" sz="2000" dirty="0"/>
              <a:t> </a:t>
            </a:r>
            <a:r>
              <a:rPr lang="en-US" sz="2000" dirty="0" err="1"/>
              <a:t>mješovitog</a:t>
            </a:r>
            <a:r>
              <a:rPr lang="en-US" sz="2000" dirty="0"/>
              <a:t> </a:t>
            </a:r>
            <a:r>
              <a:rPr lang="en-US" sz="2000" dirty="0" err="1"/>
              <a:t>cjelobrojnog</a:t>
            </a:r>
            <a:r>
              <a:rPr lang="en-US" sz="2000" dirty="0"/>
              <a:t> </a:t>
            </a:r>
            <a:r>
              <a:rPr lang="en-US" sz="2000" dirty="0" err="1"/>
              <a:t>linearnog</a:t>
            </a:r>
            <a:r>
              <a:rPr lang="en-US" sz="2000" dirty="0"/>
              <a:t> </a:t>
            </a:r>
            <a:r>
              <a:rPr lang="en-US" sz="2000" dirty="0" err="1"/>
              <a:t>programiranja</a:t>
            </a:r>
            <a:r>
              <a:rPr lang="en-US" sz="2000" dirty="0"/>
              <a:t> </a:t>
            </a:r>
            <a:r>
              <a:rPr lang="en-US" sz="2000" dirty="0" err="1"/>
              <a:t>za</a:t>
            </a:r>
            <a:r>
              <a:rPr lang="en-US" sz="2000" dirty="0"/>
              <a:t> </a:t>
            </a:r>
            <a:r>
              <a:rPr lang="en-US" sz="2000" dirty="0" err="1"/>
              <a:t>optimalni</a:t>
            </a:r>
            <a:r>
              <a:rPr lang="en-US" sz="2000" dirty="0"/>
              <a:t> </a:t>
            </a:r>
            <a:r>
              <a:rPr lang="en-US" sz="2000" dirty="0" err="1"/>
              <a:t>dispečing</a:t>
            </a:r>
            <a:r>
              <a:rPr lang="en-US" sz="2000" dirty="0"/>
              <a:t> </a:t>
            </a:r>
            <a:r>
              <a:rPr lang="en-US" sz="2000" dirty="0" err="1"/>
              <a:t>elektrane</a:t>
            </a:r>
            <a:r>
              <a:rPr lang="en-US" sz="2000" dirty="0"/>
              <a:t> u </a:t>
            </a:r>
            <a:r>
              <a:rPr lang="en-US" sz="2000" dirty="0" err="1"/>
              <a:t>odnosu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druge</a:t>
            </a:r>
            <a:r>
              <a:rPr lang="en-US" sz="2000" dirty="0"/>
              <a:t> </a:t>
            </a:r>
            <a:r>
              <a:rPr lang="en-US" sz="2000" dirty="0" err="1"/>
              <a:t>metode</a:t>
            </a:r>
            <a:r>
              <a:rPr lang="en-US" sz="2000" dirty="0"/>
              <a:t> </a:t>
            </a:r>
            <a:r>
              <a:rPr lang="en-US" sz="2000" dirty="0" err="1"/>
              <a:t>poznate</a:t>
            </a:r>
            <a:r>
              <a:rPr lang="en-US" sz="2000" dirty="0"/>
              <a:t> u </a:t>
            </a:r>
            <a:r>
              <a:rPr lang="en-US" sz="2000" dirty="0" err="1"/>
              <a:t>literaturi</a:t>
            </a:r>
            <a:r>
              <a:rPr lang="en-US" sz="2000" dirty="0"/>
              <a:t>? </a:t>
            </a:r>
            <a:endParaRPr lang="sr-Latn-ME" sz="2000" dirty="0" smtClean="0"/>
          </a:p>
          <a:p>
            <a:pPr marL="457200" indent="-457200" algn="just">
              <a:buAutoNum type="arabicPeriod"/>
            </a:pPr>
            <a:r>
              <a:rPr lang="en-US" sz="2000" dirty="0" err="1" smtClean="0"/>
              <a:t>Kako</a:t>
            </a:r>
            <a:r>
              <a:rPr lang="en-US" sz="2000" dirty="0" smtClean="0"/>
              <a:t> </a:t>
            </a:r>
            <a:r>
              <a:rPr lang="en-US" sz="2000" dirty="0"/>
              <a:t>je u </a:t>
            </a:r>
            <a:r>
              <a:rPr lang="en-US" sz="2000" dirty="0" err="1"/>
              <a:t>Kratkom</a:t>
            </a:r>
            <a:r>
              <a:rPr lang="en-US" sz="2000" dirty="0"/>
              <a:t> </a:t>
            </a:r>
            <a:r>
              <a:rPr lang="en-US" sz="2000" dirty="0" err="1"/>
              <a:t>sadržaju</a:t>
            </a:r>
            <a:r>
              <a:rPr lang="en-US" sz="2000" dirty="0"/>
              <a:t> </a:t>
            </a:r>
            <a:r>
              <a:rPr lang="en-US" sz="2000" dirty="0" err="1"/>
              <a:t>navedeno</a:t>
            </a:r>
            <a:r>
              <a:rPr lang="en-US" sz="2000" dirty="0"/>
              <a:t> "</a:t>
            </a:r>
            <a:r>
              <a:rPr lang="en-US" sz="2000" dirty="0" err="1"/>
              <a:t>Zahvaljujući</a:t>
            </a:r>
            <a:r>
              <a:rPr lang="en-US" sz="2000" dirty="0"/>
              <a:t> </a:t>
            </a:r>
            <a:r>
              <a:rPr lang="en-US" sz="2000" dirty="0" err="1"/>
              <a:t>razvijenom</a:t>
            </a:r>
            <a:r>
              <a:rPr lang="en-US" sz="2000" dirty="0"/>
              <a:t> </a:t>
            </a:r>
            <a:r>
              <a:rPr lang="en-US" sz="2000" dirty="0" err="1"/>
              <a:t>programu</a:t>
            </a:r>
            <a:r>
              <a:rPr lang="en-US" sz="2000" dirty="0"/>
              <a:t>, </a:t>
            </a:r>
            <a:r>
              <a:rPr lang="en-US" sz="2000" dirty="0" err="1"/>
              <a:t>elektroprivredno</a:t>
            </a:r>
            <a:r>
              <a:rPr lang="en-US" sz="2000" dirty="0"/>
              <a:t> </a:t>
            </a:r>
            <a:r>
              <a:rPr lang="en-US" sz="2000" dirty="0" err="1"/>
              <a:t>preduzeće</a:t>
            </a:r>
            <a:r>
              <a:rPr lang="en-US" sz="2000" dirty="0"/>
              <a:t> </a:t>
            </a:r>
            <a:r>
              <a:rPr lang="en-US" sz="2000" dirty="0" err="1"/>
              <a:t>dobro</a:t>
            </a:r>
            <a:r>
              <a:rPr lang="en-US" sz="2000" dirty="0"/>
              <a:t> </a:t>
            </a:r>
            <a:r>
              <a:rPr lang="en-US" sz="2000" dirty="0" err="1"/>
              <a:t>planira</a:t>
            </a:r>
            <a:r>
              <a:rPr lang="en-US" sz="2000" dirty="0"/>
              <a:t> </a:t>
            </a:r>
            <a:r>
              <a:rPr lang="en-US" sz="2000" dirty="0" err="1"/>
              <a:t>proizvodnju</a:t>
            </a:r>
            <a:r>
              <a:rPr lang="en-US" sz="2000" dirty="0"/>
              <a:t>, </a:t>
            </a:r>
            <a:r>
              <a:rPr lang="en-US" sz="2000" dirty="0" err="1"/>
              <a:t>uvoz</a:t>
            </a:r>
            <a:r>
              <a:rPr lang="en-US" sz="2000" dirty="0"/>
              <a:t> i </a:t>
            </a:r>
            <a:r>
              <a:rPr lang="en-US" sz="2000" dirty="0" err="1"/>
              <a:t>izvoz</a:t>
            </a:r>
            <a:r>
              <a:rPr lang="en-US" sz="2000" dirty="0"/>
              <a:t>, </a:t>
            </a:r>
            <a:r>
              <a:rPr lang="en-US" sz="2000" dirty="0" err="1"/>
              <a:t>što</a:t>
            </a:r>
            <a:r>
              <a:rPr lang="en-US" sz="2000" dirty="0"/>
              <a:t> se </a:t>
            </a:r>
            <a:r>
              <a:rPr lang="en-US" sz="2000" dirty="0" err="1"/>
              <a:t>pozitivno</a:t>
            </a:r>
            <a:r>
              <a:rPr lang="en-US" sz="2000" dirty="0"/>
              <a:t> </a:t>
            </a:r>
            <a:r>
              <a:rPr lang="en-US" sz="2000" dirty="0" err="1"/>
              <a:t>odražava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profit </a:t>
            </a:r>
            <a:r>
              <a:rPr lang="en-US" sz="2000" dirty="0" err="1"/>
              <a:t>samog</a:t>
            </a:r>
            <a:r>
              <a:rPr lang="en-US" sz="2000" dirty="0"/>
              <a:t> </a:t>
            </a:r>
            <a:r>
              <a:rPr lang="en-US" sz="2000" dirty="0" err="1"/>
              <a:t>preduzeća</a:t>
            </a:r>
            <a:r>
              <a:rPr lang="en-US" sz="2000" dirty="0"/>
              <a:t>." da li to </a:t>
            </a:r>
            <a:r>
              <a:rPr lang="en-US" sz="2000" dirty="0" err="1"/>
              <a:t>znači</a:t>
            </a:r>
            <a:r>
              <a:rPr lang="en-US" sz="2000" dirty="0"/>
              <a:t> da se </a:t>
            </a:r>
            <a:r>
              <a:rPr lang="en-US" sz="2000" dirty="0" err="1"/>
              <a:t>pomenuti</a:t>
            </a:r>
            <a:r>
              <a:rPr lang="en-US" sz="2000" dirty="0"/>
              <a:t> </a:t>
            </a:r>
            <a:r>
              <a:rPr lang="en-US" sz="2000" dirty="0" err="1"/>
              <a:t>metod</a:t>
            </a:r>
            <a:r>
              <a:rPr lang="en-US" sz="2000" dirty="0"/>
              <a:t>, </a:t>
            </a:r>
            <a:r>
              <a:rPr lang="en-US" sz="2000" dirty="0" err="1"/>
              <a:t>baziran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mješovitom</a:t>
            </a:r>
            <a:r>
              <a:rPr lang="en-US" sz="2000" dirty="0"/>
              <a:t> </a:t>
            </a:r>
            <a:r>
              <a:rPr lang="en-US" sz="2000" dirty="0" err="1"/>
              <a:t>cjelobrojnom</a:t>
            </a:r>
            <a:r>
              <a:rPr lang="en-US" sz="2000" dirty="0"/>
              <a:t> </a:t>
            </a:r>
            <a:r>
              <a:rPr lang="en-US" sz="2000" dirty="0" err="1"/>
              <a:t>linearnom</a:t>
            </a:r>
            <a:r>
              <a:rPr lang="en-US" sz="2000" dirty="0"/>
              <a:t> </a:t>
            </a:r>
            <a:r>
              <a:rPr lang="en-US" sz="2000" dirty="0" err="1"/>
              <a:t>programiranju</a:t>
            </a:r>
            <a:r>
              <a:rPr lang="en-US" sz="2000" dirty="0"/>
              <a:t>, </a:t>
            </a:r>
            <a:r>
              <a:rPr lang="en-US" sz="2000" dirty="0" err="1"/>
              <a:t>koristi</a:t>
            </a:r>
            <a:r>
              <a:rPr lang="en-US" sz="2000" dirty="0"/>
              <a:t> u </a:t>
            </a:r>
            <a:r>
              <a:rPr lang="en-US" sz="2000" dirty="0" err="1"/>
              <a:t>praksi</a:t>
            </a:r>
            <a:r>
              <a:rPr lang="en-US" sz="20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119375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0296" y="2379561"/>
            <a:ext cx="6858000" cy="852221"/>
          </a:xfrm>
        </p:spPr>
        <p:txBody>
          <a:bodyPr/>
          <a:lstStyle/>
          <a:p>
            <a:r>
              <a:rPr lang="en-US" dirty="0" smtClean="0"/>
              <a:t>HVALA NA PA</a:t>
            </a:r>
            <a:r>
              <a:rPr lang="sr-Latn-ME" dirty="0" smtClean="0"/>
              <a:t>ŽNJI!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456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3736" y="536655"/>
            <a:ext cx="6858000" cy="852221"/>
          </a:xfrm>
        </p:spPr>
        <p:txBody>
          <a:bodyPr/>
          <a:lstStyle/>
          <a:p>
            <a:r>
              <a:rPr lang="sr-Latn-ME" dirty="0" smtClean="0"/>
              <a:t>Uvod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7523" y="1762913"/>
            <a:ext cx="7718960" cy="2512204"/>
          </a:xfrm>
        </p:spPr>
        <p:txBody>
          <a:bodyPr/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en-US" dirty="0" err="1" smtClean="0"/>
              <a:t>Kratkoro</a:t>
            </a:r>
            <a:r>
              <a:rPr lang="sr-Latn-ME" dirty="0" smtClean="0"/>
              <a:t>čno planiranje rada elektrana</a:t>
            </a:r>
            <a:r>
              <a:rPr lang="en-US" dirty="0" smtClean="0"/>
              <a:t> </a:t>
            </a:r>
            <a:r>
              <a:rPr lang="en-US" dirty="0" err="1" smtClean="0"/>
              <a:t>nekad</a:t>
            </a:r>
            <a:r>
              <a:rPr lang="en-US" dirty="0" smtClean="0"/>
              <a:t> </a:t>
            </a:r>
            <a:r>
              <a:rPr lang="en-US" dirty="0"/>
              <a:t>i</a:t>
            </a:r>
            <a:r>
              <a:rPr lang="en-US" dirty="0" smtClean="0"/>
              <a:t> sad</a:t>
            </a:r>
            <a:r>
              <a:rPr lang="sr-Latn-ME" dirty="0" smtClean="0"/>
              <a:t>;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dirty="0" err="1" smtClean="0"/>
              <a:t>Mje</a:t>
            </a:r>
            <a:r>
              <a:rPr lang="sr-Latn-ME" dirty="0" smtClean="0"/>
              <a:t>šovito cjelobrojno linearno programiranje;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sr-Latn-ME" dirty="0" smtClean="0"/>
              <a:t>Funkcija cilja</a:t>
            </a:r>
            <a:r>
              <a:rPr lang="sr-Latn-ME" dirty="0" smtClean="0"/>
              <a:t>;</a:t>
            </a:r>
            <a:endParaRPr lang="en-US" dirty="0" smtClean="0"/>
          </a:p>
          <a:p>
            <a:pPr marL="342900" indent="-342900" algn="just">
              <a:buFont typeface="Arial" pitchFamily="34" charset="0"/>
              <a:buChar char="•"/>
            </a:pPr>
            <a:r>
              <a:rPr lang="sr-Latn-ME" dirty="0"/>
              <a:t>Tehnička ograničenja rada termoelektrana</a:t>
            </a:r>
            <a:r>
              <a:rPr lang="en-US" dirty="0"/>
              <a:t>;</a:t>
            </a:r>
            <a:endParaRPr lang="sr-Latn-ME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8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1953" y="241825"/>
            <a:ext cx="6858000" cy="852221"/>
          </a:xfrm>
        </p:spPr>
        <p:txBody>
          <a:bodyPr/>
          <a:lstStyle/>
          <a:p>
            <a:r>
              <a:rPr lang="sr-Latn-ME" dirty="0" smtClean="0"/>
              <a:t>Formulacija problema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ubtitle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205427" y="1423573"/>
                <a:ext cx="8799614" cy="4281191"/>
              </a:xfrm>
            </p:spPr>
            <p:txBody>
              <a:bodyPr numCol="1">
                <a:normAutofit lnSpcReduction="10000"/>
              </a:bodyPr>
              <a:lstStyle/>
              <a:p>
                <a:pPr algn="just"/>
                <a:r>
                  <a:rPr lang="sr-Latn-ME" sz="2000" dirty="0" smtClean="0"/>
                  <a:t>Funkcija cilja jeste maksimizacija prihoda, odnosno minimizacija troška elektroprivrednog preduzeća</a:t>
                </a:r>
                <a:r>
                  <a:rPr lang="en-US" sz="2000" dirty="0"/>
                  <a:t>:</a:t>
                </a:r>
                <a:endParaRPr lang="sr-Latn-ME" sz="2000" dirty="0" smtClean="0"/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sz="2000" b="0" i="1" smtClean="0">
                          <a:latin typeface="Cambria Math"/>
                        </a:rPr>
                        <m:t>𝑚𝑎𝑥</m:t>
                      </m:r>
                      <m:nary>
                        <m:naryPr>
                          <m:chr m:val="∑"/>
                          <m:supHide m:val="on"/>
                          <m:ctrlPr>
                            <a:rPr lang="sr-Latn-ME" sz="2000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sr-Latn-ME" sz="20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sr-Latn-ME" sz="2000" b="0" i="1" smtClean="0">
                              <a:latin typeface="Cambria Math"/>
                              <a:ea typeface="Cambria Math"/>
                            </a:rPr>
                            <m:t>∈</m:t>
                          </m:r>
                          <m:r>
                            <a:rPr lang="sr-Latn-ME" sz="2000" b="0" i="1" smtClean="0">
                              <a:latin typeface="Cambria Math"/>
                              <a:ea typeface="Cambria Math"/>
                            </a:rPr>
                            <m:t>𝑇</m:t>
                          </m:r>
                        </m:sub>
                        <m:sup/>
                        <m:e>
                          <m:r>
                            <a:rPr lang="sr-Latn-ME" sz="2000" b="0" i="1" smtClean="0">
                              <a:latin typeface="Cambria Math"/>
                            </a:rPr>
                            <m:t>(</m:t>
                          </m:r>
                          <m:sSub>
                            <m:sSubPr>
                              <m:ctrlPr>
                                <a:rPr lang="sr-Latn-ME" sz="20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sr-Latn-ME" sz="2000" b="0" i="1" smtClean="0">
                                  <a:latin typeface="Cambria Math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sr-Latn-ME" sz="2000" b="0" i="1" smtClean="0">
                                  <a:latin typeface="Cambria Math"/>
                                </a:rPr>
                                <m:t>𝑏𝑖</m:t>
                              </m:r>
                            </m:sub>
                          </m:sSub>
                          <m:r>
                            <a:rPr lang="sr-Latn-ME" sz="2000" b="0" i="1" smtClean="0">
                              <a:latin typeface="Cambria Math"/>
                            </a:rPr>
                            <m:t>−</m:t>
                          </m:r>
                        </m:e>
                      </m:nary>
                      <m:sSub>
                        <m:sSubPr>
                          <m:ctrlPr>
                            <a:rPr lang="sr-Latn-ME" sz="20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r-Latn-ME" sz="2000" i="1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sr-Latn-ME" sz="2000" b="0" i="1" smtClean="0">
                              <a:latin typeface="Cambria Math"/>
                            </a:rPr>
                            <m:t>𝑘𝑎𝑝</m:t>
                          </m:r>
                        </m:sub>
                      </m:sSub>
                      <m:r>
                        <a:rPr lang="sr-Latn-ME" sz="2000" b="0" i="1" smtClean="0">
                          <a:latin typeface="Cambria Math"/>
                        </a:rPr>
                        <m:t>)</m:t>
                      </m:r>
                      <m:r>
                        <a:rPr lang="sr-Latn-ME" sz="2000" b="0" i="1" smtClean="0">
                          <a:latin typeface="Cambria Math"/>
                          <a:ea typeface="Cambria Math"/>
                        </a:rPr>
                        <m:t>∙</m:t>
                      </m:r>
                      <m:sSub>
                        <m:sSubPr>
                          <m:ctrlPr>
                            <a:rPr lang="sr-Latn-ME" sz="2000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sr-Latn-ME" sz="2000" b="0" i="1" smtClean="0">
                              <a:latin typeface="Cambria Math"/>
                              <a:ea typeface="Cambria Math"/>
                            </a:rPr>
                            <m:t>𝑃</m:t>
                          </m:r>
                        </m:e>
                        <m:sub>
                          <m:r>
                            <a:rPr lang="sr-Latn-ME" sz="2000" b="0" i="1" smtClean="0">
                              <a:latin typeface="Cambria Math"/>
                              <a:ea typeface="Cambria Math"/>
                            </a:rPr>
                            <m:t>𝑝𝑟𝑜𝑑𝑖</m:t>
                          </m:r>
                        </m:sub>
                      </m:sSub>
                      <m:r>
                        <a:rPr lang="sr-Latn-ME" sz="2000" b="0" i="0" smtClean="0">
                          <a:latin typeface="Cambria Math"/>
                          <a:ea typeface="Cambria Math"/>
                        </a:rPr>
                        <m:t>−</m:t>
                      </m:r>
                      <m:d>
                        <m:dPr>
                          <m:ctrlPr>
                            <a:rPr lang="sr-Latn-ME" sz="20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sr-Latn-ME" sz="20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sr-Latn-ME" sz="2000" i="1">
                                  <a:latin typeface="Cambria Math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sr-Latn-ME" sz="2000" i="1">
                                  <a:latin typeface="Cambria Math"/>
                                </a:rPr>
                                <m:t>𝑏𝑖</m:t>
                              </m:r>
                            </m:sub>
                          </m:sSub>
                          <m:r>
                            <a:rPr lang="sr-Latn-ME" sz="2000" b="0" i="0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sr-Latn-ME" sz="20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sr-Latn-ME" sz="2000" i="1">
                                  <a:latin typeface="Cambria Math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sr-Latn-ME" sz="2000" i="1">
                                  <a:latin typeface="Cambria Math"/>
                                </a:rPr>
                                <m:t>𝑘𝑎𝑝</m:t>
                              </m:r>
                            </m:sub>
                          </m:sSub>
                        </m:e>
                      </m:d>
                      <m:r>
                        <a:rPr lang="sr-Latn-ME" sz="2000" i="1" smtClean="0">
                          <a:latin typeface="Cambria Math"/>
                          <a:ea typeface="Cambria Math"/>
                        </a:rPr>
                        <m:t>∙</m:t>
                      </m:r>
                      <m:sSub>
                        <m:sSubPr>
                          <m:ctrlPr>
                            <a:rPr lang="sr-Latn-ME" sz="200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sr-Latn-ME" sz="2000" b="0" i="1" smtClean="0">
                              <a:latin typeface="Cambria Math"/>
                              <a:ea typeface="Cambria Math"/>
                            </a:rPr>
                            <m:t>𝑃</m:t>
                          </m:r>
                        </m:e>
                        <m:sub>
                          <m:r>
                            <a:rPr lang="sr-Latn-ME" sz="2000" b="0" i="1" smtClean="0">
                              <a:latin typeface="Cambria Math"/>
                              <a:ea typeface="Cambria Math"/>
                            </a:rPr>
                            <m:t>𝑘𝑢𝑝𝑖</m:t>
                          </m:r>
                        </m:sub>
                      </m:sSub>
                      <m:r>
                        <a:rPr lang="sr-Latn-ME" sz="2000" b="0" i="0" smtClean="0">
                          <a:latin typeface="Cambria Math"/>
                          <a:ea typeface="Cambria Math"/>
                        </a:rPr>
                        <m:t>−</m:t>
                      </m:r>
                      <m:nary>
                        <m:naryPr>
                          <m:chr m:val="∑"/>
                          <m:ctrlPr>
                            <a:rPr lang="sr-Latn-ME" sz="2000" b="0" i="1" smtClean="0">
                              <a:latin typeface="Cambria Math"/>
                              <a:ea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sr-Latn-ME" sz="2000" b="0" i="1" smtClean="0">
                              <a:latin typeface="Cambria Math"/>
                              <a:ea typeface="Cambria Math"/>
                            </a:rPr>
                            <m:t>𝑗</m:t>
                          </m:r>
                          <m:r>
                            <a:rPr lang="sr-Latn-ME" sz="2000" b="0" i="1" smtClean="0">
                              <a:latin typeface="Cambria Math"/>
                              <a:ea typeface="Cambria Math"/>
                            </a:rPr>
                            <m:t>=1</m:t>
                          </m:r>
                        </m:sub>
                        <m:sup>
                          <m:r>
                            <a:rPr lang="sr-Latn-ME" sz="20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sup>
                        <m:e>
                          <m:nary>
                            <m:naryPr>
                              <m:chr m:val="∑"/>
                              <m:ctrlPr>
                                <a:rPr lang="sr-Latn-ME" sz="20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sr-Latn-ME" sz="2000" b="0" i="1" smtClean="0">
                                  <a:latin typeface="Cambria Math"/>
                                  <a:ea typeface="Cambria Math"/>
                                </a:rPr>
                                <m:t>𝑚</m:t>
                              </m:r>
                              <m:r>
                                <a:rPr lang="sr-Latn-ME" sz="2000" b="0" i="1" smtClean="0">
                                  <a:latin typeface="Cambria Math"/>
                                  <a:ea typeface="Cambria Math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sr-Latn-ME" sz="2000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sr-Latn-ME" sz="2000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sr-Latn-ME" sz="2000" b="0" i="1" smtClean="0">
                                      <a:latin typeface="Cambria Math"/>
                                      <a:ea typeface="Cambria Math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sr-Latn-ME" sz="2000" b="0" i="1" smtClean="0">
                                      <a:latin typeface="Cambria Math"/>
                                      <a:ea typeface="Cambria Math"/>
                                    </a:rPr>
                                    <m:t>𝑗𝑚𝑖</m:t>
                                  </m:r>
                                </m:sub>
                              </m:sSub>
                              <m:r>
                                <a:rPr lang="sr-Latn-ME" sz="2000" b="0" i="1" smtClean="0">
                                  <a:latin typeface="Cambria Math"/>
                                  <a:ea typeface="Cambria Math"/>
                                </a:rPr>
                                <m:t>∙</m:t>
                              </m:r>
                              <m:sSub>
                                <m:sSubPr>
                                  <m:ctrlPr>
                                    <a:rPr lang="sr-Latn-ME" sz="2000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sr-Latn-ME" sz="2000" b="0" i="1" smtClean="0">
                                      <a:latin typeface="Cambria Math"/>
                                      <a:ea typeface="Cambria Math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sr-Latn-ME" sz="2000" b="0" i="1" smtClean="0">
                                      <a:latin typeface="Cambria Math"/>
                                      <a:ea typeface="Cambria Math"/>
                                    </a:rPr>
                                    <m:t>𝑗𝑚𝑖</m:t>
                                  </m:r>
                                </m:sub>
                              </m:sSub>
                              <m:r>
                                <a:rPr lang="sr-Latn-ME" sz="2000" b="0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nary>
                                <m:naryPr>
                                  <m:chr m:val="∑"/>
                                  <m:ctrlPr>
                                    <a:rPr lang="sr-Latn-ME" sz="2000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sr-Latn-ME" sz="2000" b="0" i="1" smtClean="0">
                                      <a:latin typeface="Cambria Math"/>
                                      <a:ea typeface="Cambria Math"/>
                                    </a:rPr>
                                    <m:t>𝑗</m:t>
                                  </m:r>
                                  <m:r>
                                    <a:rPr lang="sr-Latn-ME" sz="2000" b="0" i="1" smtClean="0">
                                      <a:latin typeface="Cambria Math"/>
                                      <a:ea typeface="Cambria Math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sr-Latn-ME" sz="2000" b="0" i="1" smtClean="0">
                                      <a:latin typeface="Cambria Math"/>
                                      <a:ea typeface="Cambria Math"/>
                                    </a:rPr>
                                    <m:t>3</m:t>
                                  </m:r>
                                </m:sup>
                                <m:e>
                                  <m:sSub>
                                    <m:sSubPr>
                                      <m:ctrlPr>
                                        <a:rPr lang="sr-Latn-ME" sz="2000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ME" sz="2000" b="0" i="1" smtClean="0">
                                          <a:latin typeface="Cambria Math"/>
                                          <a:ea typeface="Cambria Math"/>
                                        </a:rPr>
                                        <m:t>𝑏</m:t>
                                      </m:r>
                                    </m:e>
                                    <m:sub>
                                      <m:r>
                                        <a:rPr lang="sr-Latn-ME" sz="2000" b="0" i="1" smtClean="0">
                                          <a:latin typeface="Cambria Math"/>
                                          <a:ea typeface="Cambria Math"/>
                                        </a:rPr>
                                        <m:t>𝑗𝑖</m:t>
                                      </m:r>
                                    </m:sub>
                                  </m:sSub>
                                </m:e>
                              </m:nary>
                            </m:e>
                          </m:nary>
                        </m:e>
                      </m:nary>
                    </m:oMath>
                  </m:oMathPara>
                </a14:m>
                <a:endParaRPr lang="sr-Latn-ME" sz="2000" dirty="0" smtClean="0"/>
              </a:p>
              <a:p>
                <a:pPr algn="just"/>
                <a:endParaRPr lang="sr-Latn-ME" sz="2000" dirty="0" smtClean="0"/>
              </a:p>
              <a:p>
                <a:pPr algn="just"/>
                <a:r>
                  <a:rPr lang="sr-Latn-ME" sz="2000" dirty="0" smtClean="0"/>
                  <a:t>gdje je:</a:t>
                </a:r>
              </a:p>
              <a:p>
                <a:pPr algn="just"/>
                <a:endParaRPr lang="sr-Latn-ME" sz="2000" dirty="0" smtClean="0"/>
              </a:p>
              <a:p>
                <a:pPr algn="just"/>
                <a:r>
                  <a:rPr lang="sr-Latn-ME" sz="2000" dirty="0" smtClean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ME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sr-Latn-ME" sz="2000" i="1"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sr-Latn-ME" sz="2000" i="1">
                            <a:latin typeface="Cambria Math"/>
                          </a:rPr>
                          <m:t>𝑏𝑖</m:t>
                        </m:r>
                      </m:sub>
                    </m:sSub>
                    <m:r>
                      <a:rPr lang="sr-Latn-ME" sz="2000" i="1"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sr-Latn-ME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sr-Latn-ME" sz="2000" i="1"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sr-Latn-ME" sz="2000" i="1">
                            <a:latin typeface="Cambria Math"/>
                          </a:rPr>
                          <m:t>𝑘𝑎𝑝</m:t>
                        </m:r>
                      </m:sub>
                    </m:sSub>
                  </m:oMath>
                </a14:m>
                <a:r>
                  <a:rPr lang="sr-Latn-ME" sz="2000" dirty="0" smtClean="0"/>
                  <a:t>)</a:t>
                </a:r>
                <a:r>
                  <a:rPr lang="sr-Latn-ME" sz="2000" dirty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sr-Latn-ME" sz="2000" i="1">
                        <a:latin typeface="Cambria Math"/>
                        <a:ea typeface="Cambria Math"/>
                      </a:rPr>
                      <m:t>∙</m:t>
                    </m:r>
                    <m:sSub>
                      <m:sSubPr>
                        <m:ctrlPr>
                          <a:rPr lang="sr-Latn-ME" sz="20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sr-Latn-ME" sz="2000" i="1">
                            <a:latin typeface="Cambria Math"/>
                            <a:ea typeface="Cambria Math"/>
                          </a:rPr>
                          <m:t>𝑃</m:t>
                        </m:r>
                      </m:e>
                      <m:sub>
                        <m:r>
                          <a:rPr lang="sr-Latn-ME" sz="2000" i="1">
                            <a:latin typeface="Cambria Math"/>
                            <a:ea typeface="Cambria Math"/>
                          </a:rPr>
                          <m:t>𝑝𝑟𝑜𝑑𝑖</m:t>
                        </m:r>
                      </m:sub>
                    </m:sSub>
                  </m:oMath>
                </a14:m>
                <a:r>
                  <a:rPr lang="sr-Latn-ME" sz="2000" dirty="0" smtClean="0"/>
                  <a:t>- prhod od prodaje na berzi električne energije;</a:t>
                </a:r>
                <a:endParaRPr lang="en-US" sz="2000" dirty="0"/>
              </a:p>
              <a:p>
                <a:pPr algn="just"/>
                <a14:m>
                  <m:oMath xmlns:m="http://schemas.openxmlformats.org/officeDocument/2006/math">
                    <m:d>
                      <m:dPr>
                        <m:ctrlPr>
                          <a:rPr lang="sr-Latn-ME" sz="2000" i="1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sr-Latn-ME" sz="20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sr-Latn-ME" sz="2000" i="1">
                                <a:latin typeface="Cambria Math"/>
                              </a:rPr>
                              <m:t>𝐶</m:t>
                            </m:r>
                          </m:e>
                          <m:sub>
                            <m:r>
                              <a:rPr lang="sr-Latn-ME" sz="2000" i="1">
                                <a:latin typeface="Cambria Math"/>
                              </a:rPr>
                              <m:t>𝑏𝑖</m:t>
                            </m:r>
                          </m:sub>
                        </m:sSub>
                        <m:r>
                          <a:rPr lang="sr-Latn-ME" sz="2000"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sr-Latn-ME" sz="20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sr-Latn-ME" sz="2000" i="1">
                                <a:latin typeface="Cambria Math"/>
                              </a:rPr>
                              <m:t>𝐶</m:t>
                            </m:r>
                          </m:e>
                          <m:sub>
                            <m:r>
                              <a:rPr lang="sr-Latn-ME" sz="2000" i="1">
                                <a:latin typeface="Cambria Math"/>
                              </a:rPr>
                              <m:t>𝑘𝑎𝑝</m:t>
                            </m:r>
                          </m:sub>
                        </m:sSub>
                      </m:e>
                    </m:d>
                    <m:r>
                      <a:rPr lang="sr-Latn-ME" sz="2000" i="1">
                        <a:latin typeface="Cambria Math"/>
                        <a:ea typeface="Cambria Math"/>
                      </a:rPr>
                      <m:t>∙</m:t>
                    </m:r>
                    <m:sSub>
                      <m:sSubPr>
                        <m:ctrlPr>
                          <a:rPr lang="sr-Latn-ME" sz="20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sr-Latn-ME" sz="2000" i="1">
                            <a:latin typeface="Cambria Math"/>
                            <a:ea typeface="Cambria Math"/>
                          </a:rPr>
                          <m:t>𝑃</m:t>
                        </m:r>
                      </m:e>
                      <m:sub>
                        <m:r>
                          <a:rPr lang="sr-Latn-ME" sz="2000" i="1">
                            <a:latin typeface="Cambria Math"/>
                            <a:ea typeface="Cambria Math"/>
                          </a:rPr>
                          <m:t>𝑘𝑢𝑝𝑖</m:t>
                        </m:r>
                      </m:sub>
                    </m:sSub>
                  </m:oMath>
                </a14:m>
                <a:r>
                  <a:rPr lang="sr-Latn-ME" sz="2000" dirty="0" smtClean="0"/>
                  <a:t>-trošak kupovine na berzi električne energije;</a:t>
                </a:r>
              </a:p>
              <a:p>
                <a:pPr algn="just"/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sr-Latn-ME" sz="2000" i="1">
                            <a:latin typeface="Cambria Math"/>
                            <a:ea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sr-Latn-ME" sz="2000" i="1">
                            <a:latin typeface="Cambria Math"/>
                            <a:ea typeface="Cambria Math"/>
                          </a:rPr>
                          <m:t>𝑗</m:t>
                        </m:r>
                        <m:r>
                          <a:rPr lang="sr-Latn-ME" sz="2000" i="1">
                            <a:latin typeface="Cambria Math"/>
                            <a:ea typeface="Cambria Math"/>
                          </a:rPr>
                          <m:t>=1</m:t>
                        </m:r>
                      </m:sub>
                      <m:sup>
                        <m:r>
                          <a:rPr lang="sr-Latn-ME" sz="2000" i="1">
                            <a:latin typeface="Cambria Math"/>
                            <a:ea typeface="Cambria Math"/>
                          </a:rPr>
                          <m:t>3</m:t>
                        </m:r>
                      </m:sup>
                      <m:e>
                        <m:nary>
                          <m:naryPr>
                            <m:chr m:val="∑"/>
                            <m:ctrlPr>
                              <a:rPr lang="sr-Latn-ME" sz="2000" i="1">
                                <a:latin typeface="Cambria Math"/>
                                <a:ea typeface="Cambria Math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sr-Latn-ME" sz="2000" i="1">
                                <a:latin typeface="Cambria Math"/>
                                <a:ea typeface="Cambria Math"/>
                              </a:rPr>
                              <m:t>𝑚</m:t>
                            </m:r>
                            <m:r>
                              <a:rPr lang="sr-Latn-ME" sz="2000" i="1">
                                <a:latin typeface="Cambria Math"/>
                                <a:ea typeface="Cambria Math"/>
                              </a:rPr>
                              <m:t>=1</m:t>
                            </m:r>
                          </m:sub>
                          <m:sup>
                            <m:r>
                              <a:rPr lang="sr-Latn-ME" sz="2000" i="1">
                                <a:latin typeface="Cambria Math"/>
                                <a:ea typeface="Cambria Math"/>
                              </a:rPr>
                              <m:t>3</m:t>
                            </m:r>
                          </m:sup>
                          <m:e>
                            <m:sSub>
                              <m:sSubPr>
                                <m:ctrlPr>
                                  <a:rPr lang="sr-Latn-ME" sz="2000" i="1"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sr-Latn-ME" sz="2000" i="1">
                                    <a:latin typeface="Cambria Math"/>
                                    <a:ea typeface="Cambria Math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sr-Latn-ME" sz="2000" i="1">
                                    <a:latin typeface="Cambria Math"/>
                                    <a:ea typeface="Cambria Math"/>
                                  </a:rPr>
                                  <m:t>𝑗𝑚𝑖</m:t>
                                </m:r>
                              </m:sub>
                            </m:sSub>
                            <m:r>
                              <a:rPr lang="sr-Latn-ME" sz="2000" i="1">
                                <a:latin typeface="Cambria Math"/>
                                <a:ea typeface="Cambria Math"/>
                              </a:rPr>
                              <m:t>∙</m:t>
                            </m:r>
                            <m:sSub>
                              <m:sSubPr>
                                <m:ctrlPr>
                                  <a:rPr lang="sr-Latn-ME" sz="2000" i="1"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sr-Latn-ME" sz="2000" i="1">
                                    <a:latin typeface="Cambria Math"/>
                                    <a:ea typeface="Cambria Math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sr-Latn-ME" sz="2000" i="1">
                                    <a:latin typeface="Cambria Math"/>
                                    <a:ea typeface="Cambria Math"/>
                                  </a:rPr>
                                  <m:t>𝑗𝑚𝑖</m:t>
                                </m:r>
                              </m:sub>
                            </m:sSub>
                          </m:e>
                        </m:nary>
                      </m:e>
                    </m:nary>
                  </m:oMath>
                </a14:m>
                <a:r>
                  <a:rPr lang="sr-Latn-ME" sz="2000" dirty="0" smtClean="0"/>
                  <a:t>-suma varijabilnih troškova termo jedinica;</a:t>
                </a:r>
              </a:p>
              <a:p>
                <a:pPr algn="just"/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sr-Latn-ME" sz="2000" i="1">
                            <a:latin typeface="Cambria Math"/>
                            <a:ea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sr-Latn-ME" sz="2000" i="1">
                            <a:latin typeface="Cambria Math"/>
                            <a:ea typeface="Cambria Math"/>
                          </a:rPr>
                          <m:t>𝑗</m:t>
                        </m:r>
                        <m:r>
                          <a:rPr lang="sr-Latn-ME" sz="2000" i="1">
                            <a:latin typeface="Cambria Math"/>
                            <a:ea typeface="Cambria Math"/>
                          </a:rPr>
                          <m:t>=1</m:t>
                        </m:r>
                      </m:sub>
                      <m:sup>
                        <m:r>
                          <a:rPr lang="sr-Latn-ME" sz="2000" i="1">
                            <a:latin typeface="Cambria Math"/>
                            <a:ea typeface="Cambria Math"/>
                          </a:rPr>
                          <m:t>3</m:t>
                        </m:r>
                      </m:sup>
                      <m:e>
                        <m:sSub>
                          <m:sSubPr>
                            <m:ctrlPr>
                              <a:rPr lang="sr-Latn-ME" sz="2000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sr-Latn-ME" sz="2000" i="1">
                                <a:latin typeface="Cambria Math"/>
                                <a:ea typeface="Cambria Math"/>
                              </a:rPr>
                              <m:t>𝑏</m:t>
                            </m:r>
                          </m:e>
                          <m:sub>
                            <m:r>
                              <a:rPr lang="sr-Latn-ME" sz="2000" i="1">
                                <a:latin typeface="Cambria Math"/>
                                <a:ea typeface="Cambria Math"/>
                              </a:rPr>
                              <m:t>𝑗𝑖</m:t>
                            </m:r>
                          </m:sub>
                        </m:sSub>
                      </m:e>
                    </m:nary>
                  </m:oMath>
                </a14:m>
                <a:r>
                  <a:rPr lang="sr-Latn-ME" sz="2000" dirty="0" smtClean="0"/>
                  <a:t>-troškovi pokretanja termo jedinica;</a:t>
                </a:r>
                <a:endParaRPr lang="en-US" sz="2000" dirty="0"/>
              </a:p>
            </p:txBody>
          </p:sp>
        </mc:Choice>
        <mc:Fallback>
          <p:sp>
            <p:nvSpPr>
              <p:cNvPr id="3" name="Sub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205427" y="1423573"/>
                <a:ext cx="8799614" cy="4281191"/>
              </a:xfrm>
              <a:blipFill rotWithShape="1">
                <a:blip r:embed="rId2"/>
                <a:stretch>
                  <a:fillRect l="-4297" t="-1994" r="-693" b="-13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0839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Subtitle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818866" y="978337"/>
                <a:ext cx="7697336" cy="4044040"/>
              </a:xfrm>
            </p:spPr>
            <p:txBody>
              <a:bodyPr>
                <a:normAutofit fontScale="92500"/>
              </a:bodyPr>
              <a:lstStyle/>
              <a:p>
                <a:pPr algn="just"/>
                <a:r>
                  <a:rPr lang="en-US" dirty="0" smtClean="0"/>
                  <a:t>Posmatraju se 2 </a:t>
                </a:r>
                <a:r>
                  <a:rPr lang="en-US" dirty="0" err="1"/>
                  <a:t>scenarija</a:t>
                </a:r>
                <a:r>
                  <a:rPr lang="en-US" dirty="0"/>
                  <a:t>:</a:t>
                </a:r>
              </a:p>
              <a:p>
                <a:pPr algn="just"/>
                <a:endParaRPr lang="en-US" dirty="0"/>
              </a:p>
              <a:p>
                <a:pPr algn="just"/>
                <a:r>
                  <a:rPr lang="en-US" dirty="0"/>
                  <a:t>Scenario 1: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𝑂𝑁𝑃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1 0 7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;</m:t>
                    </m:r>
                  </m:oMath>
                </a14:m>
                <a:r>
                  <a:rPr lang="en-US" dirty="0"/>
                  <a:t>         Scenario 2: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𝑂𝑁𝑃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1 </m:t>
                        </m:r>
                        <m:r>
                          <a:rPr lang="en-US" i="1">
                            <a:latin typeface="Cambria Math"/>
                          </a:rPr>
                          <m:t>9</m:t>
                        </m:r>
                        <m:r>
                          <a:rPr lang="en-US" i="1">
                            <a:latin typeface="Cambria Math"/>
                          </a:rPr>
                          <m:t> 7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;</m:t>
                    </m:r>
                  </m:oMath>
                </a14:m>
                <a:r>
                  <a:rPr lang="en-US" dirty="0"/>
                  <a:t> </a:t>
                </a:r>
                <a:endParaRPr lang="en-US" dirty="0"/>
              </a:p>
              <a:p>
                <a:pPr algn="just"/>
                <a:r>
                  <a:rPr lang="en-US" dirty="0"/>
                  <a:t>                 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𝑂</m:t>
                    </m:r>
                    <m:r>
                      <a:rPr lang="en-US" i="1">
                        <a:latin typeface="Cambria Math"/>
                      </a:rPr>
                      <m:t>𝐹𝐹</m:t>
                    </m:r>
                    <m:r>
                      <a:rPr lang="en-US" i="1">
                        <a:latin typeface="Cambria Math"/>
                      </a:rPr>
                      <m:t>𝑃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0</m:t>
                        </m:r>
                        <m:r>
                          <a:rPr lang="en-US" i="1">
                            <a:latin typeface="Cambria Math"/>
                          </a:rPr>
                          <m:t> </m:t>
                        </m:r>
                        <m:r>
                          <a:rPr lang="en-US" i="1">
                            <a:latin typeface="Cambria Math"/>
                          </a:rPr>
                          <m:t>1</m:t>
                        </m:r>
                        <m:r>
                          <a:rPr lang="en-US" i="1">
                            <a:latin typeface="Cambria Math"/>
                          </a:rPr>
                          <m:t> 7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;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>
                        <a:latin typeface="Cambria Math"/>
                      </a:rPr>
                      <m:t>                                </m:t>
                    </m:r>
                    <m:r>
                      <a:rPr lang="en-US" i="1">
                        <a:latin typeface="Cambria Math"/>
                      </a:rPr>
                      <m:t>𝑂𝐹𝐹𝑃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0 </m:t>
                        </m:r>
                        <m:r>
                          <a:rPr lang="en-US" i="1">
                            <a:latin typeface="Cambria Math"/>
                          </a:rPr>
                          <m:t>0</m:t>
                        </m:r>
                        <m:r>
                          <a:rPr lang="en-US" i="1">
                            <a:latin typeface="Cambria Math"/>
                          </a:rPr>
                          <m:t> </m:t>
                        </m:r>
                        <m:r>
                          <a:rPr lang="en-US" i="1">
                            <a:latin typeface="Cambria Math"/>
                          </a:rPr>
                          <m:t>0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;</m:t>
                    </m:r>
                  </m:oMath>
                </a14:m>
                <a:endParaRPr lang="en-US" i="1" dirty="0">
                  <a:latin typeface="Cambria Math"/>
                </a:endParaRPr>
              </a:p>
              <a:p>
                <a:pPr algn="just"/>
                <a:endParaRPr lang="en-US" i="1" dirty="0">
                  <a:latin typeface="Cambria Math"/>
                </a:endParaRPr>
              </a:p>
              <a:p>
                <a:pPr algn="just"/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𝑂𝑁𝑃</m:t>
                    </m:r>
                    <m:r>
                      <a:rPr lang="en-US">
                        <a:latin typeface="Cambria Math"/>
                      </a:rPr>
                      <m:t>−</m:t>
                    </m:r>
                  </m:oMath>
                </a14:m>
                <a:r>
                  <a:rPr lang="en-US" dirty="0" err="1"/>
                  <a:t>vektor</a:t>
                </a:r>
                <a:r>
                  <a:rPr lang="en-US" dirty="0"/>
                  <a:t> </a:t>
                </a:r>
                <a:r>
                  <a:rPr lang="sr-Latn-ME" dirty="0"/>
                  <a:t>čiji su elementi broj sati </a:t>
                </a:r>
                <a:r>
                  <a:rPr lang="sr-Latn-ME" dirty="0" smtClean="0"/>
                  <a:t>za </a:t>
                </a:r>
                <a:r>
                  <a:rPr lang="sr-Latn-ME" dirty="0"/>
                  <a:t>koji su jedinice radile neposredno prije početka planiranog perioda;</a:t>
                </a:r>
              </a:p>
              <a:p>
                <a:pPr algn="just"/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𝑂</m:t>
                    </m:r>
                    <m:r>
                      <a:rPr lang="sr-Latn-ME" b="0" i="1" smtClean="0">
                        <a:latin typeface="Cambria Math"/>
                      </a:rPr>
                      <m:t>𝐹𝐹</m:t>
                    </m:r>
                    <m:r>
                      <a:rPr lang="en-US" i="1">
                        <a:latin typeface="Cambria Math"/>
                      </a:rPr>
                      <m:t>𝑃</m:t>
                    </m:r>
                    <m:r>
                      <a:rPr lang="en-US">
                        <a:latin typeface="Cambria Math"/>
                      </a:rPr>
                      <m:t>−</m:t>
                    </m:r>
                  </m:oMath>
                </a14:m>
                <a:r>
                  <a:rPr lang="en-US" dirty="0" err="1"/>
                  <a:t>vektor</a:t>
                </a:r>
                <a:r>
                  <a:rPr lang="en-US" dirty="0"/>
                  <a:t> </a:t>
                </a:r>
                <a:r>
                  <a:rPr lang="sr-Latn-ME" dirty="0"/>
                  <a:t>čiji su elementi broj sati </a:t>
                </a:r>
                <a:r>
                  <a:rPr lang="sr-Latn-ME" dirty="0" smtClean="0"/>
                  <a:t>za </a:t>
                </a:r>
                <a:r>
                  <a:rPr lang="sr-Latn-ME" dirty="0"/>
                  <a:t>koji su jedinice </a:t>
                </a:r>
                <a:r>
                  <a:rPr lang="sr-Latn-ME" dirty="0"/>
                  <a:t>radile neposredno </a:t>
                </a:r>
                <a:r>
                  <a:rPr lang="sr-Latn-ME" dirty="0"/>
                  <a:t>prije početka planiranog perioda;</a:t>
                </a:r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Sub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818866" y="978337"/>
                <a:ext cx="7697336" cy="4044040"/>
              </a:xfrm>
              <a:blipFill rotWithShape="1">
                <a:blip r:embed="rId2"/>
                <a:stretch>
                  <a:fillRect l="-950" t="-1657" r="-11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155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1748" y="344804"/>
            <a:ext cx="6858000" cy="852221"/>
          </a:xfrm>
        </p:spPr>
        <p:txBody>
          <a:bodyPr>
            <a:normAutofit fontScale="90000"/>
          </a:bodyPr>
          <a:lstStyle/>
          <a:p>
            <a:r>
              <a:rPr lang="sr-Latn-ME" dirty="0" smtClean="0"/>
              <a:t>ANALIZA REZULTATA OPTIMIZACIJE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9244" y="1378425"/>
            <a:ext cx="6858000" cy="66874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sr-Latn-ME" dirty="0" smtClean="0"/>
              <a:t>Posmatra se sistem od 3 termoelektrane sa sljedećim karakteristikama:</a:t>
            </a:r>
          </a:p>
          <a:p>
            <a:pPr algn="just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45" name="Table 104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83408736"/>
                  </p:ext>
                </p:extLst>
              </p:nvPr>
            </p:nvGraphicFramePr>
            <p:xfrm>
              <a:off x="450374" y="2006226"/>
              <a:ext cx="8247064" cy="3594473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061766"/>
                    <a:gridCol w="2061766"/>
                    <a:gridCol w="2061766"/>
                    <a:gridCol w="2061766"/>
                  </a:tblGrid>
                  <a:tr h="379877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endParaRPr lang="sr-Latn-RS" sz="1000" dirty="0" smtClean="0">
                            <a:effectLst/>
                          </a:endParaRPr>
                        </a:p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sr-Latn-RS" sz="1000" dirty="0" smtClean="0">
                              <a:effectLst/>
                            </a:rPr>
                            <a:t>jedinica</a:t>
                          </a:r>
                          <a:endParaRPr lang="en-US" sz="1000" dirty="0">
                            <a:solidFill>
                              <a:srgbClr val="31849B"/>
                            </a:solidFill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sr-Latn-RS" sz="1000">
                              <a:effectLst/>
                            </a:rPr>
                            <a:t>1</a:t>
                          </a:r>
                          <a:endParaRPr lang="en-US" sz="1000">
                            <a:solidFill>
                              <a:srgbClr val="31849B"/>
                            </a:solidFill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sr-Latn-RS" sz="1000">
                              <a:effectLst/>
                            </a:rPr>
                            <a:t>2</a:t>
                          </a:r>
                          <a:endParaRPr lang="en-US" sz="1000">
                            <a:solidFill>
                              <a:srgbClr val="31849B"/>
                            </a:solidFill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sr-Latn-RS" sz="1000">
                              <a:effectLst/>
                            </a:rPr>
                            <a:t>3</a:t>
                          </a:r>
                          <a:endParaRPr lang="en-US" sz="1000">
                            <a:solidFill>
                              <a:srgbClr val="31849B"/>
                            </a:solidFill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292236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 dirty="0" smtClean="0">
                              <a:effectLst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hr-HR" sz="1000" i="1" smtClean="0">
                                      <a:effectLst/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sr-Latn-ME" sz="1000" b="1" i="1" smtClean="0">
                                      <a:effectLst/>
                                      <a:latin typeface="Cambria Math"/>
                                    </a:rPr>
                                    <m:t>𝑷</m:t>
                                  </m:r>
                                </m:e>
                                <m:sub>
                                  <m:r>
                                    <a:rPr lang="sr-Latn-ME" sz="1000" b="1" i="1" smtClean="0">
                                      <a:effectLst/>
                                      <a:latin typeface="Cambria Math"/>
                                    </a:rPr>
                                    <m:t>𝒎𝒊𝒏𝒋</m:t>
                                  </m:r>
                                </m:sub>
                              </m:sSub>
                            </m:oMath>
                          </a14:m>
                          <a:r>
                            <a:rPr lang="hr-HR" sz="1000" dirty="0" smtClean="0">
                              <a:effectLst/>
                            </a:rPr>
                            <a:t>[</a:t>
                          </a:r>
                          <a:r>
                            <a:rPr lang="hr-HR" sz="1000" dirty="0">
                              <a:effectLst/>
                            </a:rPr>
                            <a:t>MW]</a:t>
                          </a:r>
                          <a:endParaRPr lang="en-US" sz="1000" dirty="0">
                            <a:solidFill>
                              <a:srgbClr val="31849B"/>
                            </a:solidFill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sr-Latn-RS" sz="1000">
                              <a:effectLst/>
                            </a:rPr>
                            <a:t>125</a:t>
                          </a:r>
                          <a:endParaRPr lang="en-US" sz="1000">
                            <a:solidFill>
                              <a:srgbClr val="31849B"/>
                            </a:solidFill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sr-Latn-RS" sz="1000">
                              <a:effectLst/>
                            </a:rPr>
                            <a:t>160</a:t>
                          </a:r>
                          <a:endParaRPr lang="en-US" sz="1000">
                            <a:solidFill>
                              <a:srgbClr val="31849B"/>
                            </a:solidFill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sr-Latn-RS" sz="1000" dirty="0">
                              <a:effectLst/>
                            </a:rPr>
                            <a:t>215</a:t>
                          </a:r>
                          <a:endParaRPr lang="en-US" sz="1000" dirty="0">
                            <a:solidFill>
                              <a:srgbClr val="31849B"/>
                            </a:solidFill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292236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hr-HR" sz="1000" i="1" smtClean="0">
                                      <a:effectLst/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sr-Latn-ME" sz="1000" b="1" i="1" smtClean="0">
                                      <a:effectLst/>
                                      <a:latin typeface="Cambria Math"/>
                                    </a:rPr>
                                    <m:t>𝑷</m:t>
                                  </m:r>
                                </m:e>
                                <m:sub>
                                  <m:r>
                                    <a:rPr lang="sr-Latn-ME" sz="1000" b="1" i="1" smtClean="0">
                                      <a:effectLst/>
                                      <a:latin typeface="Cambria Math"/>
                                    </a:rPr>
                                    <m:t>𝒎𝒂𝒙𝒋</m:t>
                                  </m:r>
                                </m:sub>
                              </m:sSub>
                            </m:oMath>
                          </a14:m>
                          <a:r>
                            <a:rPr lang="sr-Latn-RS" sz="1000" dirty="0">
                              <a:effectLst/>
                            </a:rPr>
                            <a:t> </a:t>
                          </a:r>
                          <a:r>
                            <a:rPr lang="hr-HR" sz="1000" dirty="0">
                              <a:effectLst/>
                            </a:rPr>
                            <a:t>[MW]</a:t>
                          </a:r>
                          <a:endParaRPr lang="en-US" sz="1000" dirty="0">
                            <a:solidFill>
                              <a:srgbClr val="31849B"/>
                            </a:solidFill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sr-Latn-RS" sz="1000">
                              <a:effectLst/>
                            </a:rPr>
                            <a:t>70</a:t>
                          </a:r>
                          <a:endParaRPr lang="en-US" sz="1000">
                            <a:solidFill>
                              <a:srgbClr val="31849B"/>
                            </a:solidFill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sr-Latn-RS" sz="1000">
                              <a:effectLst/>
                            </a:rPr>
                            <a:t>110</a:t>
                          </a:r>
                          <a:endParaRPr lang="en-US" sz="1000">
                            <a:solidFill>
                              <a:srgbClr val="31849B"/>
                            </a:solidFill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sr-Latn-RS" sz="1000">
                              <a:effectLst/>
                            </a:rPr>
                            <a:t>145</a:t>
                          </a:r>
                          <a:endParaRPr lang="en-US" sz="1000">
                            <a:solidFill>
                              <a:srgbClr val="31849B"/>
                            </a:solidFill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292236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hr-HR" sz="1000" i="1" smtClean="0">
                                      <a:effectLst/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sr-Latn-ME" sz="1000" b="1" i="1" smtClean="0">
                                      <a:effectLst/>
                                      <a:latin typeface="Cambria Math"/>
                                    </a:rPr>
                                    <m:t>𝑷</m:t>
                                  </m:r>
                                </m:e>
                                <m:sub>
                                  <m:r>
                                    <a:rPr lang="sr-Latn-ME" sz="1000" b="1" i="1" smtClean="0">
                                      <a:effectLst/>
                                      <a:latin typeface="Cambria Math"/>
                                    </a:rPr>
                                    <m:t>𝒎𝒊𝒏𝒋</m:t>
                                  </m:r>
                                </m:sub>
                              </m:sSub>
                              <m:r>
                                <a:rPr lang="sr-Latn-ME" sz="1000" b="1" i="0" smtClean="0">
                                  <a:effectLst/>
                                  <a:latin typeface="Cambria Math"/>
                                </a:rPr>
                                <m:t>/</m:t>
                              </m:r>
                              <m:sSub>
                                <m:sSubPr>
                                  <m:ctrlPr>
                                    <a:rPr lang="hr-HR" sz="1000" i="1" smtClean="0">
                                      <a:effectLst/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sr-Latn-ME" sz="1000" b="1" i="1" smtClean="0">
                                      <a:effectLst/>
                                      <a:latin typeface="Cambria Math"/>
                                    </a:rPr>
                                    <m:t>𝑷</m:t>
                                  </m:r>
                                </m:e>
                                <m:sub>
                                  <m:r>
                                    <a:rPr lang="sr-Latn-ME" sz="1000" b="1" i="1" smtClean="0">
                                      <a:effectLst/>
                                      <a:latin typeface="Cambria Math"/>
                                    </a:rPr>
                                    <m:t>𝒔𝒋</m:t>
                                  </m:r>
                                  <m:r>
                                    <a:rPr lang="sr-Latn-ME" sz="1000" b="1" i="1" smtClean="0">
                                      <a:effectLst/>
                                      <a:latin typeface="Cambria Math"/>
                                    </a:rPr>
                                    <m:t>𝟏</m:t>
                                  </m:r>
                                </m:sub>
                              </m:sSub>
                            </m:oMath>
                          </a14:m>
                          <a:r>
                            <a:rPr lang="hr-HR" sz="1000" dirty="0">
                              <a:effectLst/>
                            </a:rPr>
                            <a:t>[MW/MW]</a:t>
                          </a:r>
                          <a:endParaRPr lang="en-US" sz="1000" dirty="0">
                            <a:solidFill>
                              <a:srgbClr val="31849B"/>
                            </a:solidFill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sr-Latn-RS" sz="1000">
                              <a:effectLst/>
                            </a:rPr>
                            <a:t>70/100</a:t>
                          </a:r>
                          <a:endParaRPr lang="en-US" sz="1000">
                            <a:solidFill>
                              <a:srgbClr val="31849B"/>
                            </a:solidFill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sr-Latn-RS" sz="1000">
                              <a:effectLst/>
                            </a:rPr>
                            <a:t>110/125</a:t>
                          </a:r>
                          <a:endParaRPr lang="en-US" sz="1000">
                            <a:solidFill>
                              <a:srgbClr val="31849B"/>
                            </a:solidFill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sr-Latn-RS" sz="1000">
                              <a:effectLst/>
                            </a:rPr>
                            <a:t>145/160</a:t>
                          </a:r>
                          <a:endParaRPr lang="en-US" sz="1000">
                            <a:solidFill>
                              <a:srgbClr val="31849B"/>
                            </a:solidFill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292236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hr-HR" sz="1000" i="1" smtClean="0">
                                      <a:effectLst/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sr-Latn-ME" sz="1000" b="1" i="1" smtClean="0">
                                      <a:effectLst/>
                                      <a:latin typeface="Cambria Math"/>
                                    </a:rPr>
                                    <m:t>𝑷</m:t>
                                  </m:r>
                                </m:e>
                                <m:sub>
                                  <m:r>
                                    <a:rPr lang="sr-Latn-ME" sz="1000" b="1" i="1" smtClean="0">
                                      <a:effectLst/>
                                      <a:latin typeface="Cambria Math"/>
                                    </a:rPr>
                                    <m:t>𝒔𝒋</m:t>
                                  </m:r>
                                  <m:r>
                                    <a:rPr lang="sr-Latn-ME" sz="1000" b="1" i="1" smtClean="0">
                                      <a:effectLst/>
                                      <a:latin typeface="Cambria Math"/>
                                    </a:rPr>
                                    <m:t>𝟏</m:t>
                                  </m:r>
                                </m:sub>
                              </m:sSub>
                              <m:r>
                                <a:rPr lang="sr-Latn-ME" sz="1000" b="1" i="0" smtClean="0">
                                  <a:effectLst/>
                                  <a:latin typeface="Cambria Math"/>
                                </a:rPr>
                                <m:t>/</m:t>
                              </m:r>
                              <m:sSub>
                                <m:sSubPr>
                                  <m:ctrlPr>
                                    <a:rPr lang="hr-HR" sz="1000" i="1" smtClean="0">
                                      <a:effectLst/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sr-Latn-ME" sz="1000" b="1" i="1" smtClean="0">
                                      <a:effectLst/>
                                      <a:latin typeface="Cambria Math"/>
                                    </a:rPr>
                                    <m:t>𝑷</m:t>
                                  </m:r>
                                </m:e>
                                <m:sub>
                                  <m:r>
                                    <a:rPr lang="sr-Latn-ME" sz="1000" b="1" i="1" smtClean="0">
                                      <a:effectLst/>
                                      <a:latin typeface="Cambria Math"/>
                                    </a:rPr>
                                    <m:t>𝒔𝒋</m:t>
                                  </m:r>
                                  <m:r>
                                    <a:rPr lang="sr-Latn-ME" sz="1000" b="1" i="1" smtClean="0">
                                      <a:effectLst/>
                                      <a:latin typeface="Cambria Math"/>
                                    </a:rPr>
                                    <m:t>𝟐</m:t>
                                  </m:r>
                                </m:sub>
                              </m:sSub>
                            </m:oMath>
                          </a14:m>
                          <a:r>
                            <a:rPr lang="sr-Latn-RS" sz="1000" dirty="0">
                              <a:effectLst/>
                            </a:rPr>
                            <a:t> </a:t>
                          </a:r>
                          <a:r>
                            <a:rPr lang="hr-HR" sz="1000" dirty="0">
                              <a:effectLst/>
                            </a:rPr>
                            <a:t>[MW/MW]</a:t>
                          </a:r>
                          <a:endParaRPr lang="en-US" sz="1000" dirty="0">
                            <a:solidFill>
                              <a:srgbClr val="31849B"/>
                            </a:solidFill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sr-Latn-RS" sz="1000">
                              <a:effectLst/>
                            </a:rPr>
                            <a:t>100/115</a:t>
                          </a:r>
                          <a:endParaRPr lang="en-US" sz="1000">
                            <a:solidFill>
                              <a:srgbClr val="31849B"/>
                            </a:solidFill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sr-Latn-RS" sz="1000">
                              <a:effectLst/>
                            </a:rPr>
                            <a:t>125/145</a:t>
                          </a:r>
                          <a:endParaRPr lang="en-US" sz="1000">
                            <a:solidFill>
                              <a:srgbClr val="31849B"/>
                            </a:solidFill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sr-Latn-RS" sz="1000">
                              <a:effectLst/>
                            </a:rPr>
                            <a:t>160/195</a:t>
                          </a:r>
                          <a:endParaRPr lang="en-US" sz="1000">
                            <a:solidFill>
                              <a:srgbClr val="31849B"/>
                            </a:solidFill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292236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sr-Latn-RS" sz="1000" dirty="0" smtClean="0">
                              <a:effectLst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hr-HR" sz="1000" i="1" smtClean="0">
                                      <a:effectLst/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sr-Latn-ME" sz="1000" b="1" i="1" smtClean="0">
                                      <a:effectLst/>
                                      <a:latin typeface="Cambria Math"/>
                                    </a:rPr>
                                    <m:t>𝑷</m:t>
                                  </m:r>
                                </m:e>
                                <m:sub>
                                  <m:r>
                                    <a:rPr lang="sr-Latn-ME" sz="1000" b="1" i="1" smtClean="0">
                                      <a:effectLst/>
                                      <a:latin typeface="Cambria Math"/>
                                    </a:rPr>
                                    <m:t>𝒔𝒋</m:t>
                                  </m:r>
                                  <m:r>
                                    <a:rPr lang="sr-Latn-ME" sz="1000" b="1" i="1" smtClean="0">
                                      <a:effectLst/>
                                      <a:latin typeface="Cambria Math"/>
                                    </a:rPr>
                                    <m:t>𝟐</m:t>
                                  </m:r>
                                </m:sub>
                              </m:sSub>
                              <m:r>
                                <a:rPr lang="sr-Latn-ME" sz="1000" b="1" i="0" smtClean="0">
                                  <a:effectLst/>
                                  <a:latin typeface="Cambria Math"/>
                                </a:rPr>
                                <m:t>/</m:t>
                              </m:r>
                              <m:sSub>
                                <m:sSubPr>
                                  <m:ctrlPr>
                                    <a:rPr lang="hr-HR" sz="1000" i="1" smtClean="0">
                                      <a:effectLst/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sr-Latn-ME" sz="1000" b="1" i="1" smtClean="0">
                                      <a:effectLst/>
                                      <a:latin typeface="Cambria Math"/>
                                    </a:rPr>
                                    <m:t>𝑷</m:t>
                                  </m:r>
                                </m:e>
                                <m:sub>
                                  <m:r>
                                    <a:rPr lang="sr-Latn-ME" sz="1000" b="1" i="1" smtClean="0">
                                      <a:effectLst/>
                                      <a:latin typeface="Cambria Math"/>
                                    </a:rPr>
                                    <m:t>𝒎𝒂𝒙𝒋</m:t>
                                  </m:r>
                                </m:sub>
                              </m:sSub>
                            </m:oMath>
                          </a14:m>
                          <a:r>
                            <a:rPr lang="sr-Latn-RS" sz="1000" dirty="0">
                              <a:effectLst/>
                            </a:rPr>
                            <a:t> </a:t>
                          </a:r>
                          <a:r>
                            <a:rPr lang="hr-HR" sz="1000" dirty="0">
                              <a:effectLst/>
                            </a:rPr>
                            <a:t>[MW/MW]</a:t>
                          </a:r>
                          <a:endParaRPr lang="en-US" sz="1000" dirty="0">
                            <a:solidFill>
                              <a:srgbClr val="31849B"/>
                            </a:solidFill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sr-Latn-RS" sz="1000">
                              <a:effectLst/>
                            </a:rPr>
                            <a:t>115/125</a:t>
                          </a:r>
                          <a:endParaRPr lang="en-US" sz="1000">
                            <a:solidFill>
                              <a:srgbClr val="31849B"/>
                            </a:solidFill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sr-Latn-RS" sz="1000">
                              <a:effectLst/>
                            </a:rPr>
                            <a:t>145/160</a:t>
                          </a:r>
                          <a:endParaRPr lang="en-US" sz="1000">
                            <a:solidFill>
                              <a:srgbClr val="31849B"/>
                            </a:solidFill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sr-Latn-RS" sz="1000">
                              <a:effectLst/>
                            </a:rPr>
                            <a:t>195/215</a:t>
                          </a:r>
                          <a:endParaRPr lang="en-US" sz="1000">
                            <a:solidFill>
                              <a:srgbClr val="31849B"/>
                            </a:solidFill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292236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1095375" algn="l"/>
                            </a:tabLst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sr-Latn-RS" sz="1000" i="1" smtClean="0">
                                      <a:effectLst/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sr-Latn-ME" sz="1000" b="1" i="1" smtClean="0">
                                      <a:effectLst/>
                                      <a:latin typeface="Cambria Math"/>
                                    </a:rPr>
                                    <m:t>𝑼𝑻</m:t>
                                  </m:r>
                                </m:e>
                                <m:sub>
                                  <m:r>
                                    <a:rPr lang="sr-Latn-ME" sz="1000" b="1" i="1" smtClean="0">
                                      <a:effectLst/>
                                      <a:latin typeface="Cambria Math"/>
                                    </a:rPr>
                                    <m:t>𝒋</m:t>
                                  </m:r>
                                </m:sub>
                              </m:sSub>
                            </m:oMath>
                          </a14:m>
                          <a:r>
                            <a:rPr lang="sr-Latn-RS" sz="1000" dirty="0" smtClean="0">
                              <a:effectLst/>
                            </a:rPr>
                            <a:t> </a:t>
                          </a:r>
                          <a:r>
                            <a:rPr lang="sr-Latn-RS" sz="1000" dirty="0">
                              <a:effectLst/>
                            </a:rPr>
                            <a:t>[h]</a:t>
                          </a:r>
                          <a:endParaRPr lang="en-US" sz="1000" dirty="0">
                            <a:solidFill>
                              <a:srgbClr val="31849B"/>
                            </a:solidFill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sr-Latn-RS" sz="1000">
                              <a:effectLst/>
                            </a:rPr>
                            <a:t>5</a:t>
                          </a:r>
                          <a:endParaRPr lang="en-US" sz="1000">
                            <a:solidFill>
                              <a:srgbClr val="31849B"/>
                            </a:solidFill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sr-Latn-RS" sz="1000">
                              <a:effectLst/>
                            </a:rPr>
                            <a:t>8</a:t>
                          </a:r>
                          <a:endParaRPr lang="en-US" sz="1000">
                            <a:solidFill>
                              <a:srgbClr val="31849B"/>
                            </a:solidFill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sr-Latn-RS" sz="1000">
                              <a:effectLst/>
                            </a:rPr>
                            <a:t>6</a:t>
                          </a:r>
                          <a:endParaRPr lang="en-US" sz="1000">
                            <a:solidFill>
                              <a:srgbClr val="31849B"/>
                            </a:solidFill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292236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1095375" algn="l"/>
                            </a:tabLst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sr-Latn-RS" sz="1000" i="1" smtClean="0">
                                      <a:effectLst/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sr-Latn-ME" sz="1000" b="1" i="1" smtClean="0">
                                      <a:effectLst/>
                                      <a:latin typeface="Cambria Math"/>
                                    </a:rPr>
                                    <m:t>𝑫𝑻</m:t>
                                  </m:r>
                                </m:e>
                                <m:sub>
                                  <m:r>
                                    <a:rPr lang="sr-Latn-ME" sz="1000" b="1" i="1" smtClean="0">
                                      <a:effectLst/>
                                      <a:latin typeface="Cambria Math"/>
                                    </a:rPr>
                                    <m:t>𝒋</m:t>
                                  </m:r>
                                </m:sub>
                              </m:sSub>
                            </m:oMath>
                          </a14:m>
                          <a:r>
                            <a:rPr lang="hr-HR" sz="1000" dirty="0">
                              <a:effectLst/>
                            </a:rPr>
                            <a:t> </a:t>
                          </a:r>
                          <a:r>
                            <a:rPr lang="sr-Latn-RS" sz="1000" dirty="0">
                              <a:effectLst/>
                            </a:rPr>
                            <a:t>[h]</a:t>
                          </a:r>
                          <a:endParaRPr lang="en-US" sz="1000" dirty="0">
                            <a:solidFill>
                              <a:srgbClr val="31849B"/>
                            </a:solidFill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sr-Latn-RS" sz="1000">
                              <a:effectLst/>
                            </a:rPr>
                            <a:t>3</a:t>
                          </a:r>
                          <a:endParaRPr lang="en-US" sz="1000">
                            <a:solidFill>
                              <a:srgbClr val="31849B"/>
                            </a:solidFill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sr-Latn-RS" sz="1000">
                              <a:effectLst/>
                            </a:rPr>
                            <a:t>4</a:t>
                          </a:r>
                          <a:endParaRPr lang="en-US" sz="1000">
                            <a:solidFill>
                              <a:srgbClr val="31849B"/>
                            </a:solidFill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sr-Latn-RS" sz="1000">
                              <a:effectLst/>
                            </a:rPr>
                            <a:t>2</a:t>
                          </a:r>
                          <a:endParaRPr lang="en-US" sz="1000">
                            <a:solidFill>
                              <a:srgbClr val="31849B"/>
                            </a:solidFill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292236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1095375" algn="l"/>
                            </a:tabLst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sr-Latn-RS" sz="1000" i="1" smtClean="0">
                                      <a:effectLst/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sr-Latn-ME" sz="1000" b="1" i="1" smtClean="0">
                                      <a:effectLst/>
                                      <a:latin typeface="Cambria Math"/>
                                    </a:rPr>
                                    <m:t>𝑹𝑼</m:t>
                                  </m:r>
                                </m:e>
                                <m:sub>
                                  <m:r>
                                    <a:rPr lang="sr-Latn-ME" sz="1000" b="1" i="1" smtClean="0">
                                      <a:effectLst/>
                                      <a:latin typeface="Cambria Math"/>
                                    </a:rPr>
                                    <m:t>𝒋</m:t>
                                  </m:r>
                                </m:sub>
                              </m:sSub>
                            </m:oMath>
                          </a14:m>
                          <a:r>
                            <a:rPr lang="sr-Latn-RS" sz="1000" dirty="0">
                              <a:effectLst/>
                            </a:rPr>
                            <a:t>[MW/h]</a:t>
                          </a:r>
                          <a:endParaRPr lang="en-US" sz="1000" dirty="0">
                            <a:solidFill>
                              <a:srgbClr val="31849B"/>
                            </a:solidFill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sr-Latn-RS" sz="1000">
                              <a:effectLst/>
                            </a:rPr>
                            <a:t>40</a:t>
                          </a:r>
                          <a:endParaRPr lang="en-US" sz="1000">
                            <a:solidFill>
                              <a:srgbClr val="31849B"/>
                            </a:solidFill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sr-Latn-RS" sz="1000">
                              <a:effectLst/>
                            </a:rPr>
                            <a:t>50</a:t>
                          </a:r>
                          <a:endParaRPr lang="en-US" sz="1000">
                            <a:solidFill>
                              <a:srgbClr val="31849B"/>
                            </a:solidFill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sr-Latn-RS" sz="1000">
                              <a:effectLst/>
                            </a:rPr>
                            <a:t>70</a:t>
                          </a:r>
                          <a:endParaRPr lang="en-US" sz="1000">
                            <a:solidFill>
                              <a:srgbClr val="31849B"/>
                            </a:solidFill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292236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  <a:tabLst>
                              <a:tab pos="1095375" algn="l"/>
                            </a:tabLst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sr-Latn-RS" sz="1000" i="1" smtClean="0">
                                      <a:effectLst/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sr-Latn-ME" sz="1000" b="1" i="1" smtClean="0">
                                      <a:effectLst/>
                                      <a:latin typeface="Cambria Math"/>
                                    </a:rPr>
                                    <m:t>𝑹𝑫</m:t>
                                  </m:r>
                                </m:e>
                                <m:sub>
                                  <m:r>
                                    <a:rPr lang="sr-Latn-ME" sz="1000" b="1" i="1" smtClean="0">
                                      <a:effectLst/>
                                      <a:latin typeface="Cambria Math"/>
                                    </a:rPr>
                                    <m:t>𝒋</m:t>
                                  </m:r>
                                </m:sub>
                              </m:sSub>
                            </m:oMath>
                          </a14:m>
                          <a:r>
                            <a:rPr lang="sr-Latn-RS" sz="1000" dirty="0">
                              <a:effectLst/>
                            </a:rPr>
                            <a:t>[MW/h]</a:t>
                          </a:r>
                          <a:endParaRPr lang="en-US" sz="1000" dirty="0">
                            <a:solidFill>
                              <a:srgbClr val="31849B"/>
                            </a:solidFill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sr-Latn-RS" sz="1000">
                              <a:effectLst/>
                            </a:rPr>
                            <a:t>45</a:t>
                          </a:r>
                          <a:endParaRPr lang="en-US" sz="1000">
                            <a:solidFill>
                              <a:srgbClr val="31849B"/>
                            </a:solidFill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sr-Latn-RS" sz="1000">
                              <a:effectLst/>
                            </a:rPr>
                            <a:t>60</a:t>
                          </a:r>
                          <a:endParaRPr lang="en-US" sz="1000">
                            <a:solidFill>
                              <a:srgbClr val="31849B"/>
                            </a:solidFill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sr-Latn-RS" sz="1000">
                              <a:effectLst/>
                            </a:rPr>
                            <a:t>45</a:t>
                          </a:r>
                          <a:endParaRPr lang="en-US" sz="1000">
                            <a:solidFill>
                              <a:srgbClr val="31849B"/>
                            </a:solidFill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292236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sr-Latn-RS" sz="1000" i="1" smtClean="0">
                                      <a:effectLst/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sr-Latn-ME" sz="1000" b="1" i="1" smtClean="0">
                                      <a:effectLst/>
                                      <a:latin typeface="Cambria Math"/>
                                    </a:rPr>
                                    <m:t>𝑺𝑼</m:t>
                                  </m:r>
                                </m:e>
                                <m:sub>
                                  <m:r>
                                    <a:rPr lang="sr-Latn-ME" sz="1000" b="1" i="1" smtClean="0">
                                      <a:effectLst/>
                                      <a:latin typeface="Cambria Math"/>
                                    </a:rPr>
                                    <m:t>𝒋</m:t>
                                  </m:r>
                                </m:sub>
                              </m:sSub>
                            </m:oMath>
                          </a14:m>
                          <a:r>
                            <a:rPr lang="sr-Latn-RS" sz="1000" dirty="0">
                              <a:effectLst/>
                            </a:rPr>
                            <a:t>[MW/h]</a:t>
                          </a:r>
                          <a:endParaRPr lang="en-US" sz="1000" dirty="0">
                            <a:solidFill>
                              <a:srgbClr val="31849B"/>
                            </a:solidFill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sr-Latn-RS" sz="1000">
                              <a:effectLst/>
                            </a:rPr>
                            <a:t>95</a:t>
                          </a:r>
                          <a:endParaRPr lang="en-US" sz="1000">
                            <a:solidFill>
                              <a:srgbClr val="31849B"/>
                            </a:solidFill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sr-Latn-RS" sz="1000">
                              <a:effectLst/>
                            </a:rPr>
                            <a:t>140</a:t>
                          </a:r>
                          <a:endParaRPr lang="en-US" sz="1000">
                            <a:solidFill>
                              <a:srgbClr val="31849B"/>
                            </a:solidFill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sr-Latn-RS" sz="1000">
                              <a:effectLst/>
                            </a:rPr>
                            <a:t>170</a:t>
                          </a:r>
                          <a:endParaRPr lang="en-US" sz="1000">
                            <a:solidFill>
                              <a:srgbClr val="31849B"/>
                            </a:solidFill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292236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sr-Latn-RS" sz="1000" i="1" smtClean="0">
                                      <a:effectLst/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sr-Latn-ME" sz="1000" b="1" i="1" smtClean="0">
                                      <a:effectLst/>
                                      <a:latin typeface="Cambria Math"/>
                                    </a:rPr>
                                    <m:t>𝑺𝑫</m:t>
                                  </m:r>
                                </m:e>
                                <m:sub>
                                  <m:r>
                                    <a:rPr lang="sr-Latn-ME" sz="1000" b="1" i="1" smtClean="0">
                                      <a:effectLst/>
                                      <a:latin typeface="Cambria Math"/>
                                    </a:rPr>
                                    <m:t>𝒋</m:t>
                                  </m:r>
                                </m:sub>
                              </m:sSub>
                            </m:oMath>
                          </a14:m>
                          <a:r>
                            <a:rPr lang="sr-Latn-RS" sz="1000" dirty="0">
                              <a:effectLst/>
                            </a:rPr>
                            <a:t>[MW/h]</a:t>
                          </a:r>
                          <a:endParaRPr lang="en-US" sz="1000" dirty="0">
                            <a:solidFill>
                              <a:srgbClr val="31849B"/>
                            </a:solidFill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sr-Latn-RS" sz="1000">
                              <a:effectLst/>
                            </a:rPr>
                            <a:t>100</a:t>
                          </a:r>
                          <a:endParaRPr lang="en-US" sz="1000">
                            <a:solidFill>
                              <a:srgbClr val="31849B"/>
                            </a:solidFill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sr-Latn-RS" sz="1000">
                              <a:effectLst/>
                            </a:rPr>
                            <a:t>125</a:t>
                          </a:r>
                          <a:endParaRPr lang="en-US" sz="1000">
                            <a:solidFill>
                              <a:srgbClr val="31849B"/>
                            </a:solidFill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sr-Latn-RS" sz="1000" dirty="0">
                              <a:effectLst/>
                            </a:rPr>
                            <a:t>160</a:t>
                          </a:r>
                          <a:endParaRPr lang="en-US" sz="1000" dirty="0">
                            <a:solidFill>
                              <a:srgbClr val="31849B"/>
                            </a:solidFill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1045" name="Table 104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83408736"/>
                  </p:ext>
                </p:extLst>
              </p:nvPr>
            </p:nvGraphicFramePr>
            <p:xfrm>
              <a:off x="450374" y="2006226"/>
              <a:ext cx="8247064" cy="3594473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061766"/>
                    <a:gridCol w="2061766"/>
                    <a:gridCol w="2061766"/>
                    <a:gridCol w="2061766"/>
                  </a:tblGrid>
                  <a:tr h="379877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endParaRPr lang="sr-Latn-RS" sz="1000" dirty="0" smtClean="0">
                            <a:effectLst/>
                          </a:endParaRPr>
                        </a:p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sr-Latn-RS" sz="1000" dirty="0" smtClean="0">
                              <a:effectLst/>
                            </a:rPr>
                            <a:t>jedinica</a:t>
                          </a:r>
                          <a:endParaRPr lang="en-US" sz="1000" dirty="0">
                            <a:solidFill>
                              <a:srgbClr val="31849B"/>
                            </a:solidFill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sr-Latn-RS" sz="1000">
                              <a:effectLst/>
                            </a:rPr>
                            <a:t>1</a:t>
                          </a:r>
                          <a:endParaRPr lang="en-US" sz="1000">
                            <a:solidFill>
                              <a:srgbClr val="31849B"/>
                            </a:solidFill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sr-Latn-RS" sz="1000">
                              <a:effectLst/>
                            </a:rPr>
                            <a:t>2</a:t>
                          </a:r>
                          <a:endParaRPr lang="en-US" sz="1000">
                            <a:solidFill>
                              <a:srgbClr val="31849B"/>
                            </a:solidFill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sr-Latn-RS" sz="1000">
                              <a:effectLst/>
                            </a:rPr>
                            <a:t>3</a:t>
                          </a:r>
                          <a:endParaRPr lang="en-US" sz="1000">
                            <a:solidFill>
                              <a:srgbClr val="31849B"/>
                            </a:solidFill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29223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l="-296" t="-143750" r="-300296" b="-10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sr-Latn-RS" sz="1000">
                              <a:effectLst/>
                            </a:rPr>
                            <a:t>125</a:t>
                          </a:r>
                          <a:endParaRPr lang="en-US" sz="1000">
                            <a:solidFill>
                              <a:srgbClr val="31849B"/>
                            </a:solidFill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sr-Latn-RS" sz="1000">
                              <a:effectLst/>
                            </a:rPr>
                            <a:t>160</a:t>
                          </a:r>
                          <a:endParaRPr lang="en-US" sz="1000">
                            <a:solidFill>
                              <a:srgbClr val="31849B"/>
                            </a:solidFill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sr-Latn-RS" sz="1000" dirty="0">
                              <a:effectLst/>
                            </a:rPr>
                            <a:t>215</a:t>
                          </a:r>
                          <a:endParaRPr lang="en-US" sz="1000" dirty="0">
                            <a:solidFill>
                              <a:srgbClr val="31849B"/>
                            </a:solidFill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29223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l="-296" t="-243750" r="-300296" b="-9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sr-Latn-RS" sz="1000">
                              <a:effectLst/>
                            </a:rPr>
                            <a:t>70</a:t>
                          </a:r>
                          <a:endParaRPr lang="en-US" sz="1000">
                            <a:solidFill>
                              <a:srgbClr val="31849B"/>
                            </a:solidFill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sr-Latn-RS" sz="1000">
                              <a:effectLst/>
                            </a:rPr>
                            <a:t>110</a:t>
                          </a:r>
                          <a:endParaRPr lang="en-US" sz="1000">
                            <a:solidFill>
                              <a:srgbClr val="31849B"/>
                            </a:solidFill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sr-Latn-RS" sz="1000">
                              <a:effectLst/>
                            </a:rPr>
                            <a:t>145</a:t>
                          </a:r>
                          <a:endParaRPr lang="en-US" sz="1000">
                            <a:solidFill>
                              <a:srgbClr val="31849B"/>
                            </a:solidFill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29223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l="-296" t="-343750" r="-300296" b="-8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sr-Latn-RS" sz="1000">
                              <a:effectLst/>
                            </a:rPr>
                            <a:t>70/100</a:t>
                          </a:r>
                          <a:endParaRPr lang="en-US" sz="1000">
                            <a:solidFill>
                              <a:srgbClr val="31849B"/>
                            </a:solidFill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sr-Latn-RS" sz="1000">
                              <a:effectLst/>
                            </a:rPr>
                            <a:t>110/125</a:t>
                          </a:r>
                          <a:endParaRPr lang="en-US" sz="1000">
                            <a:solidFill>
                              <a:srgbClr val="31849B"/>
                            </a:solidFill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sr-Latn-RS" sz="1000">
                              <a:effectLst/>
                            </a:rPr>
                            <a:t>145/160</a:t>
                          </a:r>
                          <a:endParaRPr lang="en-US" sz="1000">
                            <a:solidFill>
                              <a:srgbClr val="31849B"/>
                            </a:solidFill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29223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l="-296" t="-443750" r="-300296" b="-7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sr-Latn-RS" sz="1000">
                              <a:effectLst/>
                            </a:rPr>
                            <a:t>100/115</a:t>
                          </a:r>
                          <a:endParaRPr lang="en-US" sz="1000">
                            <a:solidFill>
                              <a:srgbClr val="31849B"/>
                            </a:solidFill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sr-Latn-RS" sz="1000">
                              <a:effectLst/>
                            </a:rPr>
                            <a:t>125/145</a:t>
                          </a:r>
                          <a:endParaRPr lang="en-US" sz="1000">
                            <a:solidFill>
                              <a:srgbClr val="31849B"/>
                            </a:solidFill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sr-Latn-RS" sz="1000">
                              <a:effectLst/>
                            </a:rPr>
                            <a:t>160/195</a:t>
                          </a:r>
                          <a:endParaRPr lang="en-US" sz="1000">
                            <a:solidFill>
                              <a:srgbClr val="31849B"/>
                            </a:solidFill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29223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l="-296" t="-543750" r="-300296" b="-6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sr-Latn-RS" sz="1000">
                              <a:effectLst/>
                            </a:rPr>
                            <a:t>115/125</a:t>
                          </a:r>
                          <a:endParaRPr lang="en-US" sz="1000">
                            <a:solidFill>
                              <a:srgbClr val="31849B"/>
                            </a:solidFill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sr-Latn-RS" sz="1000">
                              <a:effectLst/>
                            </a:rPr>
                            <a:t>145/160</a:t>
                          </a:r>
                          <a:endParaRPr lang="en-US" sz="1000">
                            <a:solidFill>
                              <a:srgbClr val="31849B"/>
                            </a:solidFill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sr-Latn-RS" sz="1000">
                              <a:effectLst/>
                            </a:rPr>
                            <a:t>195/215</a:t>
                          </a:r>
                          <a:endParaRPr lang="en-US" sz="1000">
                            <a:solidFill>
                              <a:srgbClr val="31849B"/>
                            </a:solidFill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29223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l="-296" t="-643750" r="-300296" b="-5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sr-Latn-RS" sz="1000">
                              <a:effectLst/>
                            </a:rPr>
                            <a:t>5</a:t>
                          </a:r>
                          <a:endParaRPr lang="en-US" sz="1000">
                            <a:solidFill>
                              <a:srgbClr val="31849B"/>
                            </a:solidFill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sr-Latn-RS" sz="1000">
                              <a:effectLst/>
                            </a:rPr>
                            <a:t>8</a:t>
                          </a:r>
                          <a:endParaRPr lang="en-US" sz="1000">
                            <a:solidFill>
                              <a:srgbClr val="31849B"/>
                            </a:solidFill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sr-Latn-RS" sz="1000">
                              <a:effectLst/>
                            </a:rPr>
                            <a:t>6</a:t>
                          </a:r>
                          <a:endParaRPr lang="en-US" sz="1000">
                            <a:solidFill>
                              <a:srgbClr val="31849B"/>
                            </a:solidFill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29223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l="-296" t="-743750" r="-300296" b="-4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sr-Latn-RS" sz="1000">
                              <a:effectLst/>
                            </a:rPr>
                            <a:t>3</a:t>
                          </a:r>
                          <a:endParaRPr lang="en-US" sz="1000">
                            <a:solidFill>
                              <a:srgbClr val="31849B"/>
                            </a:solidFill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sr-Latn-RS" sz="1000">
                              <a:effectLst/>
                            </a:rPr>
                            <a:t>4</a:t>
                          </a:r>
                          <a:endParaRPr lang="en-US" sz="1000">
                            <a:solidFill>
                              <a:srgbClr val="31849B"/>
                            </a:solidFill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sr-Latn-RS" sz="1000">
                              <a:effectLst/>
                            </a:rPr>
                            <a:t>2</a:t>
                          </a:r>
                          <a:endParaRPr lang="en-US" sz="1000">
                            <a:solidFill>
                              <a:srgbClr val="31849B"/>
                            </a:solidFill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29223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l="-296" t="-843750" r="-300296" b="-3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sr-Latn-RS" sz="1000">
                              <a:effectLst/>
                            </a:rPr>
                            <a:t>40</a:t>
                          </a:r>
                          <a:endParaRPr lang="en-US" sz="1000">
                            <a:solidFill>
                              <a:srgbClr val="31849B"/>
                            </a:solidFill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sr-Latn-RS" sz="1000">
                              <a:effectLst/>
                            </a:rPr>
                            <a:t>50</a:t>
                          </a:r>
                          <a:endParaRPr lang="en-US" sz="1000">
                            <a:solidFill>
                              <a:srgbClr val="31849B"/>
                            </a:solidFill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sr-Latn-RS" sz="1000">
                              <a:effectLst/>
                            </a:rPr>
                            <a:t>70</a:t>
                          </a:r>
                          <a:endParaRPr lang="en-US" sz="1000">
                            <a:solidFill>
                              <a:srgbClr val="31849B"/>
                            </a:solidFill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29223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l="-296" t="-943750" r="-300296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sr-Latn-RS" sz="1000">
                              <a:effectLst/>
                            </a:rPr>
                            <a:t>45</a:t>
                          </a:r>
                          <a:endParaRPr lang="en-US" sz="1000">
                            <a:solidFill>
                              <a:srgbClr val="31849B"/>
                            </a:solidFill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sr-Latn-RS" sz="1000">
                              <a:effectLst/>
                            </a:rPr>
                            <a:t>60</a:t>
                          </a:r>
                          <a:endParaRPr lang="en-US" sz="1000">
                            <a:solidFill>
                              <a:srgbClr val="31849B"/>
                            </a:solidFill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sr-Latn-RS" sz="1000">
                              <a:effectLst/>
                            </a:rPr>
                            <a:t>45</a:t>
                          </a:r>
                          <a:endParaRPr lang="en-US" sz="1000">
                            <a:solidFill>
                              <a:srgbClr val="31849B"/>
                            </a:solidFill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29223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l="-296" t="-1043750" r="-300296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sr-Latn-RS" sz="1000">
                              <a:effectLst/>
                            </a:rPr>
                            <a:t>95</a:t>
                          </a:r>
                          <a:endParaRPr lang="en-US" sz="1000">
                            <a:solidFill>
                              <a:srgbClr val="31849B"/>
                            </a:solidFill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sr-Latn-RS" sz="1000">
                              <a:effectLst/>
                            </a:rPr>
                            <a:t>140</a:t>
                          </a:r>
                          <a:endParaRPr lang="en-US" sz="1000">
                            <a:solidFill>
                              <a:srgbClr val="31849B"/>
                            </a:solidFill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sr-Latn-RS" sz="1000">
                              <a:effectLst/>
                            </a:rPr>
                            <a:t>170</a:t>
                          </a:r>
                          <a:endParaRPr lang="en-US" sz="1000">
                            <a:solidFill>
                              <a:srgbClr val="31849B"/>
                            </a:solidFill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29223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l="-296" t="-1143750" r="-30029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sr-Latn-RS" sz="1000">
                              <a:effectLst/>
                            </a:rPr>
                            <a:t>100</a:t>
                          </a:r>
                          <a:endParaRPr lang="en-US" sz="1000">
                            <a:solidFill>
                              <a:srgbClr val="31849B"/>
                            </a:solidFill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sr-Latn-RS" sz="1000">
                              <a:effectLst/>
                            </a:rPr>
                            <a:t>125</a:t>
                          </a:r>
                          <a:endParaRPr lang="en-US" sz="1000">
                            <a:solidFill>
                              <a:srgbClr val="31849B"/>
                            </a:solidFill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sr-Latn-RS" sz="1000" dirty="0">
                              <a:effectLst/>
                            </a:rPr>
                            <a:t>160</a:t>
                          </a:r>
                          <a:endParaRPr lang="en-US" sz="1000" dirty="0">
                            <a:solidFill>
                              <a:srgbClr val="31849B"/>
                            </a:solidFill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21498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754" y="494043"/>
            <a:ext cx="6858000" cy="852221"/>
          </a:xfrm>
        </p:spPr>
        <p:txBody>
          <a:bodyPr>
            <a:normAutofit fontScale="90000"/>
          </a:bodyPr>
          <a:lstStyle/>
          <a:p>
            <a:r>
              <a:rPr lang="sr-Latn-ME" dirty="0" smtClean="0"/>
              <a:t>Cijena električne energije na berzi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75137236"/>
                  </p:ext>
                </p:extLst>
              </p:nvPr>
            </p:nvGraphicFramePr>
            <p:xfrm>
              <a:off x="581148" y="1448788"/>
              <a:ext cx="8182842" cy="1140084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226035"/>
                    <a:gridCol w="502527"/>
                    <a:gridCol w="626931"/>
                    <a:gridCol w="502527"/>
                    <a:gridCol w="751335"/>
                    <a:gridCol w="502527"/>
                    <a:gridCol w="628568"/>
                    <a:gridCol w="626931"/>
                    <a:gridCol w="502527"/>
                    <a:gridCol w="626931"/>
                    <a:gridCol w="502527"/>
                    <a:gridCol w="530354"/>
                    <a:gridCol w="653122"/>
                  </a:tblGrid>
                  <a:tr h="380028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sr-Latn-ME" sz="1000" b="1" i="1" smtClean="0">
                                  <a:effectLst/>
                                  <a:latin typeface="Cambria Math"/>
                                </a:rPr>
                                <m:t>𝒊</m:t>
                              </m:r>
                            </m:oMath>
                          </a14:m>
                          <a:r>
                            <a:rPr lang="sr-Latn-RS" sz="1000" dirty="0" smtClean="0">
                              <a:effectLst/>
                            </a:rPr>
                            <a:t> </a:t>
                          </a:r>
                          <a:r>
                            <a:rPr lang="sr-Latn-RS" sz="1000" dirty="0">
                              <a:effectLst/>
                            </a:rPr>
                            <a:t>[h]</a:t>
                          </a:r>
                          <a:endParaRPr lang="hr-HR" sz="1000" dirty="0">
                            <a:effectLst/>
                            <a:latin typeface="Arial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1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2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3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4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5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6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7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8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9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10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11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12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380028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sr-Latn-RS" sz="1000" i="1" smtClean="0">
                                      <a:effectLst/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sr-Latn-ME" sz="1000" b="1" i="1" smtClean="0">
                                      <a:effectLst/>
                                      <a:latin typeface="Cambria Math"/>
                                    </a:rPr>
                                    <m:t>𝑪</m:t>
                                  </m:r>
                                </m:e>
                                <m:sub>
                                  <m:r>
                                    <a:rPr lang="sr-Latn-ME" sz="1000" b="1" i="1" smtClean="0">
                                      <a:effectLst/>
                                      <a:latin typeface="Cambria Math"/>
                                    </a:rPr>
                                    <m:t>𝒃</m:t>
                                  </m:r>
                                </m:sub>
                              </m:sSub>
                            </m:oMath>
                          </a14:m>
                          <a:r>
                            <a:rPr lang="sr-Latn-RS" sz="1000" dirty="0" smtClean="0">
                              <a:effectLst/>
                            </a:rPr>
                            <a:t>[</a:t>
                          </a:r>
                          <a:r>
                            <a:rPr lang="sr-Latn-RS" sz="1000" dirty="0">
                              <a:effectLst/>
                            </a:rPr>
                            <a:t>€/MWh]</a:t>
                          </a:r>
                          <a:endParaRPr lang="hr-HR" sz="1000" dirty="0">
                            <a:effectLst/>
                            <a:latin typeface="Arial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36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31.8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30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28.25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28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26.5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26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28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28.6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25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20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20.32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380028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sr-Latn-RS" sz="1000" i="1" smtClean="0">
                                      <a:effectLst/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sr-Latn-ME" sz="1000" b="1" i="1" smtClean="0">
                                      <a:effectLst/>
                                      <a:latin typeface="Cambria Math"/>
                                    </a:rPr>
                                    <m:t>𝑷</m:t>
                                  </m:r>
                                </m:e>
                                <m:sub>
                                  <m:r>
                                    <a:rPr lang="sr-Latn-ME" sz="1000" b="1" i="1" smtClean="0">
                                      <a:effectLst/>
                                      <a:latin typeface="Cambria Math"/>
                                    </a:rPr>
                                    <m:t>𝒑</m:t>
                                  </m:r>
                                </m:sub>
                              </m:sSub>
                            </m:oMath>
                          </a14:m>
                          <a:r>
                            <a:rPr lang="sr-Latn-RS" sz="1000" dirty="0">
                              <a:effectLst/>
                            </a:rPr>
                            <a:t> [MWh]</a:t>
                          </a:r>
                          <a:endParaRPr lang="hr-HR" sz="1000" dirty="0">
                            <a:effectLst/>
                            <a:latin typeface="Arial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300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290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 dirty="0">
                              <a:effectLst/>
                            </a:rPr>
                            <a:t>280</a:t>
                          </a:r>
                          <a:endParaRPr lang="en-US" sz="1000" dirty="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 dirty="0">
                              <a:effectLst/>
                            </a:rPr>
                            <a:t>260</a:t>
                          </a:r>
                          <a:endParaRPr lang="en-US" sz="1000" dirty="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220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280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285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320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340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350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355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 dirty="0">
                              <a:effectLst/>
                            </a:rPr>
                            <a:t>355</a:t>
                          </a:r>
                          <a:endParaRPr lang="en-US" sz="1000" dirty="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75137236"/>
                  </p:ext>
                </p:extLst>
              </p:nvPr>
            </p:nvGraphicFramePr>
            <p:xfrm>
              <a:off x="581148" y="1448788"/>
              <a:ext cx="8182842" cy="1140084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226035"/>
                    <a:gridCol w="502527"/>
                    <a:gridCol w="626931"/>
                    <a:gridCol w="502527"/>
                    <a:gridCol w="751335"/>
                    <a:gridCol w="502527"/>
                    <a:gridCol w="628568"/>
                    <a:gridCol w="626931"/>
                    <a:gridCol w="502527"/>
                    <a:gridCol w="626931"/>
                    <a:gridCol w="502527"/>
                    <a:gridCol w="530354"/>
                    <a:gridCol w="653122"/>
                  </a:tblGrid>
                  <a:tr h="38002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 rotWithShape="1">
                          <a:blip r:embed="rId2"/>
                          <a:stretch>
                            <a:fillRect t="-1613" r="-568159" b="-2016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1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2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3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4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5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6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7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8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9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10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11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12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38002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 rotWithShape="1">
                          <a:blip r:embed="rId2"/>
                          <a:stretch>
                            <a:fillRect t="-100000" r="-568159" b="-984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36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31.8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30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28.25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28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26.5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26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28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28.6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25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20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20.32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38002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 rotWithShape="1">
                          <a:blip r:embed="rId2"/>
                          <a:stretch>
                            <a:fillRect t="-203226" r="-56815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300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290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 dirty="0">
                              <a:effectLst/>
                            </a:rPr>
                            <a:t>280</a:t>
                          </a:r>
                          <a:endParaRPr lang="en-US" sz="1000" dirty="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 dirty="0">
                              <a:effectLst/>
                            </a:rPr>
                            <a:t>260</a:t>
                          </a:r>
                          <a:endParaRPr lang="en-US" sz="1000" dirty="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220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280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285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320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340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350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355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 dirty="0">
                              <a:effectLst/>
                            </a:rPr>
                            <a:t>355</a:t>
                          </a:r>
                          <a:endParaRPr lang="en-US" sz="1000" dirty="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0401208"/>
                  </p:ext>
                </p:extLst>
              </p:nvPr>
            </p:nvGraphicFramePr>
            <p:xfrm>
              <a:off x="546268" y="3194462"/>
              <a:ext cx="8253348" cy="1151907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139192"/>
                    <a:gridCol w="496950"/>
                    <a:gridCol w="647192"/>
                    <a:gridCol w="647192"/>
                    <a:gridCol w="647192"/>
                    <a:gridCol w="647192"/>
                    <a:gridCol w="546481"/>
                    <a:gridCol w="546481"/>
                    <a:gridCol w="496950"/>
                    <a:gridCol w="647192"/>
                    <a:gridCol w="647192"/>
                    <a:gridCol w="647192"/>
                    <a:gridCol w="496950"/>
                  </a:tblGrid>
                  <a:tr h="383969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sr-Latn-RS" sz="1000" dirty="0">
                              <a:effectLst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sr-Latn-ME" sz="1000" b="1" i="1" smtClean="0">
                                  <a:effectLst/>
                                  <a:latin typeface="Cambria Math"/>
                                </a:rPr>
                                <m:t>𝒊</m:t>
                              </m:r>
                            </m:oMath>
                          </a14:m>
                          <a:r>
                            <a:rPr lang="sr-Latn-RS" sz="1000" dirty="0" smtClean="0">
                              <a:effectLst/>
                            </a:rPr>
                            <a:t> </a:t>
                          </a:r>
                          <a:r>
                            <a:rPr lang="sr-Latn-RS" sz="1000" dirty="0">
                              <a:effectLst/>
                            </a:rPr>
                            <a:t>[h]</a:t>
                          </a:r>
                          <a:endParaRPr lang="hr-HR" sz="1000" dirty="0">
                            <a:effectLst/>
                            <a:latin typeface="Arial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13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14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15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16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17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18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19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20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21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22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23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 dirty="0">
                              <a:effectLst/>
                            </a:rPr>
                            <a:t>24</a:t>
                          </a:r>
                          <a:endParaRPr lang="en-US" sz="1000" dirty="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383969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sr-Latn-RS" sz="1000" i="1" smtClean="0">
                                      <a:effectLst/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sr-Latn-ME" sz="1000" b="1" i="1" smtClean="0">
                                      <a:effectLst/>
                                      <a:latin typeface="Cambria Math"/>
                                    </a:rPr>
                                    <m:t>𝑪</m:t>
                                  </m:r>
                                </m:e>
                                <m:sub>
                                  <m:r>
                                    <a:rPr lang="sr-Latn-ME" sz="1000" b="1" i="1" smtClean="0">
                                      <a:effectLst/>
                                      <a:latin typeface="Cambria Math"/>
                                    </a:rPr>
                                    <m:t>𝒃</m:t>
                                  </m:r>
                                </m:sub>
                              </m:sSub>
                            </m:oMath>
                          </a14:m>
                          <a:r>
                            <a:rPr lang="sr-Latn-RS" sz="1000" dirty="0">
                              <a:effectLst/>
                            </a:rPr>
                            <a:t>[€/MWh]</a:t>
                          </a:r>
                          <a:endParaRPr lang="hr-HR" sz="1000" dirty="0">
                            <a:effectLst/>
                            <a:latin typeface="Arial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19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24.51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21.93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21.05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20.78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27.1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38.9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46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46.85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48.05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47.45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42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383969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sr-Latn-RS" sz="1000" dirty="0">
                              <a:effectLst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sr-Latn-RS" sz="1000" i="1" smtClean="0">
                                      <a:effectLst/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sr-Latn-ME" sz="1000" b="1" i="1" smtClean="0">
                                      <a:effectLst/>
                                      <a:latin typeface="Cambria Math"/>
                                    </a:rPr>
                                    <m:t>𝑷</m:t>
                                  </m:r>
                                </m:e>
                                <m:sub>
                                  <m:r>
                                    <a:rPr lang="sr-Latn-ME" sz="1000" b="1" i="1" smtClean="0">
                                      <a:effectLst/>
                                      <a:latin typeface="Cambria Math"/>
                                    </a:rPr>
                                    <m:t>𝒑</m:t>
                                  </m:r>
                                </m:sub>
                              </m:sSub>
                              <m:r>
                                <a:rPr lang="sr-Latn-ME" sz="1000" b="1" i="1" smtClean="0">
                                  <a:effectLst/>
                                  <a:latin typeface="Cambria Math"/>
                                </a:rPr>
                                <m:t> </m:t>
                              </m:r>
                            </m:oMath>
                          </a14:m>
                          <a:r>
                            <a:rPr lang="sr-Latn-RS" sz="1000" dirty="0">
                              <a:effectLst/>
                            </a:rPr>
                            <a:t>[MWh]</a:t>
                          </a:r>
                          <a:endParaRPr lang="hr-HR" sz="1000" dirty="0">
                            <a:effectLst/>
                            <a:latin typeface="Arial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285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386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270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280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290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300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330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370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400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350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330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 dirty="0">
                              <a:effectLst/>
                            </a:rPr>
                            <a:t>300</a:t>
                          </a:r>
                          <a:endParaRPr lang="en-US" sz="1000" dirty="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0401208"/>
                  </p:ext>
                </p:extLst>
              </p:nvPr>
            </p:nvGraphicFramePr>
            <p:xfrm>
              <a:off x="546268" y="3194462"/>
              <a:ext cx="8253348" cy="1151907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139192"/>
                    <a:gridCol w="496950"/>
                    <a:gridCol w="647192"/>
                    <a:gridCol w="647192"/>
                    <a:gridCol w="647192"/>
                    <a:gridCol w="647192"/>
                    <a:gridCol w="546481"/>
                    <a:gridCol w="546481"/>
                    <a:gridCol w="496950"/>
                    <a:gridCol w="647192"/>
                    <a:gridCol w="647192"/>
                    <a:gridCol w="647192"/>
                    <a:gridCol w="496950"/>
                  </a:tblGrid>
                  <a:tr h="38396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 rotWithShape="1">
                          <a:blip r:embed="rId3"/>
                          <a:stretch>
                            <a:fillRect l="-535" r="-624064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13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14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15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16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17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18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19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20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21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22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23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 dirty="0">
                              <a:effectLst/>
                            </a:rPr>
                            <a:t>24</a:t>
                          </a:r>
                          <a:endParaRPr lang="en-US" sz="1000" dirty="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38396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 rotWithShape="1">
                          <a:blip r:embed="rId3"/>
                          <a:stretch>
                            <a:fillRect l="-535" t="-100000" r="-624064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19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24.51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21.93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21.05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20.78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27.1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38.9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46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46.85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48.05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47.45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42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38396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 rotWithShape="1">
                          <a:blip r:embed="rId3"/>
                          <a:stretch>
                            <a:fillRect l="-535" t="-200000" r="-62406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285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386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270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280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290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300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330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370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400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350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>
                              <a:effectLst/>
                            </a:rPr>
                            <a:t>330</a:t>
                          </a:r>
                          <a:endParaRPr lang="en-US" sz="100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hr-HR" sz="1000" dirty="0">
                              <a:effectLst/>
                            </a:rPr>
                            <a:t>300</a:t>
                          </a:r>
                          <a:endParaRPr lang="en-US" sz="1000" dirty="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 anchor="ctr"/>
                    </a:tc>
                  </a:tr>
                </a:tbl>
              </a:graphicData>
            </a:graphic>
          </p:graphicFrame>
        </mc:Fallback>
      </mc:AlternateContent>
      <p:sp>
        <p:nvSpPr>
          <p:cNvPr id="12" name="TextBox 11"/>
          <p:cNvSpPr txBox="1"/>
          <p:nvPr/>
        </p:nvSpPr>
        <p:spPr>
          <a:xfrm>
            <a:off x="4114800" y="2971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63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33818" y="0"/>
            <a:ext cx="6858000" cy="852221"/>
          </a:xfrm>
        </p:spPr>
        <p:txBody>
          <a:bodyPr/>
          <a:lstStyle/>
          <a:p>
            <a:r>
              <a:rPr lang="sr-Latn-ME" dirty="0" smtClean="0"/>
              <a:t>Scenario 1: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377" y="1057844"/>
            <a:ext cx="8402942" cy="43589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9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2367" y="92769"/>
            <a:ext cx="6858000" cy="598348"/>
          </a:xfrm>
        </p:spPr>
        <p:txBody>
          <a:bodyPr/>
          <a:lstStyle/>
          <a:p>
            <a:r>
              <a:rPr lang="sr-Latn-ME" dirty="0" smtClean="0"/>
              <a:t>Scenario 2:</a:t>
            </a:r>
            <a:endParaRPr lang="en-US" dirty="0"/>
          </a:p>
        </p:txBody>
      </p:sp>
      <p:pic>
        <p:nvPicPr>
          <p:cNvPr id="5122" name="Picture 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551" y="861237"/>
            <a:ext cx="8266529" cy="44869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8889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0295" y="250510"/>
            <a:ext cx="6858000" cy="852221"/>
          </a:xfrm>
        </p:spPr>
        <p:txBody>
          <a:bodyPr/>
          <a:lstStyle/>
          <a:p>
            <a:r>
              <a:rPr lang="sr-Latn-ME" dirty="0" smtClean="0"/>
              <a:t>ZAKLJUČAK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9684" y="1569493"/>
            <a:ext cx="7888406" cy="3930555"/>
          </a:xfrm>
        </p:spPr>
        <p:txBody>
          <a:bodyPr>
            <a:normAutofit/>
          </a:bodyPr>
          <a:lstStyle/>
          <a:p>
            <a:pPr algn="just"/>
            <a:r>
              <a:rPr lang="sr-Latn-RS" dirty="0"/>
              <a:t>Proračun je izvršen u programskom paketu </a:t>
            </a:r>
            <a:r>
              <a:rPr lang="sr-Latn-RS" b="1" dirty="0"/>
              <a:t>MATLAB, </a:t>
            </a:r>
            <a:r>
              <a:rPr lang="sr-Latn-RS" dirty="0"/>
              <a:t>a s obzirom na veliki broj binarnih varijabli, korišćena je </a:t>
            </a:r>
            <a:r>
              <a:rPr lang="sr-Latn-RS" b="1" dirty="0"/>
              <a:t>MILP (</a:t>
            </a:r>
            <a:r>
              <a:rPr lang="sr-Latn-RS" b="1" i="1" dirty="0"/>
              <a:t>Mixed-integer linear programming) </a:t>
            </a:r>
            <a:r>
              <a:rPr lang="sr-Latn-RS" dirty="0"/>
              <a:t>tehnika, odnosno tehnika mješovitog cjelobrojnog linearnog programiranja. </a:t>
            </a:r>
            <a:endParaRPr lang="sr-Latn-RS" dirty="0" smtClean="0"/>
          </a:p>
          <a:p>
            <a:pPr algn="just"/>
            <a:r>
              <a:rPr lang="sr-Latn-RS" dirty="0" smtClean="0"/>
              <a:t>Optimizacija </a:t>
            </a:r>
            <a:r>
              <a:rPr lang="sr-Latn-RS" dirty="0"/>
              <a:t>je pokazala da elektroprivredno preduzeće može ostvariti profit tako što će kupovati u satima kada je cijena električne energije na berzi niska, a prodavati kada je cijena visoka. Dat je grafički </a:t>
            </a:r>
            <a:r>
              <a:rPr lang="sr-Latn-RS" dirty="0" smtClean="0"/>
              <a:t>prikaz </a:t>
            </a:r>
            <a:r>
              <a:rPr lang="sr-Latn-RS" dirty="0"/>
              <a:t>za dva slučaja, koji jasno ukazuju na prednosti optimizacije </a:t>
            </a:r>
            <a:r>
              <a:rPr lang="sr-Latn-RS" b="1" dirty="0"/>
              <a:t>MILP </a:t>
            </a:r>
            <a:r>
              <a:rPr lang="sr-Latn-RS" dirty="0"/>
              <a:t>metodom.</a:t>
            </a:r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21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CIGREglobalEd1">
      <a:dk1>
        <a:sysClr val="windowText" lastClr="000000"/>
      </a:dk1>
      <a:lt1>
        <a:sysClr val="window" lastClr="FFFFFF"/>
      </a:lt1>
      <a:dk2>
        <a:srgbClr val="7F7F7F"/>
      </a:dk2>
      <a:lt2>
        <a:srgbClr val="DEDDD7"/>
      </a:lt2>
      <a:accent1>
        <a:srgbClr val="007E4F"/>
      </a:accent1>
      <a:accent2>
        <a:srgbClr val="41AD49"/>
      </a:accent2>
      <a:accent3>
        <a:srgbClr val="F2672D"/>
      </a:accent3>
      <a:accent4>
        <a:srgbClr val="523E6C"/>
      </a:accent4>
      <a:accent5>
        <a:srgbClr val="0FB3BD"/>
      </a:accent5>
      <a:accent6>
        <a:srgbClr val="DC1A5C"/>
      </a:accent6>
      <a:hlink>
        <a:srgbClr val="11668F"/>
      </a:hlink>
      <a:folHlink>
        <a:srgbClr val="11668F"/>
      </a:folHlink>
    </a:clrScheme>
    <a:fontScheme name="Custom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CIGREglobal4_3_Ed1Aug18v2.1.potx" id="{B3074300-03B5-411B-B571-1A479F7BA1FD}" vid="{0199AF4D-BD84-46D3-8414-A7A921CD42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</TotalTime>
  <Words>749</Words>
  <Application>Microsoft Office PowerPoint</Application>
  <PresentationFormat>On-screen Show (4:3)</PresentationFormat>
  <Paragraphs>166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Thème Office</vt:lpstr>
      <vt:lpstr> OPTIMALNI DISPEČING TERMOELEKTRANA PRIMJENOM MJEŠOVITOG CJELOBROJNOG LINEARNOG PROGRAMIRANJA </vt:lpstr>
      <vt:lpstr>Uvod</vt:lpstr>
      <vt:lpstr>Formulacija problema</vt:lpstr>
      <vt:lpstr>PowerPoint Presentation</vt:lpstr>
      <vt:lpstr>ANALIZA REZULTATA OPTIMIZACIJE</vt:lpstr>
      <vt:lpstr>Cijena električne energije na berzi</vt:lpstr>
      <vt:lpstr>Scenario 1:</vt:lpstr>
      <vt:lpstr>Scenario 2:</vt:lpstr>
      <vt:lpstr>ZAKLJUČAK</vt:lpstr>
      <vt:lpstr>Pitanja za diskusiju:</vt:lpstr>
      <vt:lpstr>HVALA NA PAŽNJI!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Hakima ABDELLAOUI</dc:creator>
  <cp:lastModifiedBy>Senida</cp:lastModifiedBy>
  <cp:revision>27</cp:revision>
  <dcterms:created xsi:type="dcterms:W3CDTF">2018-08-21T10:05:07Z</dcterms:created>
  <dcterms:modified xsi:type="dcterms:W3CDTF">2019-05-08T22:03:53Z</dcterms:modified>
</cp:coreProperties>
</file>