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13"/>
  </p:notesMasterIdLst>
  <p:handoutMasterIdLst>
    <p:handoutMasterId r:id="rId14"/>
  </p:handout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60" autoAdjust="0"/>
  </p:normalViewPr>
  <p:slideViewPr>
    <p:cSldViewPr snapToGrid="0">
      <p:cViewPr varScale="1">
        <p:scale>
          <a:sx n="74" d="100"/>
          <a:sy n="74" d="100"/>
        </p:scale>
        <p:origin x="-10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5/05/2019</a:t>
            </a:fld>
            <a:endParaRPr lang="en-NZ"/>
          </a:p>
        </p:txBody>
      </p:sp>
      <p:sp>
        <p:nvSpPr>
          <p:cNvPr id="4" name="Footer Placeholder 3">
            <a:extLst>
              <a:ext uri="{FF2B5EF4-FFF2-40B4-BE49-F238E27FC236}">
                <a16:creationId xmlns=""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5/05/2019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 xmlns:a16="http://schemas.microsoft.com/office/drawing/2014/main"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26115-93DD-439D-AB73-B403A1B14893}" type="datetimeFigureOut">
              <a:rPr lang="en-NZ" smtClean="0"/>
              <a:t>5/05/2019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171109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26115-93DD-439D-AB73-B403A1B14893}" type="datetimeFigureOut">
              <a:rPr lang="en-NZ" smtClean="0"/>
              <a:t>5/05/2019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4252033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26115-93DD-439D-AB73-B403A1B14893}" type="datetimeFigureOut">
              <a:rPr lang="en-NZ" smtClean="0"/>
              <a:t>5/05/2019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385900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26115-93DD-439D-AB73-B403A1B14893}" type="datetimeFigureOut">
              <a:rPr lang="en-NZ" smtClean="0"/>
              <a:t>5/05/2019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424364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C26115-93DD-439D-AB73-B403A1B14893}" type="datetimeFigureOut">
              <a:rPr lang="en-NZ" smtClean="0"/>
              <a:t>5/05/2019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3980786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C26115-93DD-439D-AB73-B403A1B14893}" type="datetimeFigureOut">
              <a:rPr lang="en-NZ" smtClean="0"/>
              <a:t>5/05/2019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888189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26115-93DD-439D-AB73-B403A1B14893}" type="datetimeFigureOut">
              <a:rPr lang="en-NZ" smtClean="0"/>
              <a:t>5/05/2019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1067001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26115-93DD-439D-AB73-B403A1B14893}" type="datetimeFigureOut">
              <a:rPr lang="en-NZ" smtClean="0"/>
              <a:t>5/05/2019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3353147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26115-93DD-439D-AB73-B403A1B14893}" type="datetimeFigureOut">
              <a:rPr lang="en-NZ" smtClean="0"/>
              <a:t>5/05/2019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1566456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26115-93DD-439D-AB73-B403A1B14893}" type="datetimeFigureOut">
              <a:rPr lang="en-NZ" smtClean="0"/>
              <a:t>5/05/2019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3715039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26115-93DD-439D-AB73-B403A1B14893}" type="datetimeFigureOut">
              <a:rPr lang="en-NZ" smtClean="0"/>
              <a:t>5/05/2019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FF958E-C44B-42BD-9173-1DD03F7322B6}" type="slidenum">
              <a:rPr lang="en-NZ" smtClean="0"/>
              <a:t>‹#›</a:t>
            </a:fld>
            <a:endParaRPr lang="en-NZ"/>
          </a:p>
        </p:txBody>
      </p:sp>
    </p:spTree>
    <p:extLst>
      <p:ext uri="{BB962C8B-B14F-4D97-AF65-F5344CB8AC3E}">
        <p14:creationId xmlns:p14="http://schemas.microsoft.com/office/powerpoint/2010/main" val="264703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 xmlns:a16="http://schemas.microsoft.com/office/drawing/2014/main"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 xmlns:a16="http://schemas.microsoft.com/office/drawing/2014/main"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 xmlns:a16="http://schemas.microsoft.com/office/drawing/2014/main"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5/05/2019</a:t>
            </a:fld>
            <a:endParaRPr lang="en-NZ"/>
          </a:p>
        </p:txBody>
      </p:sp>
      <p:sp>
        <p:nvSpPr>
          <p:cNvPr id="5" name="Footer Placeholder 4">
            <a:extLst>
              <a:ext uri="{FF2B5EF4-FFF2-40B4-BE49-F238E27FC236}">
                <a16:creationId xmlns=""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5/05/2019</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4472356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6C27A-72D8-457B-A723-F18600481DD2}"/>
              </a:ext>
            </a:extLst>
          </p:cNvPr>
          <p:cNvSpPr>
            <a:spLocks noGrp="1"/>
          </p:cNvSpPr>
          <p:nvPr>
            <p:ph type="ctrTitle"/>
          </p:nvPr>
        </p:nvSpPr>
        <p:spPr>
          <a:xfrm>
            <a:off x="439387" y="843149"/>
            <a:ext cx="8300852" cy="2474420"/>
          </a:xfrm>
        </p:spPr>
        <p:txBody>
          <a:bodyPr>
            <a:normAutofit/>
          </a:bodyPr>
          <a:lstStyle/>
          <a:p>
            <a:r>
              <a:rPr lang="hr-HR" sz="3200" b="1" dirty="0"/>
              <a:t>PRIMJENA METAHEURISTIČKIH ALGORITAMA U OPTIMIZACIJI UGLOVA UKLJUČENJA I ISKLJUČENJA PREKIDAČKOG RELUKTANTNOG MOTORA</a:t>
            </a:r>
            <a:endParaRPr lang="en-NZ" sz="3200" dirty="0"/>
          </a:p>
        </p:txBody>
      </p:sp>
      <p:sp>
        <p:nvSpPr>
          <p:cNvPr id="3" name="Subtitle 2">
            <a:extLst>
              <a:ext uri="{FF2B5EF4-FFF2-40B4-BE49-F238E27FC236}">
                <a16:creationId xmlns="" xmlns:a16="http://schemas.microsoft.com/office/drawing/2014/main" id="{EC0EF756-2813-4C92-852F-C68BE5F816AC}"/>
              </a:ext>
            </a:extLst>
          </p:cNvPr>
          <p:cNvSpPr>
            <a:spLocks noGrp="1"/>
          </p:cNvSpPr>
          <p:nvPr>
            <p:ph type="subTitle" idx="1"/>
          </p:nvPr>
        </p:nvSpPr>
        <p:spPr>
          <a:xfrm>
            <a:off x="2459155" y="3720323"/>
            <a:ext cx="3678382" cy="1258784"/>
          </a:xfrm>
        </p:spPr>
        <p:txBody>
          <a:bodyPr>
            <a:normAutofit lnSpcReduction="10000"/>
          </a:bodyPr>
          <a:lstStyle/>
          <a:p>
            <a:pPr algn="l"/>
            <a:r>
              <a:rPr lang="sr-Latn-RS" dirty="0" smtClean="0"/>
              <a:t>Mihailo Micev</a:t>
            </a:r>
          </a:p>
          <a:p>
            <a:pPr algn="l"/>
            <a:r>
              <a:rPr lang="sr-Latn-RS" dirty="0" smtClean="0"/>
              <a:t>Prof. dr Vladan Vujičić</a:t>
            </a:r>
          </a:p>
          <a:p>
            <a:pPr algn="l"/>
            <a:r>
              <a:rPr lang="sr-Latn-RS" dirty="0" smtClean="0"/>
              <a:t>Doc. dr Martin Ćalasan</a:t>
            </a:r>
            <a:endParaRPr lang="en-NZ" dirty="0"/>
          </a:p>
        </p:txBody>
      </p:sp>
      <p:sp>
        <p:nvSpPr>
          <p:cNvPr id="4" name="TextBox 3"/>
          <p:cNvSpPr txBox="1"/>
          <p:nvPr/>
        </p:nvSpPr>
        <p:spPr>
          <a:xfrm>
            <a:off x="6027313" y="5087155"/>
            <a:ext cx="3116687" cy="369332"/>
          </a:xfrm>
          <a:prstGeom prst="rect">
            <a:avLst/>
          </a:prstGeom>
          <a:noFill/>
        </p:spPr>
        <p:txBody>
          <a:bodyPr wrap="square" rtlCol="0">
            <a:spAutoFit/>
          </a:bodyPr>
          <a:lstStyle/>
          <a:p>
            <a:r>
              <a:rPr lang="sr-Latn-RS" dirty="0" smtClean="0">
                <a:solidFill>
                  <a:schemeClr val="bg1"/>
                </a:solidFill>
              </a:rPr>
              <a:t>Budva, maj 2019. godine</a:t>
            </a:r>
            <a:endParaRPr lang="en-US" dirty="0">
              <a:solidFill>
                <a:schemeClr val="bg1"/>
              </a:solidFill>
            </a:endParaRPr>
          </a:p>
        </p:txBody>
      </p:sp>
    </p:spTree>
    <p:extLst>
      <p:ext uri="{BB962C8B-B14F-4D97-AF65-F5344CB8AC3E}">
        <p14:creationId xmlns:p14="http://schemas.microsoft.com/office/powerpoint/2010/main"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450" y="0"/>
            <a:ext cx="6870878" cy="1081824"/>
          </a:xfrm>
        </p:spPr>
        <p:txBody>
          <a:bodyPr>
            <a:noAutofit/>
          </a:bodyPr>
          <a:lstStyle/>
          <a:p>
            <a:pPr marL="0" indent="0">
              <a:buNone/>
            </a:pPr>
            <a:r>
              <a:rPr lang="en-US" sz="6600" dirty="0" smtClean="0"/>
              <a:t>HVALA NA PA</a:t>
            </a:r>
            <a:r>
              <a:rPr lang="sr-Latn-RS" sz="6600" dirty="0" smtClean="0"/>
              <a:t>Ž</a:t>
            </a:r>
            <a:r>
              <a:rPr lang="en-US" sz="6600" dirty="0" smtClean="0"/>
              <a:t>NJI</a:t>
            </a:r>
            <a:r>
              <a:rPr lang="sr-Latn-RS" sz="6600" dirty="0" smtClean="0"/>
              <a:t>!</a:t>
            </a:r>
            <a:endParaRPr lang="en-US" sz="6600" dirty="0"/>
          </a:p>
        </p:txBody>
      </p:sp>
    </p:spTree>
    <p:extLst>
      <p:ext uri="{BB962C8B-B14F-4D97-AF65-F5344CB8AC3E}">
        <p14:creationId xmlns:p14="http://schemas.microsoft.com/office/powerpoint/2010/main" val="3585079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90000">
              <a:schemeClr val="bg1">
                <a:lumMod val="95000"/>
                <a:lumOff val="5000"/>
              </a:schemeClr>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0375" y="0"/>
            <a:ext cx="8229600" cy="1143000"/>
          </a:xfrm>
        </p:spPr>
        <p:txBody>
          <a:bodyPr/>
          <a:lstStyle/>
          <a:p>
            <a:r>
              <a:rPr lang="sr-Latn-RS" dirty="0" smtClean="0"/>
              <a:t>Prekidački reluktantni motor</a:t>
            </a:r>
            <a:endParaRPr lang="en-US" dirty="0"/>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659859937"/>
              </p:ext>
            </p:extLst>
          </p:nvPr>
        </p:nvGraphicFramePr>
        <p:xfrm>
          <a:off x="95250" y="3932235"/>
          <a:ext cx="8870950" cy="2755167"/>
        </p:xfrm>
        <a:graphic>
          <a:graphicData uri="http://schemas.openxmlformats.org/drawingml/2006/table">
            <a:tbl>
              <a:tblPr firstRow="1" bandRow="1">
                <a:tableStyleId>{7DF18680-E054-41AD-8BC1-D1AEF772440D}</a:tableStyleId>
              </a:tblPr>
              <a:tblGrid>
                <a:gridCol w="4435475"/>
                <a:gridCol w="4435475"/>
              </a:tblGrid>
              <a:tr h="456132">
                <a:tc>
                  <a:txBody>
                    <a:bodyPr/>
                    <a:lstStyle/>
                    <a:p>
                      <a:r>
                        <a:rPr lang="sr-Latn-RS" sz="2000" dirty="0" smtClean="0"/>
                        <a:t>Dobre osobine</a:t>
                      </a:r>
                      <a:endParaRPr lang="en-US" sz="2000" dirty="0"/>
                    </a:p>
                  </a:txBody>
                  <a:tcPr/>
                </a:tc>
                <a:tc>
                  <a:txBody>
                    <a:bodyPr/>
                    <a:lstStyle/>
                    <a:p>
                      <a:r>
                        <a:rPr lang="sr-Latn-RS" sz="2000" dirty="0" smtClean="0"/>
                        <a:t>Loše osobine</a:t>
                      </a:r>
                      <a:endParaRPr lang="en-US" sz="2000" dirty="0"/>
                    </a:p>
                  </a:txBody>
                  <a:tcPr/>
                </a:tc>
              </a:tr>
              <a:tr h="2299035">
                <a:tc>
                  <a:txBody>
                    <a:bodyPr/>
                    <a:lstStyle/>
                    <a:p>
                      <a:pPr marL="285750" indent="-285750">
                        <a:buFont typeface="Wingdings" pitchFamily="2" charset="2"/>
                        <a:buChar char="Ø"/>
                      </a:pPr>
                      <a:r>
                        <a:rPr lang="sr-Latn-RS" sz="2000" dirty="0" smtClean="0"/>
                        <a:t>Moguće je ostvariti nagle promjene brzine jer je moment inercije rotora mali.</a:t>
                      </a:r>
                    </a:p>
                    <a:p>
                      <a:pPr marL="285750" indent="-285750">
                        <a:buFont typeface="Wingdings" pitchFamily="2" charset="2"/>
                        <a:buChar char="Ø"/>
                      </a:pPr>
                      <a:r>
                        <a:rPr lang="sr-Latn-RS" sz="2000" dirty="0" smtClean="0"/>
                        <a:t>Odsustvo</a:t>
                      </a:r>
                      <a:r>
                        <a:rPr lang="sr-Latn-RS" sz="2000" baseline="0" dirty="0" smtClean="0"/>
                        <a:t> stalnih magneta omogućava rad u širokom dijapazonu brzina.</a:t>
                      </a:r>
                    </a:p>
                    <a:p>
                      <a:pPr marL="285750" indent="-285750">
                        <a:buFont typeface="Wingdings" pitchFamily="2" charset="2"/>
                        <a:buChar char="Ø"/>
                      </a:pPr>
                      <a:r>
                        <a:rPr lang="sr-Latn-RS" sz="2000" baseline="0" dirty="0" smtClean="0"/>
                        <a:t>Međusobne induktivnosti faza se mogu zanemariti.</a:t>
                      </a:r>
                      <a:endParaRPr lang="en-US" sz="2000" dirty="0"/>
                    </a:p>
                  </a:txBody>
                  <a:tcPr/>
                </a:tc>
                <a:tc>
                  <a:txBody>
                    <a:bodyPr/>
                    <a:lstStyle/>
                    <a:p>
                      <a:pPr marL="285750" indent="-285750">
                        <a:buFont typeface="Wingdings" pitchFamily="2" charset="2"/>
                        <a:buChar char="Ø"/>
                      </a:pPr>
                      <a:r>
                        <a:rPr lang="sr-Latn-RS" sz="2000" dirty="0" smtClean="0"/>
                        <a:t>Modelovanje ovoga</a:t>
                      </a:r>
                      <a:r>
                        <a:rPr lang="sr-Latn-RS" sz="2000" baseline="0" dirty="0" smtClean="0"/>
                        <a:t> motora je veoma težak zadatak.</a:t>
                      </a:r>
                    </a:p>
                    <a:p>
                      <a:pPr marL="285750" indent="-285750">
                        <a:buFont typeface="Wingdings" pitchFamily="2" charset="2"/>
                        <a:buChar char="Ø"/>
                      </a:pPr>
                      <a:r>
                        <a:rPr lang="sr-Latn-RS" sz="2000" baseline="0" dirty="0" smtClean="0"/>
                        <a:t>Izražena talasnost momenta – posljedica istaknute strukture statora i rotora.</a:t>
                      </a:r>
                    </a:p>
                    <a:p>
                      <a:endParaRPr lang="en-US" sz="2000" dirty="0"/>
                    </a:p>
                  </a:txBody>
                  <a:tcPr/>
                </a:tc>
              </a:tr>
            </a:tbl>
          </a:graphicData>
        </a:graphic>
      </p:graphicFrame>
      <p:pic>
        <p:nvPicPr>
          <p:cNvPr id="7" name="Picture 6"/>
          <p:cNvPicPr>
            <a:picLocks noChangeAspect="1"/>
          </p:cNvPicPr>
          <p:nvPr/>
        </p:nvPicPr>
        <p:blipFill>
          <a:blip r:embed="rId2"/>
          <a:stretch>
            <a:fillRect/>
          </a:stretch>
        </p:blipFill>
        <p:spPr>
          <a:xfrm>
            <a:off x="95534" y="1334676"/>
            <a:ext cx="4353636" cy="2353317"/>
          </a:xfrm>
          <a:prstGeom prst="rect">
            <a:avLst/>
          </a:prstGeom>
        </p:spPr>
      </p:pic>
      <p:sp>
        <p:nvSpPr>
          <p:cNvPr id="12" name="Content Placeholder 5"/>
          <p:cNvSpPr>
            <a:spLocks noGrp="1"/>
          </p:cNvSpPr>
          <p:nvPr>
            <p:ph sz="quarter" idx="4"/>
          </p:nvPr>
        </p:nvSpPr>
        <p:spPr>
          <a:xfrm>
            <a:off x="4558352" y="1334676"/>
            <a:ext cx="4408227" cy="2414587"/>
          </a:xfrm>
        </p:spPr>
        <p:txBody>
          <a:bodyPr>
            <a:normAutofit lnSpcReduction="10000"/>
          </a:bodyPr>
          <a:lstStyle/>
          <a:p>
            <a:pPr algn="just"/>
            <a:r>
              <a:rPr lang="sr-Latn-RS" dirty="0" smtClean="0"/>
              <a:t>Ima istaknute polove na statoru i na rotoru.</a:t>
            </a:r>
          </a:p>
          <a:p>
            <a:pPr algn="just"/>
            <a:r>
              <a:rPr lang="sr-Latn-RS" dirty="0" smtClean="0"/>
              <a:t>Oko istaknutih polova na statoru se nalaze namotaji.</a:t>
            </a:r>
          </a:p>
          <a:p>
            <a:pPr algn="just"/>
            <a:r>
              <a:rPr lang="sr-Latn-RS" dirty="0" smtClean="0"/>
              <a:t>Na rotoru nema namotaja kao ni stalnih magneta.</a:t>
            </a:r>
            <a:endParaRPr lang="sr-Latn-RS" sz="2000" dirty="0"/>
          </a:p>
        </p:txBody>
      </p:sp>
    </p:spTree>
    <p:extLst>
      <p:ext uri="{BB962C8B-B14F-4D97-AF65-F5344CB8AC3E}">
        <p14:creationId xmlns:p14="http://schemas.microsoft.com/office/powerpoint/2010/main" val="10180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90000">
              <a:schemeClr val="bg1">
                <a:lumMod val="95000"/>
                <a:lumOff val="5000"/>
              </a:schemeClr>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43553" y="0"/>
            <a:ext cx="8229600" cy="1143000"/>
          </a:xfrm>
        </p:spPr>
        <p:txBody>
          <a:bodyPr/>
          <a:lstStyle/>
          <a:p>
            <a:r>
              <a:rPr lang="sr-Latn-RS" dirty="0" smtClean="0"/>
              <a:t>Princip rada</a:t>
            </a:r>
            <a:endParaRPr lang="en-US" dirty="0"/>
          </a:p>
        </p:txBody>
      </p:sp>
      <p:sp>
        <p:nvSpPr>
          <p:cNvPr id="8" name="Content Placeholder 7"/>
          <p:cNvSpPr>
            <a:spLocks noGrp="1"/>
          </p:cNvSpPr>
          <p:nvPr>
            <p:ph idx="1"/>
          </p:nvPr>
        </p:nvSpPr>
        <p:spPr>
          <a:xfrm>
            <a:off x="457200" y="1187356"/>
            <a:ext cx="8229600" cy="2538483"/>
          </a:xfrm>
        </p:spPr>
        <p:txBody>
          <a:bodyPr>
            <a:normAutofit fontScale="85000" lnSpcReduction="20000"/>
          </a:bodyPr>
          <a:lstStyle/>
          <a:p>
            <a:pPr algn="just"/>
            <a:r>
              <a:rPr lang="hr-HR" dirty="0"/>
              <a:t>Kada se kroz</a:t>
            </a:r>
            <a:r>
              <a:rPr lang="sr-Latn-RS" dirty="0"/>
              <a:t> fazni namotaj PRM-a propusti struja, javlja se i obrtni moment pod čijim dejstvom rotor uvijek nastoji da zauzme poziciju u kojoj je reluktansa minimalna, odnosno induktivnost faze </a:t>
            </a:r>
            <a:r>
              <a:rPr lang="sr-Latn-RS" dirty="0" smtClean="0"/>
              <a:t>maksimalna - usaglašena pozicija. Suprotna usaglašenoj je neusaglašena pozicija u kojoj je induktivnost faze minimalna.</a:t>
            </a:r>
            <a:endParaRPr lang="en-US" dirty="0"/>
          </a:p>
        </p:txBody>
      </p:sp>
      <p:grpSp>
        <p:nvGrpSpPr>
          <p:cNvPr id="56" name="Canvas 133"/>
          <p:cNvGrpSpPr/>
          <p:nvPr/>
        </p:nvGrpSpPr>
        <p:grpSpPr>
          <a:xfrm>
            <a:off x="1010716" y="3126108"/>
            <a:ext cx="7515131" cy="3548418"/>
            <a:chOff x="0" y="0"/>
            <a:chExt cx="5063490" cy="1595755"/>
          </a:xfrm>
        </p:grpSpPr>
        <p:sp>
          <p:nvSpPr>
            <p:cNvPr id="57" name="Rectangle 56"/>
            <p:cNvSpPr/>
            <p:nvPr/>
          </p:nvSpPr>
          <p:spPr>
            <a:xfrm>
              <a:off x="0" y="0"/>
              <a:ext cx="5063490" cy="1595755"/>
            </a:xfrm>
            <a:prstGeom prst="rect">
              <a:avLst/>
            </a:prstGeom>
            <a:noFill/>
            <a:ln>
              <a:noFill/>
            </a:ln>
          </p:spPr>
        </p:sp>
        <p:cxnSp>
          <p:nvCxnSpPr>
            <p:cNvPr id="58" name="Straight Connector 57"/>
            <p:cNvCxnSpPr>
              <a:cxnSpLocks noChangeShapeType="1"/>
            </p:cNvCxnSpPr>
            <p:nvPr/>
          </p:nvCxnSpPr>
          <p:spPr bwMode="auto">
            <a:xfrm>
              <a:off x="628446" y="296493"/>
              <a:ext cx="0" cy="479111"/>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1376393" y="297043"/>
              <a:ext cx="0" cy="478601"/>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a:off x="628446" y="775365"/>
              <a:ext cx="748849" cy="41"/>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1377295" y="296417"/>
              <a:ext cx="284383" cy="55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340797" y="297084"/>
              <a:ext cx="284269"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446141" y="918435"/>
              <a:ext cx="1101162"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446141" y="918317"/>
              <a:ext cx="0" cy="478601"/>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1547302" y="918200"/>
              <a:ext cx="0" cy="478601"/>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1547302" y="1396814"/>
              <a:ext cx="284269"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166285" y="1396561"/>
              <a:ext cx="284269"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a:off x="3105345" y="301363"/>
              <a:ext cx="0" cy="478601"/>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a:off x="3853020" y="301938"/>
              <a:ext cx="0" cy="478027"/>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3105345" y="780539"/>
              <a:ext cx="748849"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a:off x="3854194" y="301363"/>
              <a:ext cx="284269"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2821076" y="302513"/>
              <a:ext cx="284269"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3" name="Straight Connector 72"/>
            <p:cNvCxnSpPr>
              <a:cxnSpLocks noChangeShapeType="1"/>
            </p:cNvCxnSpPr>
            <p:nvPr/>
          </p:nvCxnSpPr>
          <p:spPr bwMode="auto">
            <a:xfrm>
              <a:off x="2927383" y="1401757"/>
              <a:ext cx="1100661"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2922685" y="923028"/>
              <a:ext cx="0" cy="478027"/>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4023933" y="923028"/>
              <a:ext cx="0" cy="478027"/>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4028345" y="923272"/>
              <a:ext cx="284269"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2638416" y="923150"/>
              <a:ext cx="284269"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1016086" y="258463"/>
              <a:ext cx="0" cy="1241075"/>
            </a:xfrm>
            <a:prstGeom prst="line">
              <a:avLst/>
            </a:prstGeom>
            <a:noFill/>
            <a:ln w="9525" algn="ctr">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79" name="Straight Connector 78"/>
            <p:cNvCxnSpPr>
              <a:cxnSpLocks noChangeShapeType="1"/>
            </p:cNvCxnSpPr>
            <p:nvPr/>
          </p:nvCxnSpPr>
          <p:spPr bwMode="auto">
            <a:xfrm>
              <a:off x="3493433" y="256628"/>
              <a:ext cx="0" cy="1240456"/>
            </a:xfrm>
            <a:prstGeom prst="line">
              <a:avLst/>
            </a:prstGeom>
            <a:noFill/>
            <a:ln w="9525" algn="ctr">
              <a:solidFill>
                <a:srgbClr val="000000"/>
              </a:solidFill>
              <a:prstDash val="dashDot"/>
              <a:round/>
              <a:headEnd/>
              <a:tailEnd/>
            </a:ln>
            <a:extLst>
              <a:ext uri="{909E8E84-426E-40DD-AFC4-6F175D3DCCD1}">
                <a14:hiddenFill xmlns:a14="http://schemas.microsoft.com/office/drawing/2010/main">
                  <a:noFill/>
                </a14:hiddenFill>
              </a:ext>
            </a:extLst>
          </p:spPr>
        </p:cxnSp>
        <p:sp>
          <p:nvSpPr>
            <p:cNvPr id="80" name="Text Box 142"/>
            <p:cNvSpPr txBox="1">
              <a:spLocks noChangeArrowheads="1"/>
            </p:cNvSpPr>
            <p:nvPr/>
          </p:nvSpPr>
          <p:spPr bwMode="auto">
            <a:xfrm>
              <a:off x="1723643" y="244112"/>
              <a:ext cx="502169" cy="32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5954" tIns="42977" rIns="85954" bIns="42977" anchor="t" anchorCtr="0" upright="1">
              <a:noAutofit/>
            </a:bodyPr>
            <a:lstStyle/>
            <a:p>
              <a:pPr marL="0" marR="0">
                <a:spcBef>
                  <a:spcPts val="0"/>
                </a:spcBef>
                <a:spcAft>
                  <a:spcPts val="0"/>
                </a:spcAft>
              </a:pPr>
              <a:r>
                <a:rPr lang="hr-HR" sz="1400" dirty="0">
                  <a:effectLst/>
                  <a:latin typeface="Arial"/>
                  <a:ea typeface="Times New Roman"/>
                </a:rPr>
                <a:t>stator</a:t>
              </a:r>
              <a:endParaRPr lang="en-US" sz="1400" dirty="0">
                <a:effectLst/>
                <a:latin typeface="Times New Roman"/>
                <a:ea typeface="Times New Roman"/>
              </a:endParaRPr>
            </a:p>
          </p:txBody>
        </p:sp>
        <p:sp>
          <p:nvSpPr>
            <p:cNvPr id="81" name="Text Box 142"/>
            <p:cNvSpPr txBox="1">
              <a:spLocks noChangeArrowheads="1"/>
            </p:cNvSpPr>
            <p:nvPr/>
          </p:nvSpPr>
          <p:spPr bwMode="auto">
            <a:xfrm>
              <a:off x="1723643" y="923028"/>
              <a:ext cx="502169"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5954" tIns="42977" rIns="85954" bIns="42977" anchor="t" anchorCtr="0" upright="1">
              <a:noAutofit/>
            </a:bodyPr>
            <a:lstStyle/>
            <a:p>
              <a:pPr marL="0" marR="0">
                <a:lnSpc>
                  <a:spcPct val="106000"/>
                </a:lnSpc>
                <a:spcBef>
                  <a:spcPts val="0"/>
                </a:spcBef>
                <a:spcAft>
                  <a:spcPts val="800"/>
                </a:spcAft>
              </a:pPr>
              <a:r>
                <a:rPr lang="sr-Latn-RS" sz="1400" dirty="0">
                  <a:effectLst/>
                  <a:latin typeface="Arial"/>
                  <a:ea typeface="Calibri"/>
                </a:rPr>
                <a:t>rotor</a:t>
              </a:r>
              <a:endParaRPr lang="en-US" sz="1400" dirty="0">
                <a:effectLst/>
                <a:latin typeface="Times New Roman"/>
                <a:ea typeface="Times New Roman"/>
              </a:endParaRPr>
            </a:p>
          </p:txBody>
        </p:sp>
        <p:sp>
          <p:nvSpPr>
            <p:cNvPr id="82" name="Text Box 142"/>
            <p:cNvSpPr txBox="1">
              <a:spLocks noChangeArrowheads="1"/>
            </p:cNvSpPr>
            <p:nvPr/>
          </p:nvSpPr>
          <p:spPr bwMode="auto">
            <a:xfrm>
              <a:off x="4170479" y="246455"/>
              <a:ext cx="502169"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5954" tIns="42977" rIns="85954" bIns="42977" anchor="t" anchorCtr="0" upright="1">
              <a:noAutofit/>
            </a:bodyPr>
            <a:lstStyle/>
            <a:p>
              <a:pPr marL="0" marR="0">
                <a:lnSpc>
                  <a:spcPct val="106000"/>
                </a:lnSpc>
                <a:spcBef>
                  <a:spcPts val="0"/>
                </a:spcBef>
                <a:spcAft>
                  <a:spcPts val="800"/>
                </a:spcAft>
              </a:pPr>
              <a:r>
                <a:rPr lang="sr-Latn-RS" sz="1400" dirty="0">
                  <a:effectLst/>
                  <a:latin typeface="Arial"/>
                  <a:ea typeface="Calibri"/>
                </a:rPr>
                <a:t>stator</a:t>
              </a:r>
              <a:endParaRPr lang="en-US" sz="1400" dirty="0">
                <a:effectLst/>
                <a:latin typeface="Times New Roman"/>
                <a:ea typeface="Times New Roman"/>
              </a:endParaRPr>
            </a:p>
          </p:txBody>
        </p:sp>
        <p:sp>
          <p:nvSpPr>
            <p:cNvPr id="83" name="Text Box 142"/>
            <p:cNvSpPr txBox="1">
              <a:spLocks noChangeArrowheads="1"/>
            </p:cNvSpPr>
            <p:nvPr/>
          </p:nvSpPr>
          <p:spPr bwMode="auto">
            <a:xfrm>
              <a:off x="4330142" y="879000"/>
              <a:ext cx="502169" cy="32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5954" tIns="42977" rIns="85954" bIns="42977" anchor="t" anchorCtr="0" upright="1">
              <a:noAutofit/>
            </a:bodyPr>
            <a:lstStyle/>
            <a:p>
              <a:pPr marL="0" marR="0">
                <a:lnSpc>
                  <a:spcPct val="105000"/>
                </a:lnSpc>
                <a:spcBef>
                  <a:spcPts val="0"/>
                </a:spcBef>
                <a:spcAft>
                  <a:spcPts val="800"/>
                </a:spcAft>
              </a:pPr>
              <a:r>
                <a:rPr lang="sr-Latn-RS" sz="1400" dirty="0">
                  <a:effectLst/>
                  <a:latin typeface="Arial"/>
                  <a:ea typeface="Calibri"/>
                </a:rPr>
                <a:t>rotor</a:t>
              </a:r>
              <a:endParaRPr lang="en-US" sz="1400" dirty="0">
                <a:effectLst/>
                <a:latin typeface="Times New Roman"/>
                <a:ea typeface="Times New Roman"/>
              </a:endParaRPr>
            </a:p>
          </p:txBody>
        </p:sp>
      </p:grpSp>
      <p:sp>
        <p:nvSpPr>
          <p:cNvPr id="84" name="Oval 83"/>
          <p:cNvSpPr/>
          <p:nvPr/>
        </p:nvSpPr>
        <p:spPr>
          <a:xfrm>
            <a:off x="1281059" y="4528863"/>
            <a:ext cx="2287854" cy="1010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5" name="Oval 84"/>
          <p:cNvSpPr/>
          <p:nvPr/>
        </p:nvSpPr>
        <p:spPr>
          <a:xfrm>
            <a:off x="5039034" y="4528863"/>
            <a:ext cx="2266470" cy="1962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6" name="TextBox 85"/>
          <p:cNvSpPr txBox="1"/>
          <p:nvPr/>
        </p:nvSpPr>
        <p:spPr>
          <a:xfrm>
            <a:off x="998662" y="6387230"/>
            <a:ext cx="3040218" cy="369332"/>
          </a:xfrm>
          <a:prstGeom prst="rect">
            <a:avLst/>
          </a:prstGeom>
          <a:noFill/>
        </p:spPr>
        <p:txBody>
          <a:bodyPr wrap="square" rtlCol="0">
            <a:spAutoFit/>
          </a:bodyPr>
          <a:lstStyle/>
          <a:p>
            <a:pPr algn="ctr"/>
            <a:r>
              <a:rPr lang="sr-Latn-RS" dirty="0"/>
              <a:t>u</a:t>
            </a:r>
            <a:r>
              <a:rPr lang="sr-Latn-RS" dirty="0" smtClean="0"/>
              <a:t>saglašena pozicija</a:t>
            </a:r>
            <a:endParaRPr lang="en-US" dirty="0"/>
          </a:p>
        </p:txBody>
      </p:sp>
      <p:sp>
        <p:nvSpPr>
          <p:cNvPr id="87" name="TextBox 86"/>
          <p:cNvSpPr txBox="1"/>
          <p:nvPr/>
        </p:nvSpPr>
        <p:spPr>
          <a:xfrm>
            <a:off x="4470932" y="6498751"/>
            <a:ext cx="3877494" cy="369332"/>
          </a:xfrm>
          <a:prstGeom prst="rect">
            <a:avLst/>
          </a:prstGeom>
          <a:noFill/>
        </p:spPr>
        <p:txBody>
          <a:bodyPr wrap="square" rtlCol="0">
            <a:spAutoFit/>
          </a:bodyPr>
          <a:lstStyle/>
          <a:p>
            <a:pPr algn="ctr"/>
            <a:r>
              <a:rPr lang="sr-Latn-RS" dirty="0" smtClean="0"/>
              <a:t>neusaglašena pozicija</a:t>
            </a:r>
            <a:endParaRPr lang="en-US" dirty="0"/>
          </a:p>
        </p:txBody>
      </p:sp>
    </p:spTree>
    <p:extLst>
      <p:ext uri="{BB962C8B-B14F-4D97-AF65-F5344CB8AC3E}">
        <p14:creationId xmlns:p14="http://schemas.microsoft.com/office/powerpoint/2010/main" val="415062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down)">
                                      <p:cBhvr>
                                        <p:cTn id="25" dur="500"/>
                                        <p:tgtEl>
                                          <p:spTgt spid="8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down)">
                                      <p:cBhvr>
                                        <p:cTn id="2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p:bldP spid="8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90000">
              <a:schemeClr val="bg1">
                <a:lumMod val="95000"/>
                <a:lumOff val="5000"/>
              </a:schemeClr>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904" y="0"/>
            <a:ext cx="8229600" cy="1143000"/>
          </a:xfrm>
        </p:spPr>
        <p:txBody>
          <a:bodyPr/>
          <a:lstStyle/>
          <a:p>
            <a:r>
              <a:rPr lang="sr-Latn-RS" dirty="0" smtClean="0"/>
              <a:t>Idealizovani oblik induktivnosti</a:t>
            </a:r>
            <a:endParaRPr lang="en-US" dirty="0"/>
          </a:p>
        </p:txBody>
      </p:sp>
      <p:sp>
        <p:nvSpPr>
          <p:cNvPr id="3" name="Content Placeholder 2"/>
          <p:cNvSpPr>
            <a:spLocks noGrp="1"/>
          </p:cNvSpPr>
          <p:nvPr>
            <p:ph idx="1"/>
          </p:nvPr>
        </p:nvSpPr>
        <p:spPr>
          <a:xfrm>
            <a:off x="451082" y="1187357"/>
            <a:ext cx="8229600" cy="2470244"/>
          </a:xfrm>
        </p:spPr>
        <p:txBody>
          <a:bodyPr>
            <a:normAutofit fontScale="85000" lnSpcReduction="20000"/>
          </a:bodyPr>
          <a:lstStyle/>
          <a:p>
            <a:pPr algn="just"/>
            <a:r>
              <a:rPr lang="hr-HR" dirty="0"/>
              <a:t>Ukoliko se rotor kreće od neusaglašenog ka usaglašenom položaju induktivnost faznog namotaja se povećava, a ako se rotor kreće od usaglašenog ka neusaglašenom položaju induktivnost se smanjuje. Ako se zanemari efekat zasićenja magnetskog materijala mašine, onda se može smatrati da induktivnost zavisi samo od pozicije rotora i da je ta zavisnost linearna.</a:t>
            </a:r>
            <a:endParaRPr lang="en-US" dirty="0"/>
          </a:p>
        </p:txBody>
      </p:sp>
      <p:grpSp>
        <p:nvGrpSpPr>
          <p:cNvPr id="29" name="Canvas 1"/>
          <p:cNvGrpSpPr/>
          <p:nvPr/>
        </p:nvGrpSpPr>
        <p:grpSpPr>
          <a:xfrm>
            <a:off x="1171281" y="3535502"/>
            <a:ext cx="7452901" cy="3070563"/>
            <a:chOff x="0" y="0"/>
            <a:chExt cx="5745137" cy="2034023"/>
          </a:xfrm>
        </p:grpSpPr>
        <p:sp>
          <p:nvSpPr>
            <p:cNvPr id="30" name="Rectangle 29"/>
            <p:cNvSpPr/>
            <p:nvPr/>
          </p:nvSpPr>
          <p:spPr>
            <a:xfrm>
              <a:off x="0" y="0"/>
              <a:ext cx="5744210" cy="2033270"/>
            </a:xfrm>
            <a:prstGeom prst="rect">
              <a:avLst/>
            </a:prstGeom>
            <a:noFill/>
            <a:ln>
              <a:noFill/>
            </a:ln>
          </p:spPr>
        </p:sp>
        <p:cxnSp>
          <p:nvCxnSpPr>
            <p:cNvPr id="31" name="Straight Arrow Connector 30"/>
            <p:cNvCxnSpPr>
              <a:cxnSpLocks noChangeShapeType="1"/>
            </p:cNvCxnSpPr>
            <p:nvPr/>
          </p:nvCxnSpPr>
          <p:spPr bwMode="auto">
            <a:xfrm flipV="1">
              <a:off x="128621" y="1680976"/>
              <a:ext cx="2508921" cy="10215"/>
            </a:xfrm>
            <a:prstGeom prst="straightConnector1">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flipV="1">
              <a:off x="398118" y="136447"/>
              <a:ext cx="0" cy="1685049"/>
            </a:xfrm>
            <a:prstGeom prst="straightConnector1">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3" name="Text Box 4"/>
            <p:cNvSpPr txBox="1">
              <a:spLocks noChangeArrowheads="1"/>
            </p:cNvSpPr>
            <p:nvPr/>
          </p:nvSpPr>
          <p:spPr bwMode="auto">
            <a:xfrm>
              <a:off x="8788" y="3"/>
              <a:ext cx="602556" cy="34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4125" tIns="42062" rIns="84125" bIns="42062" anchor="t" anchorCtr="0" upright="1">
              <a:noAutofit/>
            </a:bodyPr>
            <a:lstStyle/>
            <a:p>
              <a:pPr marL="0" marR="0">
                <a:spcBef>
                  <a:spcPts val="0"/>
                </a:spcBef>
                <a:spcAft>
                  <a:spcPts val="0"/>
                </a:spcAft>
              </a:pPr>
              <a:r>
                <a:rPr lang="en-US" sz="1400" i="1" dirty="0">
                  <a:effectLst/>
                  <a:latin typeface="Arial"/>
                  <a:ea typeface="Times New Roman"/>
                </a:rPr>
                <a:t>L </a:t>
              </a:r>
              <a:r>
                <a:rPr lang="en-US" sz="1400" dirty="0">
                  <a:effectLst/>
                  <a:latin typeface="Arial"/>
                  <a:ea typeface="Times New Roman"/>
                </a:rPr>
                <a:t>[H]</a:t>
              </a:r>
              <a:endParaRPr lang="en-US" sz="1400" dirty="0">
                <a:effectLst/>
                <a:latin typeface="Times New Roman"/>
                <a:ea typeface="Times New Roman"/>
              </a:endParaRPr>
            </a:p>
          </p:txBody>
        </p:sp>
        <p:sp>
          <p:nvSpPr>
            <p:cNvPr id="34" name="Text Box 5"/>
            <p:cNvSpPr txBox="1">
              <a:spLocks noChangeArrowheads="1"/>
            </p:cNvSpPr>
            <p:nvPr/>
          </p:nvSpPr>
          <p:spPr bwMode="auto">
            <a:xfrm>
              <a:off x="2533756" y="305528"/>
              <a:ext cx="416541" cy="45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4125" tIns="42062" rIns="84125" bIns="42062" anchor="t" anchorCtr="0" upright="1">
              <a:noAutofit/>
            </a:bodyPr>
            <a:lstStyle/>
            <a:p>
              <a:pPr marL="0" marR="0">
                <a:spcBef>
                  <a:spcPts val="0"/>
                </a:spcBef>
                <a:spcAft>
                  <a:spcPts val="0"/>
                </a:spcAft>
              </a:pPr>
              <a:r>
                <a:rPr lang="hr-HR" sz="1300">
                  <a:effectLst/>
                  <a:latin typeface="Times New Roman"/>
                  <a:ea typeface="Times New Roman"/>
                </a:rPr>
                <a:t> </a:t>
              </a:r>
              <a:endParaRPr lang="en-US" sz="1000">
                <a:effectLst/>
                <a:latin typeface="Times New Roman"/>
                <a:ea typeface="Times New Roman"/>
              </a:endParaRPr>
            </a:p>
          </p:txBody>
        </p:sp>
        <p:cxnSp>
          <p:nvCxnSpPr>
            <p:cNvPr id="35" name="Straight Connector 34"/>
            <p:cNvCxnSpPr>
              <a:cxnSpLocks noChangeShapeType="1"/>
            </p:cNvCxnSpPr>
            <p:nvPr/>
          </p:nvCxnSpPr>
          <p:spPr bwMode="auto">
            <a:xfrm>
              <a:off x="1384247" y="447882"/>
              <a:ext cx="1" cy="1243699"/>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398149" y="1365408"/>
              <a:ext cx="357084" cy="0"/>
            </a:xfrm>
            <a:prstGeom prst="line">
              <a:avLst/>
            </a:prstGeom>
            <a:noFill/>
            <a:ln w="28575" algn="ctr">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107763" dir="13500000" algn="ctr" rotWithShape="0">
                      <a:srgbClr val="000000">
                        <a:alpha val="50000"/>
                      </a:srgbClr>
                    </a:outerShdw>
                  </a:effectLst>
                </a14:hiddenEffects>
              </a:ext>
            </a:extLst>
          </p:spPr>
        </p:cxnSp>
        <p:cxnSp>
          <p:nvCxnSpPr>
            <p:cNvPr id="37" name="Straight Connector 36"/>
            <p:cNvCxnSpPr>
              <a:cxnSpLocks noChangeShapeType="1"/>
            </p:cNvCxnSpPr>
            <p:nvPr/>
          </p:nvCxnSpPr>
          <p:spPr bwMode="auto">
            <a:xfrm>
              <a:off x="755229" y="1365158"/>
              <a:ext cx="0" cy="326289"/>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8" name="Text Box 4"/>
            <p:cNvSpPr txBox="1">
              <a:spLocks noChangeArrowheads="1"/>
            </p:cNvSpPr>
            <p:nvPr/>
          </p:nvSpPr>
          <p:spPr bwMode="auto">
            <a:xfrm>
              <a:off x="0" y="297039"/>
              <a:ext cx="444808" cy="48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4125" tIns="42062" rIns="84125" bIns="42062" anchor="t" anchorCtr="0" upright="1">
              <a:noAutofit/>
            </a:bodyPr>
            <a:lstStyle/>
            <a:p>
              <a:pPr marL="0" marR="0">
                <a:lnSpc>
                  <a:spcPct val="106000"/>
                </a:lnSpc>
                <a:spcBef>
                  <a:spcPts val="0"/>
                </a:spcBef>
                <a:spcAft>
                  <a:spcPts val="800"/>
                </a:spcAft>
              </a:pPr>
              <a:r>
                <a:rPr lang="sr-Latn-RS" sz="1400" i="1" dirty="0">
                  <a:effectLst/>
                  <a:latin typeface="Arial"/>
                  <a:ea typeface="Times New Roman"/>
                </a:rPr>
                <a:t>L</a:t>
              </a:r>
              <a:r>
                <a:rPr lang="sr-Latn-RS" sz="1400" baseline="-25000" dirty="0">
                  <a:effectLst/>
                  <a:latin typeface="Arial"/>
                  <a:ea typeface="Times New Roman"/>
                </a:rPr>
                <a:t>max</a:t>
              </a:r>
              <a:endParaRPr lang="en-US" sz="1400" dirty="0">
                <a:effectLst/>
                <a:latin typeface="Times New Roman"/>
                <a:ea typeface="Times New Roman"/>
              </a:endParaRPr>
            </a:p>
          </p:txBody>
        </p:sp>
        <p:cxnSp>
          <p:nvCxnSpPr>
            <p:cNvPr id="39" name="Straight Connector 38"/>
            <p:cNvCxnSpPr>
              <a:cxnSpLocks noChangeShapeType="1"/>
            </p:cNvCxnSpPr>
            <p:nvPr/>
          </p:nvCxnSpPr>
          <p:spPr bwMode="auto">
            <a:xfrm flipH="1" flipV="1">
              <a:off x="404372" y="447778"/>
              <a:ext cx="979875" cy="17"/>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40" name="Text Box 4"/>
            <p:cNvSpPr txBox="1">
              <a:spLocks noChangeArrowheads="1"/>
            </p:cNvSpPr>
            <p:nvPr/>
          </p:nvSpPr>
          <p:spPr bwMode="auto">
            <a:xfrm>
              <a:off x="193" y="1173538"/>
              <a:ext cx="444603" cy="42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4125" tIns="42062" rIns="84125" bIns="42062" anchor="t" anchorCtr="0" upright="1">
              <a:noAutofit/>
            </a:bodyPr>
            <a:lstStyle/>
            <a:p>
              <a:pPr marL="0" marR="0">
                <a:lnSpc>
                  <a:spcPct val="105000"/>
                </a:lnSpc>
                <a:spcBef>
                  <a:spcPts val="0"/>
                </a:spcBef>
                <a:spcAft>
                  <a:spcPts val="800"/>
                </a:spcAft>
              </a:pPr>
              <a:r>
                <a:rPr lang="sr-Latn-RS" sz="1400" i="1" dirty="0">
                  <a:effectLst/>
                  <a:latin typeface="Arial"/>
                  <a:ea typeface="Times New Roman"/>
                </a:rPr>
                <a:t>L</a:t>
              </a:r>
              <a:r>
                <a:rPr lang="sr-Latn-RS" sz="1400" baseline="-25000" dirty="0">
                  <a:effectLst/>
                  <a:latin typeface="Arial"/>
                  <a:ea typeface="Times New Roman"/>
                </a:rPr>
                <a:t>min</a:t>
              </a:r>
              <a:endParaRPr lang="en-US" sz="1400" dirty="0">
                <a:effectLst/>
                <a:latin typeface="Times New Roman"/>
                <a:ea typeface="Times New Roman"/>
              </a:endParaRPr>
            </a:p>
          </p:txBody>
        </p:sp>
        <p:cxnSp>
          <p:nvCxnSpPr>
            <p:cNvPr id="41" name="Straight Connector 40"/>
            <p:cNvCxnSpPr>
              <a:cxnSpLocks noChangeShapeType="1"/>
            </p:cNvCxnSpPr>
            <p:nvPr/>
          </p:nvCxnSpPr>
          <p:spPr bwMode="auto">
            <a:xfrm>
              <a:off x="1990922" y="1365409"/>
              <a:ext cx="356876" cy="0"/>
            </a:xfrm>
            <a:prstGeom prst="line">
              <a:avLst/>
            </a:prstGeom>
            <a:noFill/>
            <a:ln w="28575" algn="ctr">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107763" dir="13500000" algn="ctr" rotWithShape="0">
                      <a:srgbClr val="000000">
                        <a:alpha val="50000"/>
                      </a:srgbClr>
                    </a:outerShdw>
                  </a:effectLst>
                </a14:hiddenEffects>
              </a:ext>
            </a:extLst>
          </p:spPr>
        </p:cxnSp>
        <p:cxnSp>
          <p:nvCxnSpPr>
            <p:cNvPr id="42" name="Straight Connector 41"/>
            <p:cNvCxnSpPr>
              <a:cxnSpLocks noChangeShapeType="1"/>
            </p:cNvCxnSpPr>
            <p:nvPr/>
          </p:nvCxnSpPr>
          <p:spPr bwMode="auto">
            <a:xfrm flipV="1">
              <a:off x="755233" y="447882"/>
              <a:ext cx="629015" cy="924913"/>
            </a:xfrm>
            <a:prstGeom prst="line">
              <a:avLst/>
            </a:prstGeom>
            <a:noFill/>
            <a:ln w="28575" algn="ctr">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107763" dir="13500000" algn="ctr" rotWithShape="0">
                      <a:srgbClr val="000000">
                        <a:alpha val="50000"/>
                      </a:srgbClr>
                    </a:outerShdw>
                  </a:effectLst>
                </a14:hiddenEffects>
              </a:ext>
            </a:extLst>
          </p:spPr>
        </p:cxnSp>
        <p:cxnSp>
          <p:nvCxnSpPr>
            <p:cNvPr id="43" name="Straight Connector 42"/>
            <p:cNvCxnSpPr>
              <a:cxnSpLocks noChangeShapeType="1"/>
            </p:cNvCxnSpPr>
            <p:nvPr/>
          </p:nvCxnSpPr>
          <p:spPr bwMode="auto">
            <a:xfrm>
              <a:off x="1384247" y="447881"/>
              <a:ext cx="606675" cy="917283"/>
            </a:xfrm>
            <a:prstGeom prst="line">
              <a:avLst/>
            </a:prstGeom>
            <a:noFill/>
            <a:ln w="28575" algn="ctr">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107763" dir="13500000" algn="ctr" rotWithShape="0">
                      <a:srgbClr val="000000">
                        <a:alpha val="50000"/>
                      </a:srgbClr>
                    </a:outerShdw>
                  </a:effectLst>
                </a14:hiddenEffects>
              </a:ext>
            </a:extLst>
          </p:spPr>
        </p:cxnSp>
        <p:cxnSp>
          <p:nvCxnSpPr>
            <p:cNvPr id="44" name="Straight Connector 43"/>
            <p:cNvCxnSpPr>
              <a:cxnSpLocks noChangeShapeType="1"/>
            </p:cNvCxnSpPr>
            <p:nvPr/>
          </p:nvCxnSpPr>
          <p:spPr bwMode="auto">
            <a:xfrm>
              <a:off x="2347795" y="1372813"/>
              <a:ext cx="0" cy="326084"/>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flipV="1">
              <a:off x="2794003" y="1680835"/>
              <a:ext cx="2508614" cy="9948"/>
            </a:xfrm>
            <a:prstGeom prst="straightConnector1">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flipH="1" flipV="1">
              <a:off x="3045460" y="186441"/>
              <a:ext cx="17839" cy="1634776"/>
            </a:xfrm>
            <a:prstGeom prst="straightConnector1">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7" name="Text Box 4"/>
            <p:cNvSpPr txBox="1">
              <a:spLocks noChangeArrowheads="1"/>
            </p:cNvSpPr>
            <p:nvPr/>
          </p:nvSpPr>
          <p:spPr bwMode="auto">
            <a:xfrm>
              <a:off x="2669432" y="8160"/>
              <a:ext cx="601974" cy="48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4125" tIns="42062" rIns="84125" bIns="42062" anchor="t" anchorCtr="0" upright="1">
              <a:noAutofit/>
            </a:bodyPr>
            <a:lstStyle/>
            <a:p>
              <a:pPr marL="0" marR="0">
                <a:lnSpc>
                  <a:spcPct val="106000"/>
                </a:lnSpc>
                <a:spcBef>
                  <a:spcPts val="0"/>
                </a:spcBef>
                <a:spcAft>
                  <a:spcPts val="800"/>
                </a:spcAft>
              </a:pPr>
              <a:r>
                <a:rPr lang="en-US" sz="1400" i="1" dirty="0">
                  <a:effectLst/>
                  <a:latin typeface="Arial"/>
                  <a:ea typeface="Calibri"/>
                </a:rPr>
                <a:t>L </a:t>
              </a:r>
              <a:r>
                <a:rPr lang="en-US" sz="1400" dirty="0">
                  <a:effectLst/>
                  <a:latin typeface="Arial"/>
                  <a:ea typeface="Calibri"/>
                </a:rPr>
                <a:t>[H]</a:t>
              </a:r>
              <a:endParaRPr lang="en-US" sz="1400" dirty="0">
                <a:effectLst/>
                <a:latin typeface="Times New Roman"/>
                <a:ea typeface="Times New Roman"/>
              </a:endParaRPr>
            </a:p>
          </p:txBody>
        </p:sp>
        <p:cxnSp>
          <p:nvCxnSpPr>
            <p:cNvPr id="48" name="Straight Connector 47"/>
            <p:cNvCxnSpPr>
              <a:cxnSpLocks noChangeShapeType="1"/>
            </p:cNvCxnSpPr>
            <p:nvPr/>
          </p:nvCxnSpPr>
          <p:spPr bwMode="auto">
            <a:xfrm>
              <a:off x="3063552" y="1365252"/>
              <a:ext cx="356876" cy="0"/>
            </a:xfrm>
            <a:prstGeom prst="line">
              <a:avLst/>
            </a:prstGeom>
            <a:noFill/>
            <a:ln w="28575" algn="ctr">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107763" dir="13500000" algn="ctr" rotWithShape="0">
                      <a:srgbClr val="000000">
                        <a:alpha val="50000"/>
                      </a:srgbClr>
                    </a:outerShdw>
                  </a:effectLst>
                </a14:hiddenEffects>
              </a:ext>
            </a:extLst>
          </p:spPr>
        </p:cxnSp>
        <p:cxnSp>
          <p:nvCxnSpPr>
            <p:cNvPr id="49" name="Straight Connector 48"/>
            <p:cNvCxnSpPr>
              <a:cxnSpLocks noChangeShapeType="1"/>
            </p:cNvCxnSpPr>
            <p:nvPr/>
          </p:nvCxnSpPr>
          <p:spPr bwMode="auto">
            <a:xfrm>
              <a:off x="3408379" y="1365252"/>
              <a:ext cx="0" cy="326084"/>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50" name="Text Box 4"/>
            <p:cNvSpPr txBox="1">
              <a:spLocks noChangeArrowheads="1"/>
            </p:cNvSpPr>
            <p:nvPr/>
          </p:nvSpPr>
          <p:spPr bwMode="auto">
            <a:xfrm>
              <a:off x="2680478" y="281436"/>
              <a:ext cx="444203" cy="48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4125" tIns="42062" rIns="84125" bIns="42062" anchor="t" anchorCtr="0" upright="1">
              <a:noAutofit/>
            </a:bodyPr>
            <a:lstStyle/>
            <a:p>
              <a:pPr marL="0" marR="0">
                <a:lnSpc>
                  <a:spcPct val="105000"/>
                </a:lnSpc>
                <a:spcBef>
                  <a:spcPts val="0"/>
                </a:spcBef>
                <a:spcAft>
                  <a:spcPts val="800"/>
                </a:spcAft>
              </a:pPr>
              <a:r>
                <a:rPr lang="sr-Latn-RS" sz="1400" i="1" dirty="0">
                  <a:effectLst/>
                  <a:latin typeface="Arial"/>
                  <a:ea typeface="Times New Roman"/>
                </a:rPr>
                <a:t>L</a:t>
              </a:r>
              <a:r>
                <a:rPr lang="sr-Latn-RS" sz="1400" baseline="-25000" dirty="0">
                  <a:effectLst/>
                  <a:latin typeface="Arial"/>
                  <a:ea typeface="Times New Roman"/>
                </a:rPr>
                <a:t>max</a:t>
              </a:r>
              <a:endParaRPr lang="en-US" sz="1400" dirty="0">
                <a:effectLst/>
                <a:latin typeface="Times New Roman"/>
                <a:ea typeface="Times New Roman"/>
              </a:endParaRPr>
            </a:p>
          </p:txBody>
        </p:sp>
        <p:cxnSp>
          <p:nvCxnSpPr>
            <p:cNvPr id="51" name="Straight Connector 50"/>
            <p:cNvCxnSpPr>
              <a:cxnSpLocks noChangeShapeType="1"/>
            </p:cNvCxnSpPr>
            <p:nvPr/>
          </p:nvCxnSpPr>
          <p:spPr bwMode="auto">
            <a:xfrm flipH="1" flipV="1">
              <a:off x="3069956" y="447794"/>
              <a:ext cx="979227"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52" name="Text Box 4"/>
            <p:cNvSpPr txBox="1">
              <a:spLocks noChangeArrowheads="1"/>
            </p:cNvSpPr>
            <p:nvPr/>
          </p:nvSpPr>
          <p:spPr bwMode="auto">
            <a:xfrm>
              <a:off x="2665341" y="1173470"/>
              <a:ext cx="601974" cy="4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4125" tIns="42062" rIns="84125" bIns="42062" anchor="t" anchorCtr="0" upright="1">
              <a:noAutofit/>
            </a:bodyPr>
            <a:lstStyle/>
            <a:p>
              <a:pPr marL="0" marR="0">
                <a:lnSpc>
                  <a:spcPct val="105000"/>
                </a:lnSpc>
                <a:spcBef>
                  <a:spcPts val="0"/>
                </a:spcBef>
                <a:spcAft>
                  <a:spcPts val="800"/>
                </a:spcAft>
              </a:pPr>
              <a:r>
                <a:rPr lang="sr-Latn-RS" sz="1400" i="1" dirty="0">
                  <a:effectLst/>
                  <a:latin typeface="Arial"/>
                  <a:ea typeface="Times New Roman"/>
                </a:rPr>
                <a:t>L</a:t>
              </a:r>
              <a:r>
                <a:rPr lang="sr-Latn-RS" sz="1400" baseline="-25000" dirty="0">
                  <a:effectLst/>
                  <a:latin typeface="Arial"/>
                  <a:ea typeface="Times New Roman"/>
                </a:rPr>
                <a:t>min</a:t>
              </a:r>
              <a:endParaRPr lang="en-US" sz="1400" dirty="0">
                <a:effectLst/>
                <a:latin typeface="Times New Roman"/>
                <a:ea typeface="Times New Roman"/>
              </a:endParaRPr>
            </a:p>
          </p:txBody>
        </p:sp>
        <p:cxnSp>
          <p:nvCxnSpPr>
            <p:cNvPr id="53" name="Straight Connector 52"/>
            <p:cNvCxnSpPr>
              <a:cxnSpLocks noChangeShapeType="1"/>
            </p:cNvCxnSpPr>
            <p:nvPr/>
          </p:nvCxnSpPr>
          <p:spPr bwMode="auto">
            <a:xfrm>
              <a:off x="4656397" y="1365252"/>
              <a:ext cx="356294" cy="0"/>
            </a:xfrm>
            <a:prstGeom prst="line">
              <a:avLst/>
            </a:prstGeom>
            <a:noFill/>
            <a:ln w="28575" algn="ctr">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107763" dir="13500000" algn="ctr" rotWithShape="0">
                      <a:srgbClr val="000000">
                        <a:alpha val="50000"/>
                      </a:srgbClr>
                    </a:outerShdw>
                  </a:effectLst>
                </a14:hiddenEffects>
              </a:ext>
            </a:extLst>
          </p:spPr>
        </p:cxnSp>
        <p:cxnSp>
          <p:nvCxnSpPr>
            <p:cNvPr id="54" name="Straight Connector 53"/>
            <p:cNvCxnSpPr>
              <a:cxnSpLocks noChangeShapeType="1"/>
            </p:cNvCxnSpPr>
            <p:nvPr/>
          </p:nvCxnSpPr>
          <p:spPr bwMode="auto">
            <a:xfrm>
              <a:off x="5012691" y="1373811"/>
              <a:ext cx="0" cy="326084"/>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3871825" y="447794"/>
              <a:ext cx="355712" cy="0"/>
            </a:xfrm>
            <a:prstGeom prst="line">
              <a:avLst/>
            </a:prstGeom>
            <a:noFill/>
            <a:ln w="28575" algn="ctr">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107763" dir="13500000" algn="ctr" rotWithShape="0">
                      <a:srgbClr val="000000">
                        <a:alpha val="50000"/>
                      </a:srgbClr>
                    </a:outerShdw>
                  </a:effectLst>
                </a14:hiddenEffects>
              </a:ext>
            </a:extLst>
          </p:spPr>
        </p:cxnSp>
        <p:cxnSp>
          <p:nvCxnSpPr>
            <p:cNvPr id="56" name="Straight Connector 55"/>
            <p:cNvCxnSpPr>
              <a:cxnSpLocks noChangeShapeType="1"/>
            </p:cNvCxnSpPr>
            <p:nvPr/>
          </p:nvCxnSpPr>
          <p:spPr bwMode="auto">
            <a:xfrm>
              <a:off x="4226165" y="447794"/>
              <a:ext cx="428733" cy="917457"/>
            </a:xfrm>
            <a:prstGeom prst="line">
              <a:avLst/>
            </a:prstGeom>
            <a:noFill/>
            <a:ln w="28575" algn="ctr">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107763" dir="13500000" algn="ctr" rotWithShape="0">
                      <a:srgbClr val="000000">
                        <a:alpha val="50000"/>
                      </a:srgbClr>
                    </a:outerShdw>
                  </a:effectLst>
                </a14:hiddenEffects>
              </a:ext>
            </a:extLst>
          </p:spPr>
        </p:cxnSp>
        <p:cxnSp>
          <p:nvCxnSpPr>
            <p:cNvPr id="57" name="Straight Connector 56"/>
            <p:cNvCxnSpPr>
              <a:cxnSpLocks noChangeShapeType="1"/>
            </p:cNvCxnSpPr>
            <p:nvPr/>
          </p:nvCxnSpPr>
          <p:spPr bwMode="auto">
            <a:xfrm flipH="1">
              <a:off x="3418921" y="447794"/>
              <a:ext cx="441836" cy="917457"/>
            </a:xfrm>
            <a:prstGeom prst="line">
              <a:avLst/>
            </a:prstGeom>
            <a:noFill/>
            <a:ln w="28575" algn="ctr">
              <a:solidFill>
                <a:srgbClr val="4F81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107763" dir="13500000" algn="ctr" rotWithShape="0">
                      <a:srgbClr val="000000">
                        <a:alpha val="50000"/>
                      </a:srgbClr>
                    </a:outerShdw>
                  </a:effectLst>
                </a14:hiddenEffects>
              </a:ext>
            </a:extLst>
          </p:spPr>
        </p:cxnSp>
        <p:sp>
          <p:nvSpPr>
            <p:cNvPr id="58" name="Text Box 5"/>
            <p:cNvSpPr txBox="1">
              <a:spLocks noChangeArrowheads="1"/>
            </p:cNvSpPr>
            <p:nvPr/>
          </p:nvSpPr>
          <p:spPr bwMode="auto">
            <a:xfrm>
              <a:off x="2410725" y="1695227"/>
              <a:ext cx="670744" cy="33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4125" tIns="42062" rIns="84125" bIns="42062" anchor="t" anchorCtr="0" upright="1">
              <a:noAutofit/>
            </a:bodyPr>
            <a:lstStyle/>
            <a:p>
              <a:pPr marL="0" marR="0">
                <a:lnSpc>
                  <a:spcPct val="105000"/>
                </a:lnSpc>
                <a:spcBef>
                  <a:spcPts val="0"/>
                </a:spcBef>
                <a:spcAft>
                  <a:spcPts val="800"/>
                </a:spcAft>
              </a:pPr>
              <a:r>
                <a:rPr lang="en-US" sz="1100" dirty="0">
                  <a:effectLst/>
                  <a:latin typeface="Times New Roman"/>
                  <a:ea typeface="Calibri"/>
                </a:rPr>
                <a:t> </a:t>
              </a:r>
              <a:r>
                <a:rPr lang="sr-Latn-RS" sz="1400" i="1" dirty="0">
                  <a:effectLst/>
                  <a:latin typeface="Arial"/>
                  <a:ea typeface="Calibri"/>
                </a:rPr>
                <a:t>θ</a:t>
              </a:r>
              <a:r>
                <a:rPr lang="sr-Latn-RS" sz="1400" dirty="0">
                  <a:effectLst/>
                  <a:latin typeface="Arial"/>
                  <a:ea typeface="Calibri"/>
                </a:rPr>
                <a:t> [</a:t>
              </a:r>
              <a:r>
                <a:rPr lang="sr-Latn-RS" sz="1400" baseline="30000" dirty="0">
                  <a:effectLst/>
                  <a:latin typeface="Arial"/>
                  <a:ea typeface="Calibri"/>
                </a:rPr>
                <a:t>o</a:t>
              </a:r>
              <a:r>
                <a:rPr lang="sr-Latn-RS" sz="1400" dirty="0">
                  <a:effectLst/>
                  <a:latin typeface="Arial"/>
                  <a:ea typeface="Calibri"/>
                </a:rPr>
                <a:t> el.]</a:t>
              </a:r>
              <a:endParaRPr lang="en-US" sz="1400" dirty="0">
                <a:effectLst/>
                <a:latin typeface="Times New Roman"/>
                <a:ea typeface="Times New Roman"/>
              </a:endParaRPr>
            </a:p>
          </p:txBody>
        </p:sp>
        <p:sp>
          <p:nvSpPr>
            <p:cNvPr id="59" name="Text Box 5"/>
            <p:cNvSpPr txBox="1">
              <a:spLocks noChangeArrowheads="1"/>
            </p:cNvSpPr>
            <p:nvPr/>
          </p:nvSpPr>
          <p:spPr bwMode="auto">
            <a:xfrm>
              <a:off x="5118214" y="1685809"/>
              <a:ext cx="626923"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84125" tIns="42062" rIns="84125" bIns="42062" anchor="t" anchorCtr="0" upright="1">
              <a:noAutofit/>
            </a:bodyPr>
            <a:lstStyle/>
            <a:p>
              <a:pPr marL="0" marR="0">
                <a:lnSpc>
                  <a:spcPct val="105000"/>
                </a:lnSpc>
                <a:spcBef>
                  <a:spcPts val="0"/>
                </a:spcBef>
                <a:spcAft>
                  <a:spcPts val="800"/>
                </a:spcAft>
              </a:pPr>
              <a:r>
                <a:rPr lang="en-US" sz="1400" dirty="0">
                  <a:effectLst/>
                  <a:latin typeface="Times New Roman"/>
                  <a:ea typeface="Calibri"/>
                </a:rPr>
                <a:t> </a:t>
              </a:r>
              <a:r>
                <a:rPr lang="sr-Latn-RS" sz="1400" i="1" dirty="0">
                  <a:effectLst/>
                  <a:latin typeface="Arial"/>
                  <a:ea typeface="Calibri"/>
                </a:rPr>
                <a:t>θ</a:t>
              </a:r>
              <a:r>
                <a:rPr lang="sr-Latn-RS" sz="1400" dirty="0">
                  <a:effectLst/>
                  <a:latin typeface="Arial"/>
                  <a:ea typeface="Calibri"/>
                </a:rPr>
                <a:t> [</a:t>
              </a:r>
              <a:r>
                <a:rPr lang="sr-Latn-RS" sz="1400" baseline="30000" dirty="0">
                  <a:effectLst/>
                  <a:latin typeface="Arial"/>
                  <a:ea typeface="Calibri"/>
                </a:rPr>
                <a:t>o</a:t>
              </a:r>
              <a:r>
                <a:rPr lang="sr-Latn-RS" sz="1400" dirty="0">
                  <a:effectLst/>
                  <a:latin typeface="Arial"/>
                  <a:ea typeface="Calibri"/>
                </a:rPr>
                <a:t> el.]</a:t>
              </a:r>
              <a:endParaRPr lang="en-US" sz="1400" dirty="0">
                <a:effectLst/>
                <a:latin typeface="Times New Roman"/>
                <a:ea typeface="Times New Roman"/>
              </a:endParaRPr>
            </a:p>
          </p:txBody>
        </p:sp>
        <p:cxnSp>
          <p:nvCxnSpPr>
            <p:cNvPr id="60" name="Straight Connector 59"/>
            <p:cNvCxnSpPr>
              <a:cxnSpLocks noChangeShapeType="1"/>
            </p:cNvCxnSpPr>
            <p:nvPr/>
          </p:nvCxnSpPr>
          <p:spPr bwMode="auto">
            <a:xfrm>
              <a:off x="3871836" y="448031"/>
              <a:ext cx="0" cy="124333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4220627" y="456116"/>
              <a:ext cx="0" cy="1242695"/>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4656409" y="1381131"/>
              <a:ext cx="0" cy="325755"/>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1986973" y="1373165"/>
              <a:ext cx="0" cy="325755"/>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64" name="Text Box 72"/>
            <p:cNvSpPr txBox="1"/>
            <p:nvPr/>
          </p:nvSpPr>
          <p:spPr>
            <a:xfrm>
              <a:off x="617532" y="1698610"/>
              <a:ext cx="290937" cy="263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sr-Latn-RS" sz="1400" dirty="0">
                  <a:effectLst/>
                  <a:latin typeface="Arial"/>
                  <a:ea typeface="Times New Roman"/>
                </a:rPr>
                <a:t>A</a:t>
              </a:r>
              <a:endParaRPr lang="en-US" sz="1400" dirty="0">
                <a:effectLst/>
                <a:latin typeface="Times New Roman"/>
                <a:ea typeface="Times New Roman"/>
              </a:endParaRPr>
            </a:p>
          </p:txBody>
        </p:sp>
        <p:sp>
          <p:nvSpPr>
            <p:cNvPr id="65" name="Text Box 72"/>
            <p:cNvSpPr txBox="1"/>
            <p:nvPr/>
          </p:nvSpPr>
          <p:spPr>
            <a:xfrm>
              <a:off x="3268993" y="1695029"/>
              <a:ext cx="290830" cy="263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sr-Latn-RS" sz="1400" dirty="0">
                  <a:effectLst/>
                  <a:latin typeface="Arial"/>
                  <a:ea typeface="Times New Roman"/>
                </a:rPr>
                <a:t>A</a:t>
              </a:r>
              <a:endParaRPr lang="en-US" sz="1400" dirty="0">
                <a:effectLst/>
                <a:latin typeface="Times New Roman"/>
                <a:ea typeface="Times New Roman"/>
              </a:endParaRPr>
            </a:p>
          </p:txBody>
        </p:sp>
        <p:sp>
          <p:nvSpPr>
            <p:cNvPr id="66" name="Text Box 72"/>
            <p:cNvSpPr txBox="1"/>
            <p:nvPr/>
          </p:nvSpPr>
          <p:spPr>
            <a:xfrm>
              <a:off x="1254662" y="1695173"/>
              <a:ext cx="290830" cy="263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sr-Latn-RS" sz="1400" dirty="0">
                  <a:effectLst/>
                  <a:latin typeface="Arial"/>
                  <a:ea typeface="Times New Roman"/>
                </a:rPr>
                <a:t>B</a:t>
              </a:r>
              <a:endParaRPr lang="en-US" sz="1400" dirty="0">
                <a:effectLst/>
                <a:latin typeface="Times New Roman"/>
                <a:ea typeface="Times New Roman"/>
              </a:endParaRPr>
            </a:p>
          </p:txBody>
        </p:sp>
        <p:sp>
          <p:nvSpPr>
            <p:cNvPr id="67" name="Text Box 72"/>
            <p:cNvSpPr txBox="1"/>
            <p:nvPr/>
          </p:nvSpPr>
          <p:spPr>
            <a:xfrm>
              <a:off x="1829603" y="1682714"/>
              <a:ext cx="290830" cy="263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sr-Latn-RS" sz="1400" dirty="0">
                  <a:effectLst/>
                  <a:latin typeface="Arial"/>
                  <a:ea typeface="Times New Roman"/>
                </a:rPr>
                <a:t>C</a:t>
              </a:r>
              <a:endParaRPr lang="en-US" sz="1400" dirty="0">
                <a:effectLst/>
                <a:latin typeface="Times New Roman"/>
                <a:ea typeface="Times New Roman"/>
              </a:endParaRPr>
            </a:p>
          </p:txBody>
        </p:sp>
        <p:sp>
          <p:nvSpPr>
            <p:cNvPr id="68" name="Text Box 72"/>
            <p:cNvSpPr txBox="1"/>
            <p:nvPr/>
          </p:nvSpPr>
          <p:spPr>
            <a:xfrm>
              <a:off x="3749198" y="1695610"/>
              <a:ext cx="290195" cy="262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sr-Latn-RS" sz="1400" dirty="0">
                  <a:effectLst/>
                  <a:latin typeface="Arial"/>
                  <a:ea typeface="Times New Roman"/>
                </a:rPr>
                <a:t>B</a:t>
              </a:r>
              <a:endParaRPr lang="en-US" sz="1400" dirty="0">
                <a:effectLst/>
                <a:latin typeface="Times New Roman"/>
                <a:ea typeface="Times New Roman"/>
              </a:endParaRPr>
            </a:p>
          </p:txBody>
        </p:sp>
        <p:sp>
          <p:nvSpPr>
            <p:cNvPr id="69" name="Text Box 72"/>
            <p:cNvSpPr txBox="1"/>
            <p:nvPr/>
          </p:nvSpPr>
          <p:spPr>
            <a:xfrm>
              <a:off x="4069864" y="1696209"/>
              <a:ext cx="290195" cy="262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sr-Latn-RS" sz="1400" dirty="0">
                  <a:effectLst/>
                  <a:latin typeface="Arial"/>
                  <a:ea typeface="Times New Roman"/>
                </a:rPr>
                <a:t>C</a:t>
              </a:r>
              <a:endParaRPr lang="en-US" sz="1400" dirty="0">
                <a:effectLst/>
                <a:latin typeface="Times New Roman"/>
                <a:ea typeface="Times New Roman"/>
              </a:endParaRPr>
            </a:p>
          </p:txBody>
        </p:sp>
        <p:sp>
          <p:nvSpPr>
            <p:cNvPr id="70" name="Text Box 72"/>
            <p:cNvSpPr txBox="1"/>
            <p:nvPr/>
          </p:nvSpPr>
          <p:spPr>
            <a:xfrm>
              <a:off x="4487883" y="1689418"/>
              <a:ext cx="290195" cy="262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sr-Latn-RS" sz="1400" dirty="0">
                  <a:effectLst/>
                  <a:latin typeface="Arial"/>
                  <a:ea typeface="Times New Roman"/>
                </a:rPr>
                <a:t>D</a:t>
              </a:r>
              <a:endParaRPr lang="en-US" sz="1400" dirty="0">
                <a:effectLst/>
                <a:latin typeface="Times New Roman"/>
                <a:ea typeface="Times New Roman"/>
              </a:endParaRPr>
            </a:p>
          </p:txBody>
        </p:sp>
        <p:sp>
          <p:nvSpPr>
            <p:cNvPr id="71" name="Text Box 72"/>
            <p:cNvSpPr txBox="1"/>
            <p:nvPr/>
          </p:nvSpPr>
          <p:spPr>
            <a:xfrm>
              <a:off x="4815994" y="1680832"/>
              <a:ext cx="443505" cy="262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sr-Latn-RS" sz="1400" dirty="0">
                  <a:effectLst/>
                  <a:latin typeface="Arial"/>
                  <a:ea typeface="Times New Roman"/>
                </a:rPr>
                <a:t>360</a:t>
              </a:r>
              <a:endParaRPr lang="en-US" sz="1400" dirty="0">
                <a:effectLst/>
                <a:latin typeface="Times New Roman"/>
                <a:ea typeface="Times New Roman"/>
              </a:endParaRPr>
            </a:p>
          </p:txBody>
        </p:sp>
        <p:sp>
          <p:nvSpPr>
            <p:cNvPr id="72" name="Text Box 72"/>
            <p:cNvSpPr txBox="1"/>
            <p:nvPr/>
          </p:nvSpPr>
          <p:spPr>
            <a:xfrm>
              <a:off x="2130391" y="1689415"/>
              <a:ext cx="443230" cy="2622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sr-Latn-RS" sz="1400" dirty="0">
                  <a:effectLst/>
                  <a:latin typeface="Arial"/>
                  <a:ea typeface="Times New Roman"/>
                </a:rPr>
                <a:t>360</a:t>
              </a:r>
              <a:endParaRPr lang="en-US" sz="1400" dirty="0">
                <a:effectLst/>
                <a:latin typeface="Times New Roman"/>
                <a:ea typeface="Times New Roman"/>
              </a:endParaRPr>
            </a:p>
          </p:txBody>
        </p:sp>
      </p:grpSp>
      <p:sp>
        <p:nvSpPr>
          <p:cNvPr id="73" name="TextBox 72"/>
          <p:cNvSpPr txBox="1"/>
          <p:nvPr/>
        </p:nvSpPr>
        <p:spPr>
          <a:xfrm>
            <a:off x="790160" y="6366937"/>
            <a:ext cx="4147706" cy="369332"/>
          </a:xfrm>
          <a:prstGeom prst="rect">
            <a:avLst/>
          </a:prstGeom>
          <a:noFill/>
        </p:spPr>
        <p:txBody>
          <a:bodyPr wrap="square" rtlCol="0">
            <a:spAutoFit/>
          </a:bodyPr>
          <a:lstStyle/>
          <a:p>
            <a:pPr algn="ctr"/>
            <a:r>
              <a:rPr lang="sr-Latn-RS" dirty="0" smtClean="0"/>
              <a:t>Jednaka širina polova rotora i statora</a:t>
            </a:r>
            <a:endParaRPr lang="en-US" dirty="0"/>
          </a:p>
        </p:txBody>
      </p:sp>
      <p:sp>
        <p:nvSpPr>
          <p:cNvPr id="74" name="TextBox 73"/>
          <p:cNvSpPr txBox="1"/>
          <p:nvPr/>
        </p:nvSpPr>
        <p:spPr>
          <a:xfrm>
            <a:off x="4728385" y="6350341"/>
            <a:ext cx="4147706" cy="369332"/>
          </a:xfrm>
          <a:prstGeom prst="rect">
            <a:avLst/>
          </a:prstGeom>
          <a:noFill/>
        </p:spPr>
        <p:txBody>
          <a:bodyPr wrap="square" rtlCol="0">
            <a:spAutoFit/>
          </a:bodyPr>
          <a:lstStyle/>
          <a:p>
            <a:pPr algn="ctr"/>
            <a:r>
              <a:rPr lang="sr-Latn-RS" dirty="0" smtClean="0"/>
              <a:t>Polovi rotora širi od polova statora</a:t>
            </a:r>
            <a:endParaRPr lang="en-US" dirty="0"/>
          </a:p>
        </p:txBody>
      </p:sp>
    </p:spTree>
    <p:extLst>
      <p:ext uri="{BB962C8B-B14F-4D97-AF65-F5344CB8AC3E}">
        <p14:creationId xmlns:p14="http://schemas.microsoft.com/office/powerpoint/2010/main" val="427857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000"/>
                                        <p:tgtEl>
                                          <p:spTgt spid="74"/>
                                        </p:tgtEl>
                                      </p:cBhvr>
                                    </p:animEffect>
                                    <p:anim calcmode="lin" valueType="num">
                                      <p:cBhvr>
                                        <p:cTn id="26" dur="1000" fill="hold"/>
                                        <p:tgtEl>
                                          <p:spTgt spid="74"/>
                                        </p:tgtEl>
                                        <p:attrNameLst>
                                          <p:attrName>ppt_x</p:attrName>
                                        </p:attrNameLst>
                                      </p:cBhvr>
                                      <p:tavLst>
                                        <p:tav tm="0">
                                          <p:val>
                                            <p:strVal val="#ppt_x"/>
                                          </p:val>
                                        </p:tav>
                                        <p:tav tm="100000">
                                          <p:val>
                                            <p:strVal val="#ppt_x"/>
                                          </p:val>
                                        </p:tav>
                                      </p:tavLst>
                                    </p:anim>
                                    <p:anim calcmode="lin" valueType="num">
                                      <p:cBhvr>
                                        <p:cTn id="2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90000">
              <a:schemeClr val="bg1">
                <a:lumMod val="95000"/>
                <a:lumOff val="5000"/>
              </a:schemeClr>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sr-Latn-RS" dirty="0" smtClean="0"/>
              <a:t>Upravljački parametri motora</a:t>
            </a:r>
            <a:endParaRPr lang="en-US" dirty="0"/>
          </a:p>
        </p:txBody>
      </p:sp>
      <p:sp>
        <p:nvSpPr>
          <p:cNvPr id="3" name="Content Placeholder 2"/>
          <p:cNvSpPr>
            <a:spLocks noGrp="1"/>
          </p:cNvSpPr>
          <p:nvPr>
            <p:ph idx="1"/>
          </p:nvPr>
        </p:nvSpPr>
        <p:spPr>
          <a:xfrm>
            <a:off x="4238071" y="1324052"/>
            <a:ext cx="4851515" cy="5455958"/>
          </a:xfrm>
        </p:spPr>
        <p:txBody>
          <a:bodyPr>
            <a:noAutofit/>
          </a:bodyPr>
          <a:lstStyle/>
          <a:p>
            <a:pPr algn="just">
              <a:buFont typeface="Wingdings" pitchFamily="2" charset="2"/>
              <a:buChar char="v"/>
            </a:pPr>
            <a:r>
              <a:rPr lang="sr-Latn-RS" sz="2300" dirty="0" smtClean="0"/>
              <a:t>Upravljački parametri su ugao uključenja (</a:t>
            </a:r>
            <a:r>
              <a:rPr lang="hr-HR" sz="2300" i="1" dirty="0" smtClean="0"/>
              <a:t>Θ</a:t>
            </a:r>
            <a:r>
              <a:rPr lang="hr-HR" sz="2300" baseline="-25000" dirty="0" smtClean="0"/>
              <a:t>on</a:t>
            </a:r>
            <a:r>
              <a:rPr lang="sr-Latn-RS" sz="2300" dirty="0" smtClean="0"/>
              <a:t>), ugao isključenja (</a:t>
            </a:r>
            <a:r>
              <a:rPr lang="hr-HR" sz="2300" i="1" dirty="0" smtClean="0"/>
              <a:t>Θ</a:t>
            </a:r>
            <a:r>
              <a:rPr lang="hr-HR" sz="2300" baseline="-25000" dirty="0" smtClean="0"/>
              <a:t>off</a:t>
            </a:r>
            <a:r>
              <a:rPr lang="sr-Latn-RS" sz="2300" dirty="0" smtClean="0"/>
              <a:t>) i referentna struja.</a:t>
            </a:r>
          </a:p>
          <a:p>
            <a:pPr algn="just">
              <a:buFont typeface="Wingdings" pitchFamily="2" charset="2"/>
              <a:buChar char="v"/>
            </a:pPr>
            <a:r>
              <a:rPr lang="hr-HR" sz="2300" dirty="0"/>
              <a:t>Kada se rotor nađe u položaju koji je definisan uglom</a:t>
            </a:r>
            <a:r>
              <a:rPr lang="hr-HR" sz="2300" i="1" dirty="0"/>
              <a:t> </a:t>
            </a:r>
            <a:r>
              <a:rPr lang="hr-HR" sz="2300" i="1" dirty="0" smtClean="0"/>
              <a:t>Θ</a:t>
            </a:r>
            <a:r>
              <a:rPr lang="hr-HR" sz="2300" baseline="-25000" dirty="0" smtClean="0"/>
              <a:t>on</a:t>
            </a:r>
            <a:r>
              <a:rPr lang="hr-HR" sz="2300" dirty="0" smtClean="0"/>
              <a:t> </a:t>
            </a:r>
            <a:r>
              <a:rPr lang="hr-HR" sz="2300" dirty="0"/>
              <a:t>tada se krajevi faznog namotaja priklju</a:t>
            </a:r>
            <a:r>
              <a:rPr lang="sr-Latn-RS" sz="2300" dirty="0"/>
              <a:t>čuju na izvor jednosmjernog napona</a:t>
            </a:r>
            <a:r>
              <a:rPr lang="hr-HR" sz="2300" dirty="0"/>
              <a:t>, a kada se rotor nađe u poziciji </a:t>
            </a:r>
            <a:r>
              <a:rPr lang="hr-HR" sz="2300" i="1" dirty="0" smtClean="0"/>
              <a:t>Θ</a:t>
            </a:r>
            <a:r>
              <a:rPr lang="hr-HR" sz="2300" baseline="-25000" dirty="0" smtClean="0"/>
              <a:t>off</a:t>
            </a:r>
            <a:r>
              <a:rPr lang="hr-HR" sz="2300" dirty="0" smtClean="0"/>
              <a:t> </a:t>
            </a:r>
            <a:r>
              <a:rPr lang="hr-HR" sz="2300" dirty="0"/>
              <a:t>tada se mijenja polaritet napona, odnosno počinje demagnetizacija </a:t>
            </a:r>
            <a:r>
              <a:rPr lang="hr-HR" sz="2300" dirty="0" smtClean="0"/>
              <a:t>faze.</a:t>
            </a:r>
          </a:p>
          <a:p>
            <a:pPr algn="just">
              <a:buFont typeface="Wingdings" pitchFamily="2" charset="2"/>
              <a:buChar char="v"/>
            </a:pPr>
            <a:r>
              <a:rPr lang="hr-HR" sz="2300" dirty="0"/>
              <a:t>Treći upravljački parametar, referentna struja, se koristi radi ograničenja maksimalne vrijednosti struje kroz fazni namotaj na statoru. </a:t>
            </a:r>
            <a:endParaRPr lang="en-US" sz="2300" dirty="0"/>
          </a:p>
        </p:txBody>
      </p:sp>
      <p:grpSp>
        <p:nvGrpSpPr>
          <p:cNvPr id="5" name="Canvas 251"/>
          <p:cNvGrpSpPr/>
          <p:nvPr/>
        </p:nvGrpSpPr>
        <p:grpSpPr>
          <a:xfrm>
            <a:off x="-833852" y="673382"/>
            <a:ext cx="5581935" cy="6184618"/>
            <a:chOff x="0" y="0"/>
            <a:chExt cx="3745992" cy="5340350"/>
          </a:xfrm>
        </p:grpSpPr>
        <p:sp>
          <p:nvSpPr>
            <p:cNvPr id="6" name="Rectangle 5"/>
            <p:cNvSpPr/>
            <p:nvPr/>
          </p:nvSpPr>
          <p:spPr>
            <a:xfrm>
              <a:off x="0" y="0"/>
              <a:ext cx="3745865" cy="5340350"/>
            </a:xfrm>
            <a:prstGeom prst="rect">
              <a:avLst/>
            </a:prstGeom>
            <a:ln>
              <a:noFill/>
            </a:ln>
          </p:spPr>
        </p:sp>
        <p:cxnSp>
          <p:nvCxnSpPr>
            <p:cNvPr id="7" name="Straight Connector 6"/>
            <p:cNvCxnSpPr/>
            <p:nvPr/>
          </p:nvCxnSpPr>
          <p:spPr>
            <a:xfrm>
              <a:off x="1190625" y="1791352"/>
              <a:ext cx="658" cy="12455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 Box 5"/>
            <p:cNvSpPr txBox="1"/>
            <p:nvPr/>
          </p:nvSpPr>
          <p:spPr>
            <a:xfrm>
              <a:off x="3296920" y="3411335"/>
              <a:ext cx="424180" cy="389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sr-Latn-RS" sz="1200">
                  <a:effectLst/>
                  <a:latin typeface="Times New Roman" panose="02020603050405020304" pitchFamily="18" charset="0"/>
                  <a:ea typeface="Calibri" panose="020F0502020204030204" pitchFamily="34" charset="0"/>
                </a:rPr>
                <a:t> </a:t>
              </a:r>
              <a:r>
                <a:rPr lang="sr-Latn-RS" sz="1400">
                  <a:effectLst/>
                  <a:latin typeface="Times New Roman" panose="02020603050405020304" pitchFamily="18" charset="0"/>
                  <a:ea typeface="Times New Roman" panose="02020603050405020304" pitchFamily="18" charset="0"/>
                </a:rPr>
                <a:t> </a:t>
              </a:r>
              <a:endParaRPr lang="sr-Latn-RS" sz="1200">
                <a:effectLst/>
                <a:latin typeface="Times New Roman" panose="02020603050405020304" pitchFamily="18" charset="0"/>
                <a:ea typeface="Times New Roman" panose="02020603050405020304" pitchFamily="18" charset="0"/>
              </a:endParaRPr>
            </a:p>
          </p:txBody>
        </p:sp>
        <p:cxnSp>
          <p:nvCxnSpPr>
            <p:cNvPr id="9" name="Straight Arrow Connector 8"/>
            <p:cNvCxnSpPr/>
            <p:nvPr/>
          </p:nvCxnSpPr>
          <p:spPr>
            <a:xfrm flipV="1">
              <a:off x="656590" y="3490710"/>
              <a:ext cx="2819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950595" y="2341995"/>
              <a:ext cx="0" cy="1298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 Box 14"/>
            <p:cNvSpPr txBox="1"/>
            <p:nvPr/>
          </p:nvSpPr>
          <p:spPr>
            <a:xfrm>
              <a:off x="656590" y="2283935"/>
              <a:ext cx="255247" cy="2624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sr-Latn-RS" i="1" dirty="0">
                  <a:effectLst/>
                  <a:latin typeface="Times New Roman" panose="02020603050405020304" pitchFamily="18" charset="0"/>
                  <a:ea typeface="Calibri" panose="020F0502020204030204" pitchFamily="34" charset="0"/>
                </a:rPr>
                <a:t>U</a:t>
              </a:r>
              <a:endParaRPr lang="sr-Latn-RS" dirty="0">
                <a:effectLst/>
                <a:latin typeface="Times New Roman" panose="02020603050405020304" pitchFamily="18" charset="0"/>
                <a:ea typeface="Times New Roman" panose="02020603050405020304" pitchFamily="18" charset="0"/>
              </a:endParaRPr>
            </a:p>
          </p:txBody>
        </p:sp>
        <p:cxnSp>
          <p:nvCxnSpPr>
            <p:cNvPr id="12" name="Straight Connector 11"/>
            <p:cNvCxnSpPr/>
            <p:nvPr/>
          </p:nvCxnSpPr>
          <p:spPr>
            <a:xfrm flipV="1">
              <a:off x="1202668" y="3052333"/>
              <a:ext cx="0" cy="4533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16043" y="3052333"/>
              <a:ext cx="0" cy="4533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02668" y="3048720"/>
              <a:ext cx="5133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 Box 5"/>
            <p:cNvSpPr txBox="1"/>
            <p:nvPr/>
          </p:nvSpPr>
          <p:spPr>
            <a:xfrm>
              <a:off x="3248847" y="3394082"/>
              <a:ext cx="424180" cy="389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sr-Latn-RS" sz="1200">
                  <a:effectLst/>
                  <a:latin typeface="Times New Roman" panose="02020603050405020304" pitchFamily="18" charset="0"/>
                  <a:ea typeface="Calibri" panose="020F0502020204030204" pitchFamily="34" charset="0"/>
                </a:rPr>
                <a:t> </a:t>
              </a:r>
              <a:r>
                <a:rPr lang="sr-Latn-RS" sz="1400">
                  <a:effectLst/>
                  <a:latin typeface="Times New Roman" panose="02020603050405020304" pitchFamily="18" charset="0"/>
                  <a:ea typeface="Times New Roman" panose="02020603050405020304" pitchFamily="18" charset="0"/>
                </a:rPr>
                <a:t>   </a:t>
              </a:r>
              <a:endParaRPr lang="sr-Latn-RS" sz="1200">
                <a:effectLst/>
                <a:latin typeface="Times New Roman" panose="02020603050405020304" pitchFamily="18" charset="0"/>
                <a:ea typeface="Times New Roman" panose="02020603050405020304" pitchFamily="18" charset="0"/>
              </a:endParaRPr>
            </a:p>
          </p:txBody>
        </p:sp>
        <p:cxnSp>
          <p:nvCxnSpPr>
            <p:cNvPr id="16" name="Straight Connector 15"/>
            <p:cNvCxnSpPr/>
            <p:nvPr/>
          </p:nvCxnSpPr>
          <p:spPr>
            <a:xfrm flipV="1">
              <a:off x="1716043" y="3505259"/>
              <a:ext cx="0" cy="4527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019573" y="3490709"/>
              <a:ext cx="0" cy="4527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16043" y="3955919"/>
              <a:ext cx="30353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 Box 268"/>
            <p:cNvSpPr txBox="1"/>
            <p:nvPr/>
          </p:nvSpPr>
          <p:spPr>
            <a:xfrm>
              <a:off x="1275109" y="3037459"/>
              <a:ext cx="389925" cy="3352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sr-Latn-RS" sz="1200" i="1" dirty="0">
                  <a:effectLst/>
                  <a:latin typeface="Times New Roman" panose="02020603050405020304" pitchFamily="18" charset="0"/>
                  <a:ea typeface="Calibri" panose="020F0502020204030204" pitchFamily="34" charset="0"/>
                </a:rPr>
                <a:t>θ</a:t>
              </a:r>
              <a:r>
                <a:rPr lang="sr-Latn-RS" sz="1200" baseline="-25000" dirty="0">
                  <a:effectLst/>
                  <a:latin typeface="Times New Roman" panose="02020603050405020304" pitchFamily="18" charset="0"/>
                  <a:ea typeface="Calibri" panose="020F0502020204030204" pitchFamily="34" charset="0"/>
                </a:rPr>
                <a:t>mag</a:t>
              </a:r>
              <a:endParaRPr lang="sr-Latn-RS" sz="1200" dirty="0">
                <a:effectLst/>
                <a:latin typeface="Times New Roman" panose="02020603050405020304" pitchFamily="18" charset="0"/>
                <a:ea typeface="Times New Roman" panose="02020603050405020304" pitchFamily="18" charset="0"/>
              </a:endParaRPr>
            </a:p>
          </p:txBody>
        </p:sp>
        <p:cxnSp>
          <p:nvCxnSpPr>
            <p:cNvPr id="20" name="Straight Arrow Connector 19"/>
            <p:cNvCxnSpPr/>
            <p:nvPr/>
          </p:nvCxnSpPr>
          <p:spPr>
            <a:xfrm>
              <a:off x="1184276" y="3300309"/>
              <a:ext cx="53176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1716043" y="3840049"/>
              <a:ext cx="32052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2" name="Text Box 268"/>
            <p:cNvSpPr txBox="1"/>
            <p:nvPr/>
          </p:nvSpPr>
          <p:spPr>
            <a:xfrm>
              <a:off x="1690238" y="3569414"/>
              <a:ext cx="452438" cy="3346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sr-Latn-RS" sz="1200" i="1" dirty="0">
                  <a:effectLst/>
                  <a:latin typeface="Times New Roman" panose="02020603050405020304" pitchFamily="18" charset="0"/>
                  <a:ea typeface="Calibri" panose="020F0502020204030204" pitchFamily="34" charset="0"/>
                </a:rPr>
                <a:t>θ</a:t>
              </a:r>
              <a:r>
                <a:rPr lang="sr-Latn-RS" sz="1200" baseline="-25000" dirty="0">
                  <a:effectLst/>
                  <a:latin typeface="Times New Roman" panose="02020603050405020304" pitchFamily="18" charset="0"/>
                  <a:ea typeface="Calibri" panose="020F0502020204030204" pitchFamily="34" charset="0"/>
                </a:rPr>
                <a:t>demag</a:t>
              </a:r>
              <a:endParaRPr lang="sr-Latn-RS" sz="1200" dirty="0">
                <a:effectLst/>
                <a:latin typeface="Times New Roman" panose="02020603050405020304" pitchFamily="18" charset="0"/>
                <a:ea typeface="Times New Roman" panose="02020603050405020304" pitchFamily="18" charset="0"/>
              </a:endParaRPr>
            </a:p>
          </p:txBody>
        </p:sp>
        <p:cxnSp>
          <p:nvCxnSpPr>
            <p:cNvPr id="23" name="Straight Arrow Connector 22"/>
            <p:cNvCxnSpPr/>
            <p:nvPr/>
          </p:nvCxnSpPr>
          <p:spPr>
            <a:xfrm flipV="1">
              <a:off x="656590" y="4790673"/>
              <a:ext cx="2819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950595" y="3641958"/>
              <a:ext cx="0" cy="1297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 Box 5"/>
            <p:cNvSpPr txBox="1"/>
            <p:nvPr/>
          </p:nvSpPr>
          <p:spPr>
            <a:xfrm>
              <a:off x="2887691" y="3820992"/>
              <a:ext cx="270003"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sr-Latn-RS" sz="1200" dirty="0">
                  <a:effectLst/>
                  <a:latin typeface="Times New Roman" panose="02020603050405020304" pitchFamily="18" charset="0"/>
                  <a:ea typeface="Calibri" panose="020F0502020204030204" pitchFamily="34" charset="0"/>
                </a:rPr>
                <a:t> </a:t>
              </a:r>
              <a:r>
                <a:rPr lang="sr-Latn-RS" sz="1400" dirty="0">
                  <a:effectLst/>
                  <a:latin typeface="Times New Roman" panose="02020603050405020304" pitchFamily="18" charset="0"/>
                  <a:ea typeface="Times New Roman" panose="02020603050405020304" pitchFamily="18" charset="0"/>
                </a:rPr>
                <a:t>   </a:t>
              </a:r>
              <a:endParaRPr lang="sr-Latn-RS" sz="1200" dirty="0">
                <a:effectLst/>
                <a:latin typeface="Times New Roman" panose="02020603050405020304" pitchFamily="18" charset="0"/>
                <a:ea typeface="Times New Roman" panose="02020603050405020304" pitchFamily="18" charset="0"/>
              </a:endParaRPr>
            </a:p>
          </p:txBody>
        </p:sp>
        <p:cxnSp>
          <p:nvCxnSpPr>
            <p:cNvPr id="26" name="Straight Connector 25"/>
            <p:cNvCxnSpPr/>
            <p:nvPr/>
          </p:nvCxnSpPr>
          <p:spPr>
            <a:xfrm>
              <a:off x="1202668" y="3508520"/>
              <a:ext cx="0" cy="128166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p:cNvCxnSpPr/>
            <p:nvPr/>
          </p:nvCxnSpPr>
          <p:spPr>
            <a:xfrm>
              <a:off x="2016671" y="3965340"/>
              <a:ext cx="0" cy="8316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p:cNvCxnSpPr/>
            <p:nvPr/>
          </p:nvCxnSpPr>
          <p:spPr>
            <a:xfrm>
              <a:off x="1716043" y="3973111"/>
              <a:ext cx="0" cy="8312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Freeform 28"/>
            <p:cNvSpPr/>
            <p:nvPr/>
          </p:nvSpPr>
          <p:spPr>
            <a:xfrm>
              <a:off x="1207220" y="4197436"/>
              <a:ext cx="169673" cy="585914"/>
            </a:xfrm>
            <a:custGeom>
              <a:avLst/>
              <a:gdLst>
                <a:gd name="connsiteX0" fmla="*/ 0 w 571500"/>
                <a:gd name="connsiteY0" fmla="*/ 566737 h 566737"/>
                <a:gd name="connsiteX1" fmla="*/ 76200 w 571500"/>
                <a:gd name="connsiteY1" fmla="*/ 433387 h 566737"/>
                <a:gd name="connsiteX2" fmla="*/ 295275 w 571500"/>
                <a:gd name="connsiteY2" fmla="*/ 185737 h 566737"/>
                <a:gd name="connsiteX3" fmla="*/ 571500 w 571500"/>
                <a:gd name="connsiteY3" fmla="*/ 0 h 566737"/>
              </a:gdLst>
              <a:ahLst/>
              <a:cxnLst>
                <a:cxn ang="0">
                  <a:pos x="connsiteX0" y="connsiteY0"/>
                </a:cxn>
                <a:cxn ang="0">
                  <a:pos x="connsiteX1" y="connsiteY1"/>
                </a:cxn>
                <a:cxn ang="0">
                  <a:pos x="connsiteX2" y="connsiteY2"/>
                </a:cxn>
                <a:cxn ang="0">
                  <a:pos x="connsiteX3" y="connsiteY3"/>
                </a:cxn>
              </a:cxnLst>
              <a:rect l="l" t="t" r="r" b="b"/>
              <a:pathLst>
                <a:path w="571500" h="566737">
                  <a:moveTo>
                    <a:pt x="0" y="566737"/>
                  </a:moveTo>
                  <a:cubicBezTo>
                    <a:pt x="13494" y="531812"/>
                    <a:pt x="26988" y="496887"/>
                    <a:pt x="76200" y="433387"/>
                  </a:cubicBezTo>
                  <a:cubicBezTo>
                    <a:pt x="125412" y="369887"/>
                    <a:pt x="212725" y="257968"/>
                    <a:pt x="295275" y="185737"/>
                  </a:cubicBezTo>
                  <a:cubicBezTo>
                    <a:pt x="377825" y="113506"/>
                    <a:pt x="517525" y="3175"/>
                    <a:pt x="571500" y="0"/>
                  </a:cubicBezTo>
                </a:path>
              </a:pathLst>
            </a:cu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r-Latn-RS"/>
            </a:p>
          </p:txBody>
        </p:sp>
        <p:sp>
          <p:nvSpPr>
            <p:cNvPr id="30" name="Freeform 29"/>
            <p:cNvSpPr/>
            <p:nvPr/>
          </p:nvSpPr>
          <p:spPr>
            <a:xfrm>
              <a:off x="1377020" y="4190360"/>
              <a:ext cx="339023" cy="210190"/>
            </a:xfrm>
            <a:custGeom>
              <a:avLst/>
              <a:gdLst>
                <a:gd name="connsiteX0" fmla="*/ 0 w 447675"/>
                <a:gd name="connsiteY0" fmla="*/ 0 h 556178"/>
                <a:gd name="connsiteX1" fmla="*/ 133350 w 447675"/>
                <a:gd name="connsiteY1" fmla="*/ 223838 h 556178"/>
                <a:gd name="connsiteX2" fmla="*/ 376237 w 447675"/>
                <a:gd name="connsiteY2" fmla="*/ 509588 h 556178"/>
                <a:gd name="connsiteX3" fmla="*/ 447675 w 447675"/>
                <a:gd name="connsiteY3" fmla="*/ 552450 h 556178"/>
              </a:gdLst>
              <a:ahLst/>
              <a:cxnLst>
                <a:cxn ang="0">
                  <a:pos x="connsiteX0" y="connsiteY0"/>
                </a:cxn>
                <a:cxn ang="0">
                  <a:pos x="connsiteX1" y="connsiteY1"/>
                </a:cxn>
                <a:cxn ang="0">
                  <a:pos x="connsiteX2" y="connsiteY2"/>
                </a:cxn>
                <a:cxn ang="0">
                  <a:pos x="connsiteX3" y="connsiteY3"/>
                </a:cxn>
              </a:cxnLst>
              <a:rect l="l" t="t" r="r" b="b"/>
              <a:pathLst>
                <a:path w="447675" h="556178">
                  <a:moveTo>
                    <a:pt x="0" y="0"/>
                  </a:moveTo>
                  <a:cubicBezTo>
                    <a:pt x="35322" y="69453"/>
                    <a:pt x="70644" y="138907"/>
                    <a:pt x="133350" y="223838"/>
                  </a:cubicBezTo>
                  <a:cubicBezTo>
                    <a:pt x="196056" y="308769"/>
                    <a:pt x="323850" y="454819"/>
                    <a:pt x="376237" y="509588"/>
                  </a:cubicBezTo>
                  <a:cubicBezTo>
                    <a:pt x="428625" y="564357"/>
                    <a:pt x="438150" y="558403"/>
                    <a:pt x="447675" y="552450"/>
                  </a:cubicBezTo>
                </a:path>
              </a:pathLst>
            </a:cu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r-Latn-RS"/>
            </a:p>
          </p:txBody>
        </p:sp>
        <p:sp>
          <p:nvSpPr>
            <p:cNvPr id="31" name="Text Box 14"/>
            <p:cNvSpPr txBox="1"/>
            <p:nvPr/>
          </p:nvSpPr>
          <p:spPr>
            <a:xfrm>
              <a:off x="726100" y="3545500"/>
              <a:ext cx="254635" cy="262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sr-Latn-RS" i="1" dirty="0">
                  <a:effectLst/>
                  <a:latin typeface="Times New Roman" panose="02020603050405020304" pitchFamily="18" charset="0"/>
                  <a:ea typeface="Calibri" panose="020F0502020204030204" pitchFamily="34" charset="0"/>
                </a:rPr>
                <a:t>i</a:t>
              </a:r>
              <a:endParaRPr lang="sr-Latn-RS" dirty="0">
                <a:effectLst/>
                <a:latin typeface="Times New Roman" panose="02020603050405020304" pitchFamily="18" charset="0"/>
                <a:ea typeface="Times New Roman" panose="02020603050405020304" pitchFamily="18" charset="0"/>
              </a:endParaRPr>
            </a:p>
          </p:txBody>
        </p:sp>
        <p:cxnSp>
          <p:nvCxnSpPr>
            <p:cNvPr id="32" name="Straight Arrow Connector 31"/>
            <p:cNvCxnSpPr/>
            <p:nvPr/>
          </p:nvCxnSpPr>
          <p:spPr>
            <a:xfrm>
              <a:off x="1184276" y="5034483"/>
              <a:ext cx="85293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3" name="Text Box 268"/>
            <p:cNvSpPr txBox="1"/>
            <p:nvPr/>
          </p:nvSpPr>
          <p:spPr>
            <a:xfrm>
              <a:off x="1456395" y="4782497"/>
              <a:ext cx="457200" cy="3359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sr-Latn-RS" sz="1200" i="1">
                  <a:effectLst/>
                  <a:latin typeface="Times New Roman" panose="02020603050405020304" pitchFamily="18" charset="0"/>
                  <a:ea typeface="Calibri" panose="020F0502020204030204" pitchFamily="34" charset="0"/>
                </a:rPr>
                <a:t>θ</a:t>
              </a:r>
              <a:r>
                <a:rPr lang="sr-Latn-RS" sz="1200" baseline="-25000">
                  <a:effectLst/>
                  <a:latin typeface="Times New Roman" panose="02020603050405020304" pitchFamily="18" charset="0"/>
                  <a:ea typeface="Calibri" panose="020F0502020204030204" pitchFamily="34" charset="0"/>
                </a:rPr>
                <a:t>p</a:t>
              </a:r>
              <a:endParaRPr lang="sr-Latn-RS" sz="1200">
                <a:effectLst/>
                <a:latin typeface="Times New Roman" panose="02020603050405020304" pitchFamily="18" charset="0"/>
                <a:ea typeface="Times New Roman" panose="02020603050405020304" pitchFamily="18" charset="0"/>
              </a:endParaRPr>
            </a:p>
          </p:txBody>
        </p:sp>
        <p:cxnSp>
          <p:nvCxnSpPr>
            <p:cNvPr id="34" name="Straight Arrow Connector 33"/>
            <p:cNvCxnSpPr/>
            <p:nvPr/>
          </p:nvCxnSpPr>
          <p:spPr>
            <a:xfrm flipV="1">
              <a:off x="667512" y="2154850"/>
              <a:ext cx="2736215" cy="114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961517" y="380025"/>
              <a:ext cx="0" cy="1935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 Box 4"/>
            <p:cNvSpPr txBox="1"/>
            <p:nvPr/>
          </p:nvSpPr>
          <p:spPr>
            <a:xfrm>
              <a:off x="719795" y="217687"/>
              <a:ext cx="657225" cy="561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en-US" i="1" dirty="0">
                  <a:effectLst/>
                  <a:latin typeface="Times New Roman" panose="02020603050405020304" pitchFamily="18" charset="0"/>
                  <a:ea typeface="Calibri" panose="020F0502020204030204" pitchFamily="34" charset="0"/>
                </a:rPr>
                <a:t>L</a:t>
              </a:r>
              <a:endParaRPr lang="sr-Latn-RS" i="1" dirty="0">
                <a:effectLst/>
                <a:latin typeface="Times New Roman" panose="02020603050405020304" pitchFamily="18" charset="0"/>
                <a:ea typeface="Times New Roman" panose="02020603050405020304" pitchFamily="18" charset="0"/>
              </a:endParaRPr>
            </a:p>
          </p:txBody>
        </p:sp>
        <p:sp>
          <p:nvSpPr>
            <p:cNvPr id="37" name="Text Box 5"/>
            <p:cNvSpPr txBox="1"/>
            <p:nvPr/>
          </p:nvSpPr>
          <p:spPr>
            <a:xfrm>
              <a:off x="3321177" y="2000545"/>
              <a:ext cx="424815" cy="5232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sr-Latn-RS" sz="1400">
                  <a:effectLst/>
                  <a:latin typeface="Times New Roman" panose="02020603050405020304" pitchFamily="18" charset="0"/>
                  <a:ea typeface="Calibri" panose="020F0502020204030204" pitchFamily="34" charset="0"/>
                </a:rPr>
                <a:t> </a:t>
              </a:r>
              <a:endParaRPr lang="sr-Latn-RS" sz="1200">
                <a:effectLst/>
                <a:latin typeface="Times New Roman" panose="02020603050405020304" pitchFamily="18" charset="0"/>
                <a:ea typeface="Times New Roman" panose="02020603050405020304" pitchFamily="18" charset="0"/>
              </a:endParaRPr>
            </a:p>
          </p:txBody>
        </p:sp>
        <p:cxnSp>
          <p:nvCxnSpPr>
            <p:cNvPr id="38" name="Straight Connector 37"/>
            <p:cNvCxnSpPr/>
            <p:nvPr/>
          </p:nvCxnSpPr>
          <p:spPr>
            <a:xfrm>
              <a:off x="961517" y="1792265"/>
              <a:ext cx="38925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a:off x="2698877" y="1792265"/>
              <a:ext cx="38925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40" name="Straight Connector 39"/>
            <p:cNvCxnSpPr/>
            <p:nvPr/>
          </p:nvCxnSpPr>
          <p:spPr>
            <a:xfrm flipV="1">
              <a:off x="1350772" y="738165"/>
              <a:ext cx="685800" cy="1062355"/>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037207" y="738165"/>
              <a:ext cx="661670" cy="105346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2" name="Text Box 5"/>
            <p:cNvSpPr txBox="1"/>
            <p:nvPr/>
          </p:nvSpPr>
          <p:spPr>
            <a:xfrm>
              <a:off x="3248152" y="2065848"/>
              <a:ext cx="424180" cy="3886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sr-Latn-RS" sz="1200">
                  <a:effectLst/>
                  <a:latin typeface="Times New Roman" panose="02020603050405020304" pitchFamily="18" charset="0"/>
                  <a:ea typeface="Calibri" panose="020F0502020204030204" pitchFamily="34" charset="0"/>
                </a:rPr>
                <a:t> </a:t>
              </a:r>
              <a:r>
                <a:rPr lang="sr-Latn-RS" sz="1400">
                  <a:effectLst/>
                  <a:latin typeface="Times New Roman" panose="02020603050405020304" pitchFamily="18" charset="0"/>
                  <a:ea typeface="Times New Roman" panose="02020603050405020304" pitchFamily="18" charset="0"/>
                </a:rPr>
                <a:t>    </a:t>
              </a:r>
              <a:endParaRPr lang="sr-Latn-RS" sz="1200">
                <a:effectLst/>
                <a:latin typeface="Times New Roman" panose="02020603050405020304" pitchFamily="18" charset="0"/>
                <a:ea typeface="Times New Roman" panose="02020603050405020304" pitchFamily="18" charset="0"/>
              </a:endParaRPr>
            </a:p>
          </p:txBody>
        </p:sp>
        <p:cxnSp>
          <p:nvCxnSpPr>
            <p:cNvPr id="43" name="Straight Connector 42"/>
            <p:cNvCxnSpPr/>
            <p:nvPr/>
          </p:nvCxnSpPr>
          <p:spPr>
            <a:xfrm>
              <a:off x="2016670" y="2165926"/>
              <a:ext cx="0" cy="132425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p:nvPr/>
          </p:nvCxnSpPr>
          <p:spPr>
            <a:xfrm>
              <a:off x="2043725" y="763979"/>
              <a:ext cx="0" cy="140159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Freeform 44"/>
            <p:cNvSpPr/>
            <p:nvPr/>
          </p:nvSpPr>
          <p:spPr>
            <a:xfrm>
              <a:off x="1703833" y="4393560"/>
              <a:ext cx="326468" cy="388937"/>
            </a:xfrm>
            <a:custGeom>
              <a:avLst/>
              <a:gdLst>
                <a:gd name="connsiteX0" fmla="*/ 0 w 447675"/>
                <a:gd name="connsiteY0" fmla="*/ 0 h 556178"/>
                <a:gd name="connsiteX1" fmla="*/ 133350 w 447675"/>
                <a:gd name="connsiteY1" fmla="*/ 223838 h 556178"/>
                <a:gd name="connsiteX2" fmla="*/ 376237 w 447675"/>
                <a:gd name="connsiteY2" fmla="*/ 509588 h 556178"/>
                <a:gd name="connsiteX3" fmla="*/ 447675 w 447675"/>
                <a:gd name="connsiteY3" fmla="*/ 552450 h 556178"/>
              </a:gdLst>
              <a:ahLst/>
              <a:cxnLst>
                <a:cxn ang="0">
                  <a:pos x="connsiteX0" y="connsiteY0"/>
                </a:cxn>
                <a:cxn ang="0">
                  <a:pos x="connsiteX1" y="connsiteY1"/>
                </a:cxn>
                <a:cxn ang="0">
                  <a:pos x="connsiteX2" y="connsiteY2"/>
                </a:cxn>
                <a:cxn ang="0">
                  <a:pos x="connsiteX3" y="connsiteY3"/>
                </a:cxn>
              </a:cxnLst>
              <a:rect l="l" t="t" r="r" b="b"/>
              <a:pathLst>
                <a:path w="447675" h="556178">
                  <a:moveTo>
                    <a:pt x="0" y="0"/>
                  </a:moveTo>
                  <a:cubicBezTo>
                    <a:pt x="35322" y="69453"/>
                    <a:pt x="70644" y="138907"/>
                    <a:pt x="133350" y="223838"/>
                  </a:cubicBezTo>
                  <a:cubicBezTo>
                    <a:pt x="196056" y="308769"/>
                    <a:pt x="323850" y="454819"/>
                    <a:pt x="376237" y="509588"/>
                  </a:cubicBezTo>
                  <a:cubicBezTo>
                    <a:pt x="428625" y="564357"/>
                    <a:pt x="438150" y="558403"/>
                    <a:pt x="447675" y="552450"/>
                  </a:cubicBezTo>
                </a:path>
              </a:pathLst>
            </a:cu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r-Latn-RS"/>
            </a:p>
          </p:txBody>
        </p:sp>
      </p:grpSp>
      <p:cxnSp>
        <p:nvCxnSpPr>
          <p:cNvPr id="46" name="Straight Arrow Connector 45"/>
          <p:cNvCxnSpPr/>
          <p:nvPr/>
        </p:nvCxnSpPr>
        <p:spPr>
          <a:xfrm flipH="1">
            <a:off x="1763152" y="4297706"/>
            <a:ext cx="1836802" cy="346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1066199" y="3606901"/>
            <a:ext cx="1850517" cy="10613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494529" y="3212809"/>
            <a:ext cx="1972179" cy="369332"/>
          </a:xfrm>
          <a:prstGeom prst="rect">
            <a:avLst/>
          </a:prstGeom>
          <a:noFill/>
        </p:spPr>
        <p:txBody>
          <a:bodyPr wrap="square" rtlCol="0">
            <a:spAutoFit/>
          </a:bodyPr>
          <a:lstStyle/>
          <a:p>
            <a:r>
              <a:rPr lang="sr-Latn-RS" dirty="0" smtClean="0"/>
              <a:t>Ugao uključenja</a:t>
            </a:r>
            <a:endParaRPr lang="sr-Latn-RS" dirty="0"/>
          </a:p>
        </p:txBody>
      </p:sp>
      <p:sp>
        <p:nvSpPr>
          <p:cNvPr id="49" name="TextBox 48"/>
          <p:cNvSpPr txBox="1"/>
          <p:nvPr/>
        </p:nvSpPr>
        <p:spPr>
          <a:xfrm>
            <a:off x="2613864" y="3903370"/>
            <a:ext cx="1972179" cy="369332"/>
          </a:xfrm>
          <a:prstGeom prst="rect">
            <a:avLst/>
          </a:prstGeom>
          <a:noFill/>
        </p:spPr>
        <p:txBody>
          <a:bodyPr wrap="square" rtlCol="0">
            <a:spAutoFit/>
          </a:bodyPr>
          <a:lstStyle/>
          <a:p>
            <a:r>
              <a:rPr lang="sr-Latn-RS" dirty="0" smtClean="0"/>
              <a:t>Ugao isključenja</a:t>
            </a:r>
            <a:endParaRPr lang="sr-Latn-RS" dirty="0"/>
          </a:p>
        </p:txBody>
      </p:sp>
    </p:spTree>
    <p:extLst>
      <p:ext uri="{BB962C8B-B14F-4D97-AF65-F5344CB8AC3E}">
        <p14:creationId xmlns:p14="http://schemas.microsoft.com/office/powerpoint/2010/main" val="143460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90000">
              <a:schemeClr val="bg1">
                <a:lumMod val="95000"/>
                <a:lumOff val="5000"/>
              </a:schemeClr>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6256" y="0"/>
            <a:ext cx="8229600" cy="1143000"/>
          </a:xfrm>
        </p:spPr>
        <p:txBody>
          <a:bodyPr/>
          <a:lstStyle/>
          <a:p>
            <a:r>
              <a:rPr lang="sr-Latn-RS" dirty="0" smtClean="0"/>
              <a:t>Optimizacija upravljačkih uglova</a:t>
            </a:r>
            <a:endParaRPr lang="en-US" dirty="0"/>
          </a:p>
        </p:txBody>
      </p:sp>
      <p:sp>
        <p:nvSpPr>
          <p:cNvPr id="3" name="Content Placeholder 2"/>
          <p:cNvSpPr>
            <a:spLocks noGrp="1"/>
          </p:cNvSpPr>
          <p:nvPr>
            <p:ph idx="1"/>
          </p:nvPr>
        </p:nvSpPr>
        <p:spPr>
          <a:xfrm>
            <a:off x="457199" y="1269242"/>
            <a:ext cx="8291015" cy="5349922"/>
          </a:xfrm>
        </p:spPr>
        <p:txBody>
          <a:bodyPr>
            <a:normAutofit fontScale="92500" lnSpcReduction="20000"/>
          </a:bodyPr>
          <a:lstStyle/>
          <a:p>
            <a:pPr algn="just"/>
            <a:r>
              <a:rPr lang="sr-Latn-RS" dirty="0" smtClean="0"/>
              <a:t>U ovom radu se određuju optimalne vrijednosti upravljačkih uglova (uglova uključenja i isključenja) pri kojima se dobija maksimalna snaga motora. Jedan od algoritama koji je prikazan je algoritam detaljne optimizacije:</a:t>
            </a:r>
          </a:p>
          <a:p>
            <a:pPr algn="just"/>
            <a:r>
              <a:rPr lang="sr-Latn-RS" dirty="0" smtClean="0"/>
              <a:t>Prvo se ispitaju sve kombinacije upravljačkih uglova sa korakom promjene od 5</a:t>
            </a:r>
            <a:r>
              <a:rPr lang="sr-Latn-RS" sz="3300" baseline="30000" dirty="0" smtClean="0"/>
              <a:t>o</a:t>
            </a:r>
            <a:r>
              <a:rPr lang="sr-Latn-RS" dirty="0" smtClean="0"/>
              <a:t> i </a:t>
            </a:r>
            <a:r>
              <a:rPr lang="sr-Latn-RS" dirty="0" smtClean="0"/>
              <a:t>odrede se </a:t>
            </a:r>
            <a:r>
              <a:rPr lang="sr-Latn-RS" dirty="0" smtClean="0"/>
              <a:t>optimalne vrijednosti tih uglova.</a:t>
            </a:r>
          </a:p>
          <a:p>
            <a:pPr algn="just"/>
            <a:r>
              <a:rPr lang="sr-Latn-RS" dirty="0" smtClean="0"/>
              <a:t>Nakon toga, ispituje se region +/- 5</a:t>
            </a:r>
            <a:r>
              <a:rPr lang="sr-Latn-RS" sz="3300" baseline="30000" dirty="0" smtClean="0"/>
              <a:t>o</a:t>
            </a:r>
            <a:r>
              <a:rPr lang="sr-Latn-RS" dirty="0" smtClean="0"/>
              <a:t> od već utvrđenih optimalnih vrijednosti, ali </a:t>
            </a:r>
            <a:r>
              <a:rPr lang="sr-Latn-RS" smtClean="0"/>
              <a:t>sa </a:t>
            </a:r>
            <a:r>
              <a:rPr lang="sr-Latn-RS" smtClean="0"/>
              <a:t>mnogo </a:t>
            </a:r>
            <a:r>
              <a:rPr lang="sr-Latn-RS" dirty="0" smtClean="0"/>
              <a:t>manjim korakom – 0.1</a:t>
            </a:r>
            <a:r>
              <a:rPr lang="sr-Latn-RS" sz="3300" baseline="30000" dirty="0" smtClean="0"/>
              <a:t>o</a:t>
            </a:r>
            <a:r>
              <a:rPr lang="sr-Latn-RS" dirty="0" smtClean="0"/>
              <a:t>. Na ovaj način se dobijaju konačni rezultati: maksimalna snaga i odgovarajuće vrijednosti upravljačkih uglova.</a:t>
            </a:r>
          </a:p>
        </p:txBody>
      </p:sp>
    </p:spTree>
    <p:extLst>
      <p:ext uri="{BB962C8B-B14F-4D97-AF65-F5344CB8AC3E}">
        <p14:creationId xmlns:p14="http://schemas.microsoft.com/office/powerpoint/2010/main" val="18830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90000">
              <a:schemeClr val="bg1">
                <a:lumMod val="95000"/>
                <a:lumOff val="5000"/>
              </a:schemeClr>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sr-Latn-RS" dirty="0" smtClean="0"/>
              <a:t>Metaheuristički algoritmi</a:t>
            </a:r>
            <a:endParaRPr lang="en-US" dirty="0"/>
          </a:p>
        </p:txBody>
      </p:sp>
      <p:sp>
        <p:nvSpPr>
          <p:cNvPr id="3" name="Content Placeholder 2"/>
          <p:cNvSpPr>
            <a:spLocks noGrp="1"/>
          </p:cNvSpPr>
          <p:nvPr>
            <p:ph idx="1"/>
          </p:nvPr>
        </p:nvSpPr>
        <p:spPr>
          <a:xfrm>
            <a:off x="341194" y="1323834"/>
            <a:ext cx="8447964" cy="5076966"/>
          </a:xfrm>
        </p:spPr>
        <p:txBody>
          <a:bodyPr>
            <a:normAutofit fontScale="92500"/>
          </a:bodyPr>
          <a:lstStyle/>
          <a:p>
            <a:pPr algn="just"/>
            <a:r>
              <a:rPr lang="sr-Latn-RS" dirty="0" smtClean="0"/>
              <a:t>Savremene tehnike optimizacije se baziraju na metaheurističkim algoritmima, koji su nastali po uzoru na prirodne pojave.</a:t>
            </a:r>
          </a:p>
          <a:p>
            <a:pPr algn="just"/>
            <a:r>
              <a:rPr lang="sr-Latn-RS" dirty="0" smtClean="0"/>
              <a:t>Cilj rada je pokazati da se metaheuristički algoritmi mogu uspješno primjeniti u optimizaciji upravljačkih uglova prekidačkog reluktantnog motora.</a:t>
            </a:r>
          </a:p>
          <a:p>
            <a:pPr algn="just"/>
            <a:r>
              <a:rPr lang="sr-Latn-RS" dirty="0" smtClean="0"/>
              <a:t>Tri metaheuristička algoritma su korišćena u radu: PSO (Particle Swarm Optimization), GWO (Grey Wolf Optimizer) i DE (Differential Evolution).</a:t>
            </a:r>
          </a:p>
          <a:p>
            <a:pPr marL="0" indent="0" algn="just">
              <a:buNone/>
            </a:pPr>
            <a:endParaRPr lang="en-US" dirty="0"/>
          </a:p>
        </p:txBody>
      </p:sp>
    </p:spTree>
    <p:extLst>
      <p:ext uri="{BB962C8B-B14F-4D97-AF65-F5344CB8AC3E}">
        <p14:creationId xmlns:p14="http://schemas.microsoft.com/office/powerpoint/2010/main" val="15411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90000">
              <a:schemeClr val="bg1">
                <a:lumMod val="95000"/>
                <a:lumOff val="5000"/>
              </a:schemeClr>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sr-Latn-RS" dirty="0" smtClean="0"/>
              <a:t>Rezultati simulacija</a:t>
            </a:r>
            <a:endParaRPr lang="en-US" dirty="0"/>
          </a:p>
        </p:txBody>
      </p:sp>
      <p:sp>
        <p:nvSpPr>
          <p:cNvPr id="3" name="Content Placeholder 2"/>
          <p:cNvSpPr>
            <a:spLocks noGrp="1"/>
          </p:cNvSpPr>
          <p:nvPr>
            <p:ph idx="1"/>
          </p:nvPr>
        </p:nvSpPr>
        <p:spPr>
          <a:xfrm>
            <a:off x="521594" y="1107582"/>
            <a:ext cx="8229600" cy="1313645"/>
          </a:xfrm>
        </p:spPr>
        <p:txBody>
          <a:bodyPr>
            <a:normAutofit fontScale="92500" lnSpcReduction="20000"/>
          </a:bodyPr>
          <a:lstStyle/>
          <a:p>
            <a:pPr algn="just"/>
            <a:r>
              <a:rPr lang="sr-Latn-RS" dirty="0" smtClean="0"/>
              <a:t>Opisani algoritmi vrše minimizaciju funkcije cilja (</a:t>
            </a:r>
            <a:r>
              <a:rPr lang="sr-Latn-RS" i="1" dirty="0" smtClean="0"/>
              <a:t>f</a:t>
            </a:r>
            <a:r>
              <a:rPr lang="sr-Latn-RS" dirty="0" smtClean="0"/>
              <a:t>).  S obzirom na to da je cilj dobiti maksimalnu snagu (</a:t>
            </a:r>
            <a:r>
              <a:rPr lang="sr-Latn-RS" i="1" dirty="0" smtClean="0"/>
              <a:t>P</a:t>
            </a:r>
            <a:r>
              <a:rPr lang="sr-Latn-RS" dirty="0" smtClean="0"/>
              <a:t>), funkcija cilja se definiše kao: </a:t>
            </a:r>
            <a:r>
              <a:rPr lang="sr-Latn-RS" i="1" dirty="0" smtClean="0"/>
              <a:t>f</a:t>
            </a:r>
            <a:r>
              <a:rPr lang="sr-Latn-RS" dirty="0" smtClean="0"/>
              <a:t>=1/</a:t>
            </a:r>
            <a:r>
              <a:rPr lang="sr-Latn-RS" i="1" dirty="0" smtClean="0"/>
              <a:t>P</a:t>
            </a:r>
            <a:r>
              <a:rPr lang="sr-Latn-RS" dirty="0" smtClean="0"/>
              <a:t>.</a:t>
            </a:r>
            <a:endParaRPr lang="en-US" dirty="0"/>
          </a:p>
        </p:txBody>
      </p:sp>
      <p:pic>
        <p:nvPicPr>
          <p:cNvPr id="4" name="Picture 3"/>
          <p:cNvPicPr/>
          <p:nvPr/>
        </p:nvPicPr>
        <p:blipFill>
          <a:blip r:embed="rId2"/>
          <a:stretch>
            <a:fillRect/>
          </a:stretch>
        </p:blipFill>
        <p:spPr>
          <a:xfrm>
            <a:off x="1700011" y="2524260"/>
            <a:ext cx="5872766" cy="4005330"/>
          </a:xfrm>
          <a:prstGeom prst="rect">
            <a:avLst/>
          </a:prstGeom>
        </p:spPr>
      </p:pic>
      <p:sp>
        <p:nvSpPr>
          <p:cNvPr id="5" name="TextBox 4"/>
          <p:cNvSpPr txBox="1"/>
          <p:nvPr/>
        </p:nvSpPr>
        <p:spPr>
          <a:xfrm>
            <a:off x="3361387" y="6488668"/>
            <a:ext cx="3155324" cy="369332"/>
          </a:xfrm>
          <a:prstGeom prst="rect">
            <a:avLst/>
          </a:prstGeom>
          <a:noFill/>
        </p:spPr>
        <p:txBody>
          <a:bodyPr wrap="square" rtlCol="0">
            <a:spAutoFit/>
          </a:bodyPr>
          <a:lstStyle/>
          <a:p>
            <a:pPr algn="ctr"/>
            <a:r>
              <a:rPr lang="sr-Latn-RS" dirty="0" smtClean="0"/>
              <a:t>Maksimalna snaga</a:t>
            </a:r>
            <a:endParaRPr lang="en-US" dirty="0"/>
          </a:p>
        </p:txBody>
      </p:sp>
    </p:spTree>
    <p:extLst>
      <p:ext uri="{BB962C8B-B14F-4D97-AF65-F5344CB8AC3E}">
        <p14:creationId xmlns:p14="http://schemas.microsoft.com/office/powerpoint/2010/main" val="1521610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90000">
              <a:schemeClr val="bg1">
                <a:lumMod val="95000"/>
                <a:lumOff val="5000"/>
              </a:schemeClr>
            </a:gs>
            <a:gs pos="100000">
              <a:srgbClr val="D1C39F"/>
            </a:gs>
          </a:gsLst>
          <a:path path="rect">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01544"/>
            <a:ext cx="8229600" cy="2369711"/>
          </a:xfrm>
        </p:spPr>
        <p:txBody>
          <a:bodyPr>
            <a:normAutofit fontScale="85000" lnSpcReduction="20000"/>
          </a:bodyPr>
          <a:lstStyle/>
          <a:p>
            <a:pPr algn="just"/>
            <a:r>
              <a:rPr lang="sr-Latn-RS" dirty="0" smtClean="0"/>
              <a:t>Dobijene karakteristike snage, kao i zavisnosti upravljačkih uglova od brzine obrtanja, su gotove iste koristeći svaki od opisanih algoritama.</a:t>
            </a:r>
          </a:p>
          <a:p>
            <a:pPr algn="just"/>
            <a:r>
              <a:rPr lang="sr-Latn-RS" dirty="0" smtClean="0"/>
              <a:t>Sa aspekta brzine izvršavanja, PSO i GWO algoritmi su nešto brži od DE algoritma (3 minuta naspram 5 minuta – optimizacija za jednu brzinu.)</a:t>
            </a:r>
            <a:endParaRPr lang="en-US" dirty="0"/>
          </a:p>
        </p:txBody>
      </p:sp>
      <p:pic>
        <p:nvPicPr>
          <p:cNvPr id="4" name="Picture 3"/>
          <p:cNvPicPr/>
          <p:nvPr/>
        </p:nvPicPr>
        <p:blipFill>
          <a:blip r:embed="rId2"/>
          <a:stretch>
            <a:fillRect/>
          </a:stretch>
        </p:blipFill>
        <p:spPr>
          <a:xfrm>
            <a:off x="0" y="235356"/>
            <a:ext cx="4481847" cy="3448003"/>
          </a:xfrm>
          <a:prstGeom prst="rect">
            <a:avLst/>
          </a:prstGeom>
        </p:spPr>
      </p:pic>
      <p:pic>
        <p:nvPicPr>
          <p:cNvPr id="6" name="Picture 5"/>
          <p:cNvPicPr/>
          <p:nvPr/>
        </p:nvPicPr>
        <p:blipFill>
          <a:blip r:embed="rId3"/>
          <a:stretch>
            <a:fillRect/>
          </a:stretch>
        </p:blipFill>
        <p:spPr>
          <a:xfrm>
            <a:off x="4713668" y="235356"/>
            <a:ext cx="4324279" cy="3448003"/>
          </a:xfrm>
          <a:prstGeom prst="rect">
            <a:avLst/>
          </a:prstGeom>
        </p:spPr>
      </p:pic>
      <p:sp>
        <p:nvSpPr>
          <p:cNvPr id="7" name="TextBox 6"/>
          <p:cNvSpPr txBox="1"/>
          <p:nvPr/>
        </p:nvSpPr>
        <p:spPr>
          <a:xfrm>
            <a:off x="862885" y="3683359"/>
            <a:ext cx="3155324" cy="369332"/>
          </a:xfrm>
          <a:prstGeom prst="rect">
            <a:avLst/>
          </a:prstGeom>
          <a:noFill/>
        </p:spPr>
        <p:txBody>
          <a:bodyPr wrap="square" rtlCol="0">
            <a:spAutoFit/>
          </a:bodyPr>
          <a:lstStyle/>
          <a:p>
            <a:pPr algn="ctr"/>
            <a:r>
              <a:rPr lang="sr-Latn-RS" dirty="0" smtClean="0"/>
              <a:t>Ugao uključenja</a:t>
            </a:r>
            <a:endParaRPr lang="en-US" dirty="0"/>
          </a:p>
        </p:txBody>
      </p:sp>
      <p:sp>
        <p:nvSpPr>
          <p:cNvPr id="8" name="TextBox 7"/>
          <p:cNvSpPr txBox="1"/>
          <p:nvPr/>
        </p:nvSpPr>
        <p:spPr>
          <a:xfrm>
            <a:off x="5522891" y="3683359"/>
            <a:ext cx="3155324" cy="369332"/>
          </a:xfrm>
          <a:prstGeom prst="rect">
            <a:avLst/>
          </a:prstGeom>
          <a:noFill/>
        </p:spPr>
        <p:txBody>
          <a:bodyPr wrap="square" rtlCol="0">
            <a:spAutoFit/>
          </a:bodyPr>
          <a:lstStyle/>
          <a:p>
            <a:pPr algn="ctr"/>
            <a:r>
              <a:rPr lang="sr-Latn-RS" dirty="0" smtClean="0"/>
              <a:t>Ugao isključenja</a:t>
            </a:r>
            <a:endParaRPr lang="en-US" dirty="0"/>
          </a:p>
        </p:txBody>
      </p:sp>
    </p:spTree>
    <p:extLst>
      <p:ext uri="{BB962C8B-B14F-4D97-AF65-F5344CB8AC3E}">
        <p14:creationId xmlns:p14="http://schemas.microsoft.com/office/powerpoint/2010/main" val="1169993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817</TotalTime>
  <Words>626</Words>
  <Application>Microsoft Office PowerPoint</Application>
  <PresentationFormat>On-screen Show (4:3)</PresentationFormat>
  <Paragraphs>79</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Thème Office</vt:lpstr>
      <vt:lpstr>Office Theme</vt:lpstr>
      <vt:lpstr>PRIMJENA METAHEURISTIČKIH ALGORITAMA U OPTIMIZACIJI UGLOVA UKLJUČENJA I ISKLJUČENJA PREKIDAČKOG RELUKTANTNOG MOTORA</vt:lpstr>
      <vt:lpstr>Prekidački reluktantni motor</vt:lpstr>
      <vt:lpstr>Princip rada</vt:lpstr>
      <vt:lpstr>Idealizovani oblik induktivnosti</vt:lpstr>
      <vt:lpstr>Upravljački parametri motora</vt:lpstr>
      <vt:lpstr>Optimizacija upravljačkih uglova</vt:lpstr>
      <vt:lpstr>Metaheuristički algoritmi</vt:lpstr>
      <vt:lpstr>Rezultati simulacija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Mihailo</cp:lastModifiedBy>
  <cp:revision>27</cp:revision>
  <dcterms:created xsi:type="dcterms:W3CDTF">2018-08-21T10:05:07Z</dcterms:created>
  <dcterms:modified xsi:type="dcterms:W3CDTF">2019-05-05T17:17:58Z</dcterms:modified>
</cp:coreProperties>
</file>