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DA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94660" autoAdjust="0"/>
  </p:normalViewPr>
  <p:slideViewPr>
    <p:cSldViewPr snapToGrid="0">
      <p:cViewPr>
        <p:scale>
          <a:sx n="70" d="100"/>
          <a:sy n="70" d="100"/>
        </p:scale>
        <p:origin x="-115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AF0158E-0BEA-4BFF-AA61-7914394B3C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4F11DA1-6698-4392-B84F-664E2A344A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2300-EA15-4B15-A783-6E65AD991BC8}" type="datetimeFigureOut">
              <a:rPr lang="en-NZ" smtClean="0"/>
              <a:t>5/05/2019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B15D29F-AD7A-40A3-90D1-5C7D45458A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27F1443-A053-47AC-962C-46D85BEC8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16929-A883-446E-B000-A06150AF9A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72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14211-E28D-4196-8F23-467118673D5D}" type="datetimeFigureOut">
              <a:rPr lang="en-NZ" smtClean="0"/>
              <a:t>5/05/2019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C6E0-D6AA-4C96-836C-B12EBD6499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855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77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352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45" y="404910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47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37" y="91586"/>
            <a:ext cx="1422535" cy="67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06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682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756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caption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60DE470-EB93-4C4F-AD5E-539B9F3536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44" y="431562"/>
            <a:ext cx="1113250" cy="53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10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6115-93DD-439D-AB73-B403A1B14893}" type="datetimeFigureOut">
              <a:rPr lang="en-NZ" smtClean="0"/>
              <a:t>5/05/2019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958E-C44B-42BD-9173-1DD03F7322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51688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6115-93DD-439D-AB73-B403A1B14893}" type="datetimeFigureOut">
              <a:rPr lang="en-NZ" smtClean="0"/>
              <a:t>5/05/2019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958E-C44B-42BD-9173-1DD03F7322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56643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6115-93DD-439D-AB73-B403A1B14893}" type="datetimeFigureOut">
              <a:rPr lang="en-NZ" smtClean="0"/>
              <a:t>5/05/2019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958E-C44B-42BD-9173-1DD03F7322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089184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6115-93DD-439D-AB73-B403A1B14893}" type="datetimeFigureOut">
              <a:rPr lang="en-NZ" smtClean="0"/>
              <a:t>5/05/2019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958E-C44B-42BD-9173-1DD03F7322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06331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83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6115-93DD-439D-AB73-B403A1B14893}" type="datetimeFigureOut">
              <a:rPr lang="en-NZ" smtClean="0"/>
              <a:t>5/05/2019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958E-C44B-42BD-9173-1DD03F7322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60024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6115-93DD-439D-AB73-B403A1B14893}" type="datetimeFigureOut">
              <a:rPr lang="en-NZ" smtClean="0"/>
              <a:t>5/05/2019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958E-C44B-42BD-9173-1DD03F7322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51969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6115-93DD-439D-AB73-B403A1B14893}" type="datetimeFigureOut">
              <a:rPr lang="en-NZ" smtClean="0"/>
              <a:t>5/05/2019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958E-C44B-42BD-9173-1DD03F7322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305563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6115-93DD-439D-AB73-B403A1B14893}" type="datetimeFigureOut">
              <a:rPr lang="en-NZ" smtClean="0"/>
              <a:t>5/05/2019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958E-C44B-42BD-9173-1DD03F7322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67791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6115-93DD-439D-AB73-B403A1B14893}" type="datetimeFigureOut">
              <a:rPr lang="en-NZ" smtClean="0"/>
              <a:t>5/05/2019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958E-C44B-42BD-9173-1DD03F7322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24339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6115-93DD-439D-AB73-B403A1B14893}" type="datetimeFigureOut">
              <a:rPr lang="en-NZ" smtClean="0"/>
              <a:t>5/05/2019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958E-C44B-42BD-9173-1DD03F7322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987401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6115-93DD-439D-AB73-B403A1B14893}" type="datetimeFigureOut">
              <a:rPr lang="en-NZ" smtClean="0"/>
              <a:t>5/05/2019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958E-C44B-42BD-9173-1DD03F7322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48863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28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90303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13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6CB0CC-D317-482F-846B-3814D19307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44" y="6034114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19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Heading and bullet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8F897B4-FAF4-4141-B970-C51951F855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40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587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1AAE9B7-F6A0-44A7-887A-A1EC309E96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5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0ED18F1-8DAE-4FD0-BA60-1243D3FA6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65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6C51CDF-0A8A-4B88-85D4-60A9032CD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51" y="311151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7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/>
              <a:t>5/05/2019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86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49" r:id="rId3"/>
    <p:sldLayoutId id="2147483675" r:id="rId4"/>
    <p:sldLayoutId id="2147483662" r:id="rId5"/>
    <p:sldLayoutId id="2147483674" r:id="rId6"/>
    <p:sldLayoutId id="2147483660" r:id="rId7"/>
    <p:sldLayoutId id="2147483661" r:id="rId8"/>
    <p:sldLayoutId id="2147483654" r:id="rId9"/>
    <p:sldLayoutId id="2147483663" r:id="rId10"/>
    <p:sldLayoutId id="2147483664" r:id="rId11"/>
    <p:sldLayoutId id="2147483673" r:id="rId12"/>
    <p:sldLayoutId id="2147483655" r:id="rId13"/>
    <p:sldLayoutId id="2147483657" r:id="rId14"/>
    <p:sldLayoutId id="2147483670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/>
              <a:t>5/05/2019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94785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B7A6C27A-72D8-457B-A723-F18600481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387" y="843149"/>
            <a:ext cx="8300852" cy="2474420"/>
          </a:xfrm>
        </p:spPr>
        <p:txBody>
          <a:bodyPr>
            <a:normAutofit/>
          </a:bodyPr>
          <a:lstStyle/>
          <a:p>
            <a:r>
              <a:rPr lang="de-DE" sz="3200" b="1" dirty="0"/>
              <a:t>ESTIMACIJA PARAMETARA NELINEARNOG MODELA PREKIDAČKOG RELUKTANTNOG MOTORA POMOĆU METAHEURISTIČKIH ALGORITAMA</a:t>
            </a:r>
            <a:endParaRPr lang="en-NZ" sz="32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EC0EF756-2813-4C92-852F-C68BE5F81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9155" y="3979631"/>
            <a:ext cx="3678382" cy="892620"/>
          </a:xfrm>
        </p:spPr>
        <p:txBody>
          <a:bodyPr>
            <a:normAutofit/>
          </a:bodyPr>
          <a:lstStyle/>
          <a:p>
            <a:pPr algn="l"/>
            <a:r>
              <a:rPr lang="sr-Latn-RS" dirty="0" smtClean="0"/>
              <a:t>Mihailo Micev</a:t>
            </a:r>
          </a:p>
          <a:p>
            <a:pPr algn="l"/>
            <a:r>
              <a:rPr lang="sr-Latn-RS" dirty="0" smtClean="0"/>
              <a:t>Prof. dr Vladan Vujičić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27313" y="5087155"/>
            <a:ext cx="3116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bg1"/>
                </a:solidFill>
              </a:rPr>
              <a:t>Budva, maj 2019. godine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27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8143" y="3002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Rezultati simulacija – grafički (DE algoritam)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-1" y="1784396"/>
            <a:ext cx="4640239" cy="3797537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4640239" y="1784397"/>
            <a:ext cx="4503762" cy="37975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3899" y="5691116"/>
            <a:ext cx="4299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</a:t>
            </a:r>
            <a:r>
              <a:rPr lang="sr-Latn-RS" dirty="0"/>
              <a:t>zmjerene i proračunate statičke karakteristike dobijene pomoću </a:t>
            </a:r>
            <a:r>
              <a:rPr lang="sr-Latn-RS" dirty="0" smtClean="0"/>
              <a:t>DE </a:t>
            </a:r>
            <a:r>
              <a:rPr lang="sr-Latn-RS" dirty="0"/>
              <a:t>algoritma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67785" y="5691116"/>
            <a:ext cx="40533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Izmjerene i proračunate fluks - struja karakteristike dobijene pomoću </a:t>
            </a:r>
            <a:r>
              <a:rPr lang="hr-HR" dirty="0" smtClean="0"/>
              <a:t>DE </a:t>
            </a:r>
            <a:r>
              <a:rPr lang="hr-HR" dirty="0"/>
              <a:t>algoritma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22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1450" y="0"/>
            <a:ext cx="6870878" cy="10818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600" dirty="0" smtClean="0"/>
              <a:t>HVALA NA PA</a:t>
            </a:r>
            <a:r>
              <a:rPr lang="sr-Latn-RS" sz="6600" dirty="0" smtClean="0"/>
              <a:t>Ž</a:t>
            </a:r>
            <a:r>
              <a:rPr lang="en-US" sz="6600" dirty="0" smtClean="0"/>
              <a:t>NJI</a:t>
            </a:r>
            <a:r>
              <a:rPr lang="sr-Latn-RS" sz="6600" dirty="0" smtClean="0"/>
              <a:t>!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93160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3201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Prekidački reluktantni motor – dobre i loše osobine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0928461"/>
              </p:ext>
            </p:extLst>
          </p:nvPr>
        </p:nvGraphicFramePr>
        <p:xfrm>
          <a:off x="245658" y="1665027"/>
          <a:ext cx="8598090" cy="468118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99045"/>
                <a:gridCol w="4299045"/>
              </a:tblGrid>
              <a:tr h="700185">
                <a:tc>
                  <a:txBody>
                    <a:bodyPr/>
                    <a:lstStyle/>
                    <a:p>
                      <a:r>
                        <a:rPr lang="sr-Latn-RS" dirty="0" smtClean="0"/>
                        <a:t>Dobre</a:t>
                      </a:r>
                      <a:r>
                        <a:rPr lang="sr-Latn-RS" baseline="0" dirty="0" smtClean="0"/>
                        <a:t> osobine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Loše</a:t>
                      </a:r>
                      <a:r>
                        <a:rPr lang="sr-Latn-RS" baseline="0" dirty="0" smtClean="0"/>
                        <a:t> osobine</a:t>
                      </a:r>
                      <a:endParaRPr lang="en-US" dirty="0"/>
                    </a:p>
                  </a:txBody>
                  <a:tcPr/>
                </a:tc>
              </a:tr>
              <a:tr h="3980996">
                <a:tc>
                  <a:txBody>
                    <a:bodyPr/>
                    <a:lstStyle/>
                    <a:p>
                      <a:pPr marL="285750" indent="-285750" algn="just">
                        <a:buFont typeface="Wingdings" pitchFamily="2" charset="2"/>
                        <a:buChar char="ü"/>
                      </a:pPr>
                      <a:r>
                        <a:rPr lang="sr-Latn-RS" sz="2000" dirty="0" smtClean="0"/>
                        <a:t>Moment inercije rotora je mali zbog nepostojanja</a:t>
                      </a:r>
                      <a:r>
                        <a:rPr lang="sr-Latn-RS" sz="2000" baseline="0" dirty="0" smtClean="0"/>
                        <a:t> namotaja -&gt; moguće je ostvariti nagle promjene </a:t>
                      </a:r>
                      <a:r>
                        <a:rPr lang="sr-Latn-RS" sz="2000" baseline="0" dirty="0" smtClean="0"/>
                        <a:t>brzine.</a:t>
                      </a:r>
                      <a:endParaRPr lang="sr-Latn-RS" sz="2000" baseline="0" dirty="0" smtClean="0"/>
                    </a:p>
                    <a:p>
                      <a:pPr marL="285750" indent="-285750" algn="just">
                        <a:buFont typeface="Wingdings" pitchFamily="2" charset="2"/>
                        <a:buChar char="ü"/>
                      </a:pPr>
                      <a:r>
                        <a:rPr lang="sr-Latn-RS" sz="2000" baseline="0" dirty="0" smtClean="0"/>
                        <a:t>Odsustvo stalnih magneta -&gt; moguće je ostvariti rad u širokom dijapazonu </a:t>
                      </a:r>
                      <a:r>
                        <a:rPr lang="sr-Latn-RS" sz="2000" baseline="0" dirty="0" smtClean="0"/>
                        <a:t>brzina.</a:t>
                      </a:r>
                      <a:endParaRPr lang="sr-Latn-RS" sz="2000" baseline="0" dirty="0" smtClean="0"/>
                    </a:p>
                    <a:p>
                      <a:pPr marL="285750" indent="-285750" algn="just">
                        <a:buFont typeface="Wingdings" pitchFamily="2" charset="2"/>
                        <a:buChar char="ü"/>
                      </a:pPr>
                      <a:r>
                        <a:rPr lang="sr-Latn-RS" sz="2000" baseline="0" dirty="0" smtClean="0"/>
                        <a:t>Međusobne induktivnosti faza se mogu zanemariti -&gt; vrijednost struje u jednoj fazi nema uticaja na vrijednosti struje u drugim </a:t>
                      </a:r>
                      <a:r>
                        <a:rPr lang="sr-Latn-RS" sz="2000" baseline="0" dirty="0" smtClean="0"/>
                        <a:t>fazama.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Wingdings" pitchFamily="2" charset="2"/>
                        <a:buChar char="ü"/>
                      </a:pPr>
                      <a:r>
                        <a:rPr lang="sr-Latn-RS" sz="2000" dirty="0" smtClean="0"/>
                        <a:t>Izražena talasnost momenta koja je prouzrokovana</a:t>
                      </a:r>
                      <a:r>
                        <a:rPr lang="sr-Latn-RS" sz="2000" baseline="0" dirty="0" smtClean="0"/>
                        <a:t> istaknutom strukturom statora i </a:t>
                      </a:r>
                      <a:r>
                        <a:rPr lang="sr-Latn-RS" sz="2000" baseline="0" dirty="0" smtClean="0"/>
                        <a:t>rotora.</a:t>
                      </a:r>
                      <a:endParaRPr lang="sr-Latn-RS" sz="2000" baseline="0" dirty="0" smtClean="0"/>
                    </a:p>
                    <a:p>
                      <a:pPr marL="342900" indent="-342900" algn="just">
                        <a:buFont typeface="Wingdings" pitchFamily="2" charset="2"/>
                        <a:buChar char="ü"/>
                      </a:pPr>
                      <a:r>
                        <a:rPr lang="sr-Latn-RS" sz="2000" b="1" u="sng" baseline="0" dirty="0" smtClean="0"/>
                        <a:t>Otežano modelovanje motora – posljedica </a:t>
                      </a:r>
                      <a:r>
                        <a:rPr lang="sr-Latn-RS" sz="2000" b="1" u="sng" baseline="0" dirty="0" smtClean="0"/>
                        <a:t>nelinearnosti. (!!!)</a:t>
                      </a:r>
                      <a:endParaRPr lang="en-US" sz="2000" b="1" u="sng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799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0848" y="95535"/>
            <a:ext cx="8229600" cy="1143000"/>
          </a:xfrm>
        </p:spPr>
        <p:txBody>
          <a:bodyPr/>
          <a:lstStyle/>
          <a:p>
            <a:r>
              <a:rPr lang="sr-Latn-RS" dirty="0" smtClean="0"/>
              <a:t>Problem modelovanja motora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9905" y="1569493"/>
            <a:ext cx="8229600" cy="4844955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sr-Latn-RS" dirty="0" smtClean="0"/>
              <a:t>Usljed istaknute strukture statora i rotora, u normalnom režimu rada magnetski materijal od kojeg je napravljen motor </a:t>
            </a:r>
            <a:r>
              <a:rPr lang="sr-Latn-RS" b="1" u="sng" dirty="0" smtClean="0"/>
              <a:t>često ulazi u zasićenje.</a:t>
            </a:r>
          </a:p>
          <a:p>
            <a:pPr algn="just">
              <a:buFont typeface="Wingdings" pitchFamily="2" charset="2"/>
              <a:buChar char="Ø"/>
            </a:pPr>
            <a:r>
              <a:rPr lang="sr-Latn-RS" dirty="0" smtClean="0"/>
              <a:t>Adekvatno modelovanje motora podrazumijeva uzimanje u obzir zasićenja, posebno onog koje se javlja na ivicama polova statora i rotora.</a:t>
            </a:r>
          </a:p>
          <a:p>
            <a:pPr algn="just">
              <a:buFont typeface="Wingdings" pitchFamily="2" charset="2"/>
              <a:buChar char="Ø"/>
            </a:pPr>
            <a:r>
              <a:rPr lang="sr-Latn-RS" dirty="0" smtClean="0"/>
              <a:t>Stepen zasićenja zavisi od međusobnog položaja rotora i statora.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64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6257" y="136478"/>
            <a:ext cx="8229600" cy="286603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sr-Latn-RS" dirty="0" smtClean="0"/>
              <a:t>Radom u zasićenju se povećava snaga motora, ali induktivnost faze je tada funkcija ne samo pozicije rotora, već i struje.</a:t>
            </a:r>
          </a:p>
          <a:p>
            <a:pPr algn="just">
              <a:buFont typeface="Wingdings" pitchFamily="2" charset="2"/>
              <a:buChar char="Ø"/>
            </a:pPr>
            <a:r>
              <a:rPr lang="sr-Latn-RS" dirty="0" smtClean="0"/>
              <a:t>Tipične fluks – struja karakteristike za različite pozicije rotora su date na sljedećoj slici.</a:t>
            </a:r>
            <a:endParaRPr lang="en-US" dirty="0"/>
          </a:p>
        </p:txBody>
      </p:sp>
      <p:grpSp>
        <p:nvGrpSpPr>
          <p:cNvPr id="45" name="Canvas 44"/>
          <p:cNvGrpSpPr/>
          <p:nvPr/>
        </p:nvGrpSpPr>
        <p:grpSpPr>
          <a:xfrm>
            <a:off x="2034547" y="2740513"/>
            <a:ext cx="6549896" cy="4117487"/>
            <a:chOff x="0" y="0"/>
            <a:chExt cx="3064510" cy="1704340"/>
          </a:xfrm>
        </p:grpSpPr>
        <p:sp>
          <p:nvSpPr>
            <p:cNvPr id="46" name="Rectangle 45"/>
            <p:cNvSpPr/>
            <p:nvPr/>
          </p:nvSpPr>
          <p:spPr>
            <a:xfrm>
              <a:off x="0" y="0"/>
              <a:ext cx="3064510" cy="1704340"/>
            </a:xfrm>
            <a:prstGeom prst="rect">
              <a:avLst/>
            </a:prstGeom>
          </p:spPr>
        </p:sp>
        <p:cxnSp>
          <p:nvCxnSpPr>
            <p:cNvPr id="47" name="AutoShape 41"/>
            <p:cNvCxnSpPr>
              <a:cxnSpLocks noChangeShapeType="1"/>
            </p:cNvCxnSpPr>
            <p:nvPr/>
          </p:nvCxnSpPr>
          <p:spPr bwMode="auto">
            <a:xfrm>
              <a:off x="57150" y="1351915"/>
              <a:ext cx="2089785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41"/>
            <p:cNvCxnSpPr>
              <a:cxnSpLocks noChangeShapeType="1"/>
            </p:cNvCxnSpPr>
            <p:nvPr/>
          </p:nvCxnSpPr>
          <p:spPr bwMode="auto">
            <a:xfrm flipV="1">
              <a:off x="305435" y="165100"/>
              <a:ext cx="7620" cy="143510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Straight Connector 48"/>
            <p:cNvCxnSpPr/>
            <p:nvPr/>
          </p:nvCxnSpPr>
          <p:spPr>
            <a:xfrm flipV="1">
              <a:off x="305435" y="884555"/>
              <a:ext cx="1518920" cy="46609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 49"/>
            <p:cNvSpPr/>
            <p:nvPr/>
          </p:nvSpPr>
          <p:spPr>
            <a:xfrm>
              <a:off x="309245" y="494030"/>
              <a:ext cx="1356360" cy="854710"/>
            </a:xfrm>
            <a:custGeom>
              <a:avLst/>
              <a:gdLst>
                <a:gd name="connsiteX0" fmla="*/ 0 w 1192378"/>
                <a:gd name="connsiteY0" fmla="*/ 768096 h 768096"/>
                <a:gd name="connsiteX1" fmla="*/ 416966 w 1192378"/>
                <a:gd name="connsiteY1" fmla="*/ 248717 h 768096"/>
                <a:gd name="connsiteX2" fmla="*/ 1192378 w 1192378"/>
                <a:gd name="connsiteY2" fmla="*/ 0 h 76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2378" h="768096">
                  <a:moveTo>
                    <a:pt x="0" y="768096"/>
                  </a:moveTo>
                  <a:cubicBezTo>
                    <a:pt x="109118" y="572414"/>
                    <a:pt x="218236" y="376733"/>
                    <a:pt x="416966" y="248717"/>
                  </a:cubicBezTo>
                  <a:cubicBezTo>
                    <a:pt x="615696" y="120701"/>
                    <a:pt x="904037" y="60350"/>
                    <a:pt x="1192378" y="0"/>
                  </a:cubicBez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hr-HR" sz="1000">
                  <a:effectLst/>
                  <a:latin typeface="Times New Roman"/>
                  <a:ea typeface="Times New Roman"/>
                </a:rPr>
                <a:t> </a:t>
              </a:r>
              <a:endParaRPr lang="en-US" sz="10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330835" y="531495"/>
              <a:ext cx="1478280" cy="808355"/>
            </a:xfrm>
            <a:custGeom>
              <a:avLst/>
              <a:gdLst>
                <a:gd name="connsiteX0" fmla="*/ 0 w 1207008"/>
                <a:gd name="connsiteY0" fmla="*/ 658368 h 658368"/>
                <a:gd name="connsiteX1" fmla="*/ 438912 w 1207008"/>
                <a:gd name="connsiteY1" fmla="*/ 285292 h 658368"/>
                <a:gd name="connsiteX2" fmla="*/ 1207008 w 1207008"/>
                <a:gd name="connsiteY2" fmla="*/ 0 h 65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7008" h="658368">
                  <a:moveTo>
                    <a:pt x="0" y="658368"/>
                  </a:moveTo>
                  <a:cubicBezTo>
                    <a:pt x="118872" y="526694"/>
                    <a:pt x="237744" y="395020"/>
                    <a:pt x="438912" y="285292"/>
                  </a:cubicBezTo>
                  <a:cubicBezTo>
                    <a:pt x="640080" y="175564"/>
                    <a:pt x="1207008" y="0"/>
                    <a:pt x="1207008" y="0"/>
                  </a:cubicBez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hr-HR" sz="1000">
                  <a:effectLst/>
                  <a:latin typeface="Times New Roman"/>
                  <a:ea typeface="Times New Roman"/>
                </a:rPr>
                <a:t> </a:t>
              </a:r>
              <a:endParaRPr lang="en-US" sz="10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305435" y="387985"/>
              <a:ext cx="1144905" cy="950595"/>
            </a:xfrm>
            <a:custGeom>
              <a:avLst/>
              <a:gdLst>
                <a:gd name="connsiteX0" fmla="*/ 0 w 1123950"/>
                <a:gd name="connsiteY0" fmla="*/ 857250 h 857250"/>
                <a:gd name="connsiteX1" fmla="*/ 317500 w 1123950"/>
                <a:gd name="connsiteY1" fmla="*/ 196850 h 857250"/>
                <a:gd name="connsiteX2" fmla="*/ 1123950 w 1123950"/>
                <a:gd name="connsiteY2" fmla="*/ 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3950" h="857250">
                  <a:moveTo>
                    <a:pt x="0" y="857250"/>
                  </a:moveTo>
                  <a:cubicBezTo>
                    <a:pt x="65087" y="598487"/>
                    <a:pt x="130175" y="339725"/>
                    <a:pt x="317500" y="196850"/>
                  </a:cubicBezTo>
                  <a:cubicBezTo>
                    <a:pt x="504825" y="53975"/>
                    <a:pt x="814387" y="26987"/>
                    <a:pt x="1123950" y="0"/>
                  </a:cubicBez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hr-HR" sz="1000">
                  <a:effectLst/>
                  <a:latin typeface="Times New Roman"/>
                  <a:ea typeface="Times New Roman"/>
                </a:rPr>
                <a:t> </a:t>
              </a:r>
              <a:endParaRPr lang="en-US" sz="10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3" name="Freeform 52"/>
            <p:cNvSpPr/>
            <p:nvPr/>
          </p:nvSpPr>
          <p:spPr>
            <a:xfrm>
              <a:off x="330835" y="640080"/>
              <a:ext cx="1383030" cy="712470"/>
            </a:xfrm>
            <a:custGeom>
              <a:avLst/>
              <a:gdLst>
                <a:gd name="connsiteX0" fmla="*/ 0 w 1274244"/>
                <a:gd name="connsiteY0" fmla="*/ 677389 h 677389"/>
                <a:gd name="connsiteX1" fmla="*/ 391885 w 1274244"/>
                <a:gd name="connsiteY1" fmla="*/ 362693 h 677389"/>
                <a:gd name="connsiteX2" fmla="*/ 1140031 w 1274244"/>
                <a:gd name="connsiteY2" fmla="*/ 47997 h 677389"/>
                <a:gd name="connsiteX3" fmla="*/ 1270659 w 1274244"/>
                <a:gd name="connsiteY3" fmla="*/ 6433 h 677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4244" h="677389">
                  <a:moveTo>
                    <a:pt x="0" y="677389"/>
                  </a:moveTo>
                  <a:cubicBezTo>
                    <a:pt x="100940" y="572490"/>
                    <a:pt x="201880" y="467592"/>
                    <a:pt x="391885" y="362693"/>
                  </a:cubicBezTo>
                  <a:cubicBezTo>
                    <a:pt x="581890" y="257794"/>
                    <a:pt x="993569" y="107374"/>
                    <a:pt x="1140031" y="47997"/>
                  </a:cubicBezTo>
                  <a:cubicBezTo>
                    <a:pt x="1286493" y="-11380"/>
                    <a:pt x="1278576" y="-2474"/>
                    <a:pt x="1270659" y="6433"/>
                  </a:cubicBez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hr-HR" sz="1000">
                  <a:effectLst/>
                  <a:latin typeface="Times New Roman"/>
                  <a:ea typeface="Times New Roman"/>
                </a:rPr>
                <a:t> </a:t>
              </a:r>
              <a:endParaRPr lang="en-US" sz="10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4" name="Freeform 53"/>
            <p:cNvSpPr/>
            <p:nvPr/>
          </p:nvSpPr>
          <p:spPr>
            <a:xfrm>
              <a:off x="313055" y="740410"/>
              <a:ext cx="1438910" cy="612140"/>
            </a:xfrm>
            <a:custGeom>
              <a:avLst/>
              <a:gdLst>
                <a:gd name="connsiteX0" fmla="*/ 0 w 1300348"/>
                <a:gd name="connsiteY0" fmla="*/ 611579 h 611579"/>
                <a:gd name="connsiteX1" fmla="*/ 575953 w 1300348"/>
                <a:gd name="connsiteY1" fmla="*/ 302820 h 611579"/>
                <a:gd name="connsiteX2" fmla="*/ 1300348 w 1300348"/>
                <a:gd name="connsiteY2" fmla="*/ 0 h 611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0348" h="611579">
                  <a:moveTo>
                    <a:pt x="0" y="611579"/>
                  </a:moveTo>
                  <a:cubicBezTo>
                    <a:pt x="179614" y="508164"/>
                    <a:pt x="359229" y="404750"/>
                    <a:pt x="575953" y="302820"/>
                  </a:cubicBezTo>
                  <a:cubicBezTo>
                    <a:pt x="792677" y="200890"/>
                    <a:pt x="1300348" y="0"/>
                    <a:pt x="1300348" y="0"/>
                  </a:cubicBez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hr-HR" sz="1000">
                  <a:effectLst/>
                  <a:latin typeface="Times New Roman"/>
                  <a:ea typeface="Times New Roman"/>
                </a:rPr>
                <a:t> </a:t>
              </a:r>
              <a:endParaRPr lang="en-US" sz="10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5" name="Text Box 71"/>
            <p:cNvSpPr txBox="1"/>
            <p:nvPr/>
          </p:nvSpPr>
          <p:spPr>
            <a:xfrm>
              <a:off x="2061212" y="935673"/>
              <a:ext cx="1003298" cy="34798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sr-Latn-RS" dirty="0">
                  <a:effectLst/>
                  <a:latin typeface="Arial"/>
                  <a:ea typeface="Times New Roman"/>
                </a:rPr>
                <a:t>neusaglašena pozicija</a:t>
              </a:r>
              <a:endParaRPr lang="en-US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6" name="Text Box 71"/>
            <p:cNvSpPr txBox="1"/>
            <p:nvPr/>
          </p:nvSpPr>
          <p:spPr>
            <a:xfrm>
              <a:off x="326383" y="157703"/>
              <a:ext cx="1294130" cy="22891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sr-Latn-RS" dirty="0">
                  <a:effectLst/>
                  <a:latin typeface="Arial"/>
                  <a:ea typeface="Times New Roman"/>
                </a:rPr>
                <a:t>usaglašena pozicija</a:t>
              </a:r>
              <a:endParaRPr lang="en-US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601345" y="359410"/>
              <a:ext cx="58420" cy="17208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 Box 75"/>
            <p:cNvSpPr txBox="1"/>
            <p:nvPr/>
          </p:nvSpPr>
          <p:spPr>
            <a:xfrm>
              <a:off x="2082931" y="1357717"/>
              <a:ext cx="313690" cy="2921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sr-Latn-RS" i="1" dirty="0">
                  <a:effectLst/>
                  <a:latin typeface="Arial"/>
                  <a:ea typeface="Times New Roman"/>
                </a:rPr>
                <a:t>i</a:t>
              </a:r>
              <a:endParaRPr lang="en-US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59" name="Text Box 75"/>
            <p:cNvSpPr txBox="1"/>
            <p:nvPr/>
          </p:nvSpPr>
          <p:spPr>
            <a:xfrm>
              <a:off x="94921" y="26989"/>
              <a:ext cx="231462" cy="29146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sr-Latn-RS" i="1" dirty="0">
                  <a:effectLst/>
                  <a:latin typeface="Arial"/>
                  <a:ea typeface="Times New Roman"/>
                </a:rPr>
                <a:t>ψ</a:t>
              </a:r>
              <a:endParaRPr lang="en-US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0" name="Freeform 59"/>
            <p:cNvSpPr/>
            <p:nvPr/>
          </p:nvSpPr>
          <p:spPr>
            <a:xfrm>
              <a:off x="314325" y="438785"/>
              <a:ext cx="1289685" cy="911225"/>
            </a:xfrm>
            <a:custGeom>
              <a:avLst/>
              <a:gdLst>
                <a:gd name="connsiteX0" fmla="*/ 0 w 1250899"/>
                <a:gd name="connsiteY0" fmla="*/ 826618 h 826618"/>
                <a:gd name="connsiteX1" fmla="*/ 438912 w 1250899"/>
                <a:gd name="connsiteY1" fmla="*/ 182880 h 826618"/>
                <a:gd name="connsiteX2" fmla="*/ 1250899 w 1250899"/>
                <a:gd name="connsiteY2" fmla="*/ 0 h 82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0899" h="826618">
                  <a:moveTo>
                    <a:pt x="0" y="826618"/>
                  </a:moveTo>
                  <a:cubicBezTo>
                    <a:pt x="115214" y="573634"/>
                    <a:pt x="230429" y="320650"/>
                    <a:pt x="438912" y="182880"/>
                  </a:cubicBezTo>
                  <a:cubicBezTo>
                    <a:pt x="647395" y="45110"/>
                    <a:pt x="949147" y="22555"/>
                    <a:pt x="1250899" y="0"/>
                  </a:cubicBez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hr-HR" sz="1000">
                  <a:effectLst/>
                  <a:latin typeface="Times New Roman"/>
                  <a:ea typeface="Times New Roman"/>
                </a:rPr>
                <a:t> </a:t>
              </a:r>
              <a:endParaRPr lang="en-US" sz="10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1" name="Text Box 52"/>
            <p:cNvSpPr txBox="1"/>
            <p:nvPr/>
          </p:nvSpPr>
          <p:spPr>
            <a:xfrm>
              <a:off x="1437005" y="165100"/>
              <a:ext cx="484505" cy="1014095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hr-HR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 flipH="1" flipV="1">
              <a:off x="1417320" y="1053465"/>
              <a:ext cx="674370" cy="5270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867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197291" y="750628"/>
            <a:ext cx="4872251" cy="1487605"/>
          </a:xfrm>
          <a:prstGeom prst="ellips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 smtClean="0"/>
              <a:t>Modeli prekidačkog reluktantnog motora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822708" y="3125338"/>
            <a:ext cx="2088108" cy="996287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/>
              <a:t>Utvrđivanje fluks – struja karakteristika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3725839" y="3111690"/>
            <a:ext cx="1815153" cy="996287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/>
              <a:t>Matematički opis fluks – struja krivih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712779" y="3125339"/>
            <a:ext cx="2115403" cy="1201001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/>
              <a:t>Analitički modeli zasnovani na analizi magnetskog kola motora</a:t>
            </a:r>
            <a:endParaRPr lang="en-US" b="1" dirty="0"/>
          </a:p>
        </p:txBody>
      </p:sp>
      <p:cxnSp>
        <p:nvCxnSpPr>
          <p:cNvPr id="14" name="Straight Arrow Connector 13"/>
          <p:cNvCxnSpPr>
            <a:stCxn id="6" idx="4"/>
            <a:endCxn id="8" idx="0"/>
          </p:cNvCxnSpPr>
          <p:nvPr/>
        </p:nvCxnSpPr>
        <p:spPr>
          <a:xfrm flipH="1">
            <a:off x="4633416" y="2238233"/>
            <a:ext cx="1" cy="87345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5"/>
          </p:cNvCxnSpPr>
          <p:nvPr/>
        </p:nvCxnSpPr>
        <p:spPr>
          <a:xfrm>
            <a:off x="6356017" y="2020378"/>
            <a:ext cx="713525" cy="10913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3"/>
          </p:cNvCxnSpPr>
          <p:nvPr/>
        </p:nvCxnSpPr>
        <p:spPr>
          <a:xfrm flipH="1">
            <a:off x="2333770" y="2020378"/>
            <a:ext cx="577046" cy="10913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109182" y="4544704"/>
            <a:ext cx="1757580" cy="873457"/>
          </a:xfrm>
          <a:prstGeom prst="roundRect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/>
              <a:t>Utvrđivanje pomoću FEM-a</a:t>
            </a:r>
            <a:endParaRPr lang="en-US" b="1" dirty="0"/>
          </a:p>
        </p:txBody>
      </p:sp>
      <p:sp>
        <p:nvSpPr>
          <p:cNvPr id="40" name="Rounded Rectangle 39"/>
          <p:cNvSpPr/>
          <p:nvPr/>
        </p:nvSpPr>
        <p:spPr>
          <a:xfrm>
            <a:off x="2088109" y="4544705"/>
            <a:ext cx="2041201" cy="873456"/>
          </a:xfrm>
          <a:prstGeom prst="roundRect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/>
              <a:t>Utvrđivanje eksperimentalnim putem</a:t>
            </a:r>
            <a:endParaRPr lang="en-US" b="1" dirty="0"/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1337482" y="4107977"/>
            <a:ext cx="245660" cy="43672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088109" y="4121628"/>
            <a:ext cx="245661" cy="4230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34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9904" y="1910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Model motora zasnovan na inverzibilnoj funkciji momenta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63973"/>
            <a:ext cx="8229600" cy="4650475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sr-Latn-RS" dirty="0" smtClean="0"/>
              <a:t>Jedinstveni matematički model motora, koji je korišćen u ovom radu, bazira se na inverzibilnoj funkciji momenta.</a:t>
            </a:r>
          </a:p>
          <a:p>
            <a:pPr algn="just">
              <a:buFont typeface="Wingdings" pitchFamily="2" charset="2"/>
              <a:buChar char="Ø"/>
            </a:pPr>
            <a:r>
              <a:rPr lang="sr-Latn-RS" dirty="0" smtClean="0"/>
              <a:t>Moguće je izraziti moment u funkciji pozicije i struje, ali i struju u funkciji momenta i pozicije (otuda izraz inverzibilna).</a:t>
            </a:r>
          </a:p>
          <a:p>
            <a:pPr algn="just">
              <a:buFont typeface="Wingdings" pitchFamily="2" charset="2"/>
              <a:buChar char="Ø"/>
            </a:pPr>
            <a:r>
              <a:rPr lang="sr-Latn-RS" dirty="0" smtClean="0"/>
              <a:t>Model se definiše pomoću 5 parametara čija estimacija predstavlja cilj ovoga rada.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98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7910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Primjena metaheurističkih algoritama u estimaciji nepoznatih parametara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8675"/>
            <a:ext cx="8229600" cy="4844955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sr-Latn-RS" dirty="0" smtClean="0"/>
              <a:t>Estimacija nepoznatih parametara modela je izvršena pomoću 2 pomenuta metaheuristička algoritma – GWO i DE.</a:t>
            </a:r>
          </a:p>
          <a:p>
            <a:pPr algn="just">
              <a:buFont typeface="Wingdings" pitchFamily="2" charset="2"/>
              <a:buChar char="Ø"/>
            </a:pPr>
            <a:r>
              <a:rPr lang="sr-Latn-RS" dirty="0" smtClean="0"/>
              <a:t>Da bi se primjenili pomenuti algoritmi neophodno je definisati funkciju cilja:</a:t>
            </a:r>
          </a:p>
          <a:p>
            <a:pPr algn="just">
              <a:buFont typeface="Wingdings" pitchFamily="2" charset="2"/>
              <a:buChar char="Ø"/>
            </a:pPr>
            <a:endParaRPr lang="sr-Latn-RS" dirty="0" smtClean="0"/>
          </a:p>
          <a:p>
            <a:pPr algn="just">
              <a:buFont typeface="Wingdings" pitchFamily="2" charset="2"/>
              <a:buChar char="Ø"/>
            </a:pPr>
            <a:endParaRPr lang="sr-Latn-RS" dirty="0"/>
          </a:p>
          <a:p>
            <a:pPr algn="just">
              <a:buFont typeface="Wingdings" pitchFamily="2" charset="2"/>
              <a:buChar char="Ø"/>
            </a:pPr>
            <a:r>
              <a:rPr lang="sr-Latn-RS" i="1" dirty="0" smtClean="0"/>
              <a:t>M</a:t>
            </a:r>
            <a:r>
              <a:rPr lang="sr-Latn-RS" i="1" baseline="-25000" dirty="0" smtClean="0"/>
              <a:t>iz</a:t>
            </a:r>
            <a:r>
              <a:rPr lang="sr-Latn-RS" dirty="0" smtClean="0"/>
              <a:t> je izračunati moment (koristeći pomenuti model), a </a:t>
            </a:r>
            <a:r>
              <a:rPr lang="sr-Latn-RS" i="1" dirty="0" smtClean="0"/>
              <a:t>M</a:t>
            </a:r>
            <a:r>
              <a:rPr lang="sr-Latn-RS" i="1" baseline="-25000" dirty="0" smtClean="0"/>
              <a:t>mj</a:t>
            </a:r>
            <a:r>
              <a:rPr lang="sr-Latn-RS" dirty="0" smtClean="0"/>
              <a:t> je moment koji je dobijen eksperimentalnim putem.</a:t>
            </a:r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013505"/>
              </p:ext>
            </p:extLst>
          </p:nvPr>
        </p:nvGraphicFramePr>
        <p:xfrm>
          <a:off x="830413" y="3875965"/>
          <a:ext cx="4110077" cy="1105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4" imgW="1384300" imgH="368300" progId="Equation.DSMT4">
                  <p:embed/>
                </p:oleObj>
              </mc:Choice>
              <mc:Fallback>
                <p:oleObj name="Equation" r:id="rId4" imgW="1384300" imgH="368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413" y="3875965"/>
                        <a:ext cx="4110077" cy="11054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492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9905" y="0"/>
            <a:ext cx="8229600" cy="1143000"/>
          </a:xfrm>
        </p:spPr>
        <p:txBody>
          <a:bodyPr/>
          <a:lstStyle/>
          <a:p>
            <a:r>
              <a:rPr lang="sr-Latn-RS" dirty="0" smtClean="0"/>
              <a:t>Rezultati simulacija – tabelarno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8364" y="4026089"/>
            <a:ext cx="8679976" cy="2634017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sr-Latn-RS" dirty="0" smtClean="0"/>
              <a:t>Parametri estimirani pomoću meheurističkih algoritama se neznatno razlikuju od parametara modela koji su predloženi u originalnom radu, ali to dovodi do boljih rezultata (manje vrijednosti funkcije cilja). </a:t>
            </a:r>
            <a:endParaRPr lang="sr-Latn-RS" dirty="0"/>
          </a:p>
          <a:p>
            <a:pPr algn="just">
              <a:buFont typeface="Wingdings" pitchFamily="2" charset="2"/>
              <a:buChar char="Ø"/>
            </a:pPr>
            <a:r>
              <a:rPr lang="sr-Latn-RS" dirty="0" smtClean="0"/>
              <a:t>Sa aspekta vremena izvršavanja, GWO algoritam je nešto brži od DE algoritma.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1103027"/>
              </p:ext>
            </p:extLst>
          </p:nvPr>
        </p:nvGraphicFramePr>
        <p:xfrm>
          <a:off x="95534" y="1269243"/>
          <a:ext cx="9048465" cy="25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Document" r:id="rId5" imgW="5895284" imgH="1485770" progId="Word.Document.12">
                  <p:embed/>
                </p:oleObj>
              </mc:Choice>
              <mc:Fallback>
                <p:oleObj name="Document" r:id="rId5" imgW="5895284" imgH="14857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534" y="1269243"/>
                        <a:ext cx="9048465" cy="25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465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3899" y="2593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Rezultati simulacija – grafički (GWO algoritam) 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895306"/>
            <a:ext cx="4735773" cy="3686627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4612943" y="1895306"/>
            <a:ext cx="4531059" cy="36866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3899" y="5691116"/>
            <a:ext cx="4299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</a:t>
            </a:r>
            <a:r>
              <a:rPr lang="sr-Latn-RS" dirty="0"/>
              <a:t>zmjerene i proračunate statičke karakteristike dobijene pomoću GWO algoritma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67785" y="5691116"/>
            <a:ext cx="40533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Izmjerene i proračunate fluks - struja karakteristike dobijene pomoću GWO algoritma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58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GREglobal4_3_Ed1Aug18v2.1.potx" id="{B3074300-03B5-411B-B571-1A479F7BA1FD}" vid="{0199AF4D-BD84-46D3-8414-A7A921CD42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</TotalTime>
  <Words>463</Words>
  <Application>Microsoft Office PowerPoint</Application>
  <PresentationFormat>On-screen Show (4:3)</PresentationFormat>
  <Paragraphs>55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Thème Office</vt:lpstr>
      <vt:lpstr>Office Theme</vt:lpstr>
      <vt:lpstr>Equation</vt:lpstr>
      <vt:lpstr>Document</vt:lpstr>
      <vt:lpstr>ESTIMACIJA PARAMETARA NELINEARNOG MODELA PREKIDAČKOG RELUKTANTNOG MOTORA POMOĆU METAHEURISTIČKIH ALGORITAMA</vt:lpstr>
      <vt:lpstr>Prekidački reluktantni motor – dobre i loše osobine</vt:lpstr>
      <vt:lpstr>Problem modelovanja motora</vt:lpstr>
      <vt:lpstr>PowerPoint Presentation</vt:lpstr>
      <vt:lpstr>PowerPoint Presentation</vt:lpstr>
      <vt:lpstr>Model motora zasnovan na inverzibilnoj funkciji momenta</vt:lpstr>
      <vt:lpstr>Primjena metaheurističkih algoritama u estimaciji nepoznatih parametara</vt:lpstr>
      <vt:lpstr>Rezultati simulacija – tabelarno </vt:lpstr>
      <vt:lpstr>Rezultati simulacija – grafički (GWO algoritam) </vt:lpstr>
      <vt:lpstr>Rezultati simulacija – grafički (DE algoritam)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Hakima ABDELLAOUI</dc:creator>
  <cp:lastModifiedBy>Mihailo</cp:lastModifiedBy>
  <cp:revision>26</cp:revision>
  <dcterms:created xsi:type="dcterms:W3CDTF">2018-08-21T10:05:07Z</dcterms:created>
  <dcterms:modified xsi:type="dcterms:W3CDTF">2019-05-05T17:13:37Z</dcterms:modified>
</cp:coreProperties>
</file>