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7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0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83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13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ME" b="1" dirty="0"/>
              <a:t>Simulacione i eksperimentalne karakteristike asinhronog generatora</a:t>
            </a:r>
            <a:r>
              <a:rPr lang="en-US" dirty="0"/>
              <a:t/>
            </a:r>
            <a:br>
              <a:rPr lang="en-US" dirty="0"/>
            </a:br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724437" y="4056459"/>
            <a:ext cx="3863662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r-Latn-R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Autori:</a:t>
            </a:r>
            <a:br>
              <a:rPr lang="sr-Latn-R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Dipl. ing Željko Fuštić</a:t>
            </a:r>
          </a:p>
          <a:p>
            <a:r>
              <a:rPr lang="sr-Latn-R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Martin Ćalasan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532840" y="373819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dirty="0" smtClean="0"/>
              <a:t>HVALA NA PAŽNJI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532840" y="2906504"/>
            <a:ext cx="9905998" cy="2941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RS" dirty="0" smtClean="0">
                <a:solidFill>
                  <a:schemeClr val="bg1"/>
                </a:solidFill>
              </a:rPr>
              <a:t>PITANJA?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80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09093" y="1669818"/>
            <a:ext cx="8718997" cy="753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Asinhrona</a:t>
            </a:r>
            <a:r>
              <a:rPr lang="en-US" dirty="0" smtClean="0"/>
              <a:t> ma</a:t>
            </a:r>
            <a:r>
              <a:rPr lang="sr-Latn-ME" dirty="0" smtClean="0"/>
              <a:t>šina je n</a:t>
            </a:r>
            <a:r>
              <a:rPr lang="sr-Latn-RS" dirty="0" smtClean="0"/>
              <a:t>ajpopularnija mašina današnjice ...</a:t>
            </a:r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13911" y="2604697"/>
            <a:ext cx="9905999" cy="698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 smtClean="0">
                <a:solidFill>
                  <a:schemeClr val="bg1"/>
                </a:solidFill>
              </a:rPr>
              <a:t>Tri režima rada</a:t>
            </a:r>
          </a:p>
          <a:p>
            <a:pPr marL="0" indent="0">
              <a:buNone/>
            </a:pPr>
            <a:endParaRPr lang="sr-Latn-R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13910" y="3484985"/>
            <a:ext cx="9905999" cy="698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Upotreba asinhronog generatora</a:t>
            </a:r>
            <a:endParaRPr lang="sr-Latn-R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657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378293" y="0"/>
            <a:ext cx="9905998" cy="9784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800" dirty="0" smtClean="0"/>
              <a:t>ODREĐIVANJE PARAMETARA ASINHRONE MAŠINE</a:t>
            </a:r>
            <a:endParaRPr lang="en-US" sz="2800" dirty="0"/>
          </a:p>
        </p:txBody>
      </p:sp>
      <p:pic>
        <p:nvPicPr>
          <p:cNvPr id="5" name="Content Placeholder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129118" y="1365160"/>
            <a:ext cx="4891176" cy="18559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365160"/>
            <a:ext cx="250811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chemeClr val="bg1"/>
                </a:solidFill>
              </a:rPr>
              <a:t>Vrijednosti koje se mjere u KS:</a:t>
            </a:r>
          </a:p>
          <a:p>
            <a:pPr algn="ctr"/>
            <a:r>
              <a:rPr lang="sr-Latn-RS" dirty="0" smtClean="0">
                <a:solidFill>
                  <a:schemeClr val="bg1"/>
                </a:solidFill>
              </a:rPr>
              <a:t>Uks,</a:t>
            </a:r>
          </a:p>
          <a:p>
            <a:pPr algn="ctr"/>
            <a:r>
              <a:rPr lang="sr-Latn-RS" dirty="0" smtClean="0">
                <a:solidFill>
                  <a:schemeClr val="bg1"/>
                </a:solidFill>
              </a:rPr>
              <a:t>Iks,</a:t>
            </a:r>
          </a:p>
          <a:p>
            <a:pPr algn="ctr"/>
            <a:r>
              <a:rPr lang="sr-Latn-RS" dirty="0" smtClean="0">
                <a:solidFill>
                  <a:schemeClr val="bg1"/>
                </a:solidFill>
              </a:rPr>
              <a:t>Pks.</a:t>
            </a:r>
          </a:p>
          <a:p>
            <a:pPr algn="just"/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020295" y="1365160"/>
            <a:ext cx="212370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chemeClr val="bg1"/>
                </a:solidFill>
              </a:rPr>
              <a:t>Vrijednosti koje se mjere u PH:</a:t>
            </a:r>
          </a:p>
          <a:p>
            <a:pPr algn="ctr"/>
            <a:r>
              <a:rPr lang="sr-Latn-RS" dirty="0" smtClean="0">
                <a:solidFill>
                  <a:schemeClr val="bg1"/>
                </a:solidFill>
              </a:rPr>
              <a:t>Uo,</a:t>
            </a:r>
          </a:p>
          <a:p>
            <a:pPr algn="ctr"/>
            <a:r>
              <a:rPr lang="sr-Latn-RS" dirty="0" smtClean="0">
                <a:solidFill>
                  <a:schemeClr val="bg1"/>
                </a:solidFill>
              </a:rPr>
              <a:t>Io,</a:t>
            </a:r>
          </a:p>
          <a:p>
            <a:pPr algn="ctr"/>
            <a:r>
              <a:rPr lang="sr-Latn-RS" dirty="0" smtClean="0">
                <a:solidFill>
                  <a:schemeClr val="bg1"/>
                </a:solidFill>
              </a:rPr>
              <a:t>Po.</a:t>
            </a:r>
          </a:p>
          <a:p>
            <a:pPr algn="just"/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7895" y="3863662"/>
                <a:ext cx="3410098" cy="1913344"/>
              </a:xfrm>
              <a:prstGeom prst="rect">
                <a:avLst/>
              </a:prstGeom>
              <a:solidFill>
                <a:schemeClr val="accent1">
                  <a:alpha val="71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sr-Latn-RS" sz="2000" dirty="0" smtClean="0">
                    <a:solidFill>
                      <a:schemeClr val="bg1"/>
                    </a:solidFill>
                  </a:rPr>
                  <a:t>Kratak spoj: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sr-Latn-R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𝑘𝑠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𝑘𝑠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1600" i="1" smtClean="0">
                                  <a:solidFill>
                                    <a:schemeClr val="bg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𝑘𝑠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sr-Latn-RS" sz="1600" dirty="0" smtClean="0">
                  <a:solidFill>
                    <a:schemeClr val="bg1"/>
                  </a:solidFill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sr-Latn-R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𝑘𝑠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  <m:sub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𝑘𝑠</m:t>
                              </m:r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𝑓𝑎𝑧𝑛𝑜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𝑘𝑠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sr-Latn-RS" sz="1600" dirty="0" smtClean="0">
                  <a:solidFill>
                    <a:schemeClr val="bg1"/>
                  </a:solidFill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sr-Latn-R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𝑘𝑠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  <m:sub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𝑘𝑠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𝑘𝑠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95" y="3863662"/>
                <a:ext cx="3410098" cy="1913344"/>
              </a:xfrm>
              <a:prstGeom prst="rect">
                <a:avLst/>
              </a:prstGeom>
              <a:blipFill rotWithShape="0">
                <a:blip r:embed="rId3"/>
                <a:stretch>
                  <a:fillRect l="-1968" t="-1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863714" y="3863662"/>
                <a:ext cx="3187521" cy="1722266"/>
              </a:xfrm>
              <a:prstGeom prst="rect">
                <a:avLst/>
              </a:prstGeom>
              <a:solidFill>
                <a:schemeClr val="accent1">
                  <a:alpha val="71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sr-Latn-RS" sz="2000" dirty="0" smtClean="0">
                    <a:solidFill>
                      <a:schemeClr val="bg1"/>
                    </a:solidFill>
                  </a:rPr>
                  <a:t>Prazan hod: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GB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GB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GB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GB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GB" sz="16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GB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GB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GB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sr-Latn-RS" sz="1600" dirty="0" smtClean="0">
                  <a:solidFill>
                    <a:schemeClr val="bg1"/>
                  </a:solidFill>
                </a:endParaRPr>
              </a:p>
              <a:p>
                <a:pPr algn="just"/>
                <a:endParaRPr lang="sr-Latn-RS" sz="1600" i="1" dirty="0" smtClean="0">
                  <a:solidFill>
                    <a:schemeClr val="bg1"/>
                  </a:solidFill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GB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GB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GB" sz="16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r>
                        <a:rPr lang="en-GB" sz="1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3714" y="3863662"/>
                <a:ext cx="3187521" cy="1722266"/>
              </a:xfrm>
              <a:prstGeom prst="rect">
                <a:avLst/>
              </a:prstGeom>
              <a:blipFill rotWithShape="0">
                <a:blip r:embed="rId4"/>
                <a:stretch>
                  <a:fillRect l="-2103" t="-1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305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97" y="937327"/>
            <a:ext cx="7677428" cy="459756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-582240" y="0"/>
            <a:ext cx="9905998" cy="9373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800" dirty="0" smtClean="0"/>
              <a:t>Gui aplikacija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014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91407" y="115910"/>
            <a:ext cx="8852593" cy="11236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/>
              <a:t>Izlazne</a:t>
            </a:r>
            <a:r>
              <a:rPr lang="en-US" sz="2800" dirty="0" smtClean="0"/>
              <a:t> </a:t>
            </a:r>
            <a:r>
              <a:rPr lang="en-US" sz="2800" dirty="0" err="1" smtClean="0"/>
              <a:t>karakteristike</a:t>
            </a:r>
            <a:r>
              <a:rPr lang="en-US" sz="2800" dirty="0" smtClean="0"/>
              <a:t> </a:t>
            </a:r>
            <a:r>
              <a:rPr lang="en-US" sz="2800" dirty="0" err="1" smtClean="0"/>
              <a:t>asinhronog</a:t>
            </a:r>
            <a:r>
              <a:rPr lang="en-US" sz="2800" dirty="0" smtClean="0"/>
              <a:t> </a:t>
            </a:r>
            <a:r>
              <a:rPr lang="en-US" sz="2800" dirty="0" err="1" smtClean="0"/>
              <a:t>generatora</a:t>
            </a:r>
            <a:endParaRPr lang="en-US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91407" y="1638928"/>
            <a:ext cx="2258610" cy="717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dirty="0" smtClean="0"/>
              <a:t>Moment-brzina</a:t>
            </a:r>
            <a:r>
              <a:rPr lang="sr-Latn-RS" sz="4000" dirty="0" smtClean="0"/>
              <a:t> </a:t>
            </a:r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07" y="2356667"/>
            <a:ext cx="3894430" cy="3077495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305918" y="1755005"/>
            <a:ext cx="4672534" cy="1694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 smtClean="0">
                <a:solidFill>
                  <a:schemeClr val="bg1"/>
                </a:solidFill>
              </a:rPr>
              <a:t>Struja-brzina</a:t>
            </a:r>
            <a:endParaRPr lang="sr-Latn-RS" sz="140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459" y="2356666"/>
            <a:ext cx="4098558" cy="307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46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552447" y="0"/>
            <a:ext cx="9905998" cy="9072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2800" dirty="0" smtClean="0"/>
              <a:t>Izgled eksperimentalnog stola</a:t>
            </a:r>
            <a:endParaRPr lang="en-US" sz="2800" dirty="0"/>
          </a:p>
        </p:txBody>
      </p:sp>
      <p:pic>
        <p:nvPicPr>
          <p:cNvPr id="5" name="Content Placeholder 5" descr="C:\Users\Kornjacin_Vrac\Desktop\GUI\viber image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38" y="1764406"/>
            <a:ext cx="4921653" cy="376063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5125791" y="1764406"/>
            <a:ext cx="40587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>
                <a:solidFill>
                  <a:schemeClr val="bg1"/>
                </a:solidFill>
              </a:rPr>
              <a:t>Korišćena oprema:</a:t>
            </a:r>
          </a:p>
          <a:p>
            <a:r>
              <a:rPr lang="sr-Latn-RS" sz="2400" dirty="0" smtClean="0">
                <a:solidFill>
                  <a:schemeClr val="bg1"/>
                </a:solidFill>
              </a:rPr>
              <a:t>-Asinhroni generator</a:t>
            </a:r>
          </a:p>
          <a:p>
            <a:r>
              <a:rPr lang="sr-Latn-RS" sz="2400" dirty="0" smtClean="0">
                <a:solidFill>
                  <a:schemeClr val="bg1"/>
                </a:solidFill>
              </a:rPr>
              <a:t>-</a:t>
            </a:r>
            <a:r>
              <a:rPr lang="sr-Latn-RS" sz="2400" dirty="0">
                <a:solidFill>
                  <a:schemeClr val="bg1"/>
                </a:solidFill>
              </a:rPr>
              <a:t> Motor jednosmjerne </a:t>
            </a:r>
            <a:r>
              <a:rPr lang="sr-Latn-RS" sz="2400" dirty="0" smtClean="0">
                <a:solidFill>
                  <a:schemeClr val="bg1"/>
                </a:solidFill>
              </a:rPr>
              <a:t>struje</a:t>
            </a:r>
            <a:endParaRPr lang="sr-Latn-RS" sz="2400" dirty="0" smtClean="0">
              <a:solidFill>
                <a:schemeClr val="bg1"/>
              </a:solidFill>
            </a:endParaRPr>
          </a:p>
          <a:p>
            <a:r>
              <a:rPr lang="sr-Latn-RS" sz="2400" dirty="0" smtClean="0">
                <a:solidFill>
                  <a:schemeClr val="bg1"/>
                </a:solidFill>
              </a:rPr>
              <a:t>-Autotransformator</a:t>
            </a:r>
          </a:p>
          <a:p>
            <a:r>
              <a:rPr lang="sr-Latn-RS" sz="2400" dirty="0" smtClean="0">
                <a:solidFill>
                  <a:schemeClr val="bg1"/>
                </a:solidFill>
              </a:rPr>
              <a:t>-Osciloskop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08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-262385" y="269496"/>
            <a:ext cx="9905999" cy="614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3200" dirty="0" smtClean="0"/>
              <a:t>Eksperimentalni rezultati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3362" y="1482416"/>
            <a:ext cx="25930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Izm</a:t>
            </a:r>
            <a:r>
              <a:rPr lang="sr-Latn-RS" sz="2400" dirty="0" smtClean="0">
                <a:solidFill>
                  <a:schemeClr val="bg1"/>
                </a:solidFill>
              </a:rPr>
              <a:t>jerene vrijednosti u KS</a:t>
            </a:r>
            <a:r>
              <a:rPr lang="en-US" sz="2400" dirty="0" smtClean="0">
                <a:solidFill>
                  <a:schemeClr val="bg1"/>
                </a:solidFill>
              </a:rPr>
              <a:t>:</a:t>
            </a:r>
            <a:endParaRPr lang="sr-Latn-RS" sz="2400" dirty="0" smtClean="0">
              <a:solidFill>
                <a:schemeClr val="bg1"/>
              </a:solidFill>
            </a:endParaRPr>
          </a:p>
          <a:p>
            <a:r>
              <a:rPr lang="sr-Latn-R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Uks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=57.53 V</a:t>
            </a:r>
            <a:endParaRPr lang="sr-Latn-R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r-Latn-R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Iks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2A</a:t>
            </a:r>
            <a:endParaRPr lang="sr-Latn-R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r-Latn-R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Pks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=84W</a:t>
            </a:r>
            <a:endParaRPr lang="sr-Latn-R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8374" y="1482416"/>
            <a:ext cx="26453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Izm</a:t>
            </a:r>
            <a:r>
              <a:rPr lang="sr-Latn-RS" sz="2400" dirty="0" smtClean="0">
                <a:solidFill>
                  <a:schemeClr val="bg1"/>
                </a:solidFill>
              </a:rPr>
              <a:t>jerene vrijednosti u </a:t>
            </a:r>
            <a:r>
              <a:rPr lang="en-US" sz="2400" dirty="0" smtClean="0">
                <a:solidFill>
                  <a:schemeClr val="bg1"/>
                </a:solidFill>
              </a:rPr>
              <a:t>PH:</a:t>
            </a:r>
            <a:endParaRPr lang="sr-Latn-RS" sz="2400" dirty="0" smtClean="0">
              <a:solidFill>
                <a:schemeClr val="bg1"/>
              </a:solidFill>
            </a:endParaRPr>
          </a:p>
          <a:p>
            <a:r>
              <a:rPr lang="sr-Latn-R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o=</a:t>
            </a:r>
            <a:r>
              <a:rPr lang="sr-Latn-R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380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</a:t>
            </a:r>
            <a:endParaRPr lang="sr-Latn-R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r-Latn-R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o= </a:t>
            </a:r>
            <a:r>
              <a:rPr lang="sr-Latn-R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1.08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sr-Latn-R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r-Latn-R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o=</a:t>
            </a:r>
            <a:r>
              <a:rPr lang="sr-Latn-R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125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endParaRPr lang="sr-Latn-R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8249" y="4020178"/>
                <a:ext cx="4570270" cy="1538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Parametri 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koji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 se 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dobijaju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iz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ogleda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sr-Latn-RS" sz="2000" dirty="0" smtClean="0">
                    <a:solidFill>
                      <a:schemeClr val="bg1"/>
                    </a:solidFill>
                  </a:rPr>
                  <a:t>KS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  <m:sub>
                        <m:r>
                          <a:rPr lang="en-US" i="1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=3.4 </m:t>
                    </m:r>
                    <m:r>
                      <a:rPr lang="sr-Latn-RS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𝜎</m:t>
                        </m:r>
                        <m:r>
                          <a:rPr lang="en-US" i="1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=7.53 </m:t>
                    </m:r>
                    <m:r>
                      <a:rPr lang="sr-Latn-RS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chemeClr val="bg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bg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chemeClr val="bg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  <m:sub>
                          <m:r>
                            <a:rPr lang="en-US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=7.53 </m:t>
                      </m:r>
                      <m:r>
                        <a:rPr lang="sr-Latn-RS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en-US" b="0" i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249" y="4020178"/>
                <a:ext cx="4570270" cy="1538883"/>
              </a:xfrm>
              <a:prstGeom prst="rect">
                <a:avLst/>
              </a:prstGeom>
              <a:blipFill rotWithShape="0">
                <a:blip r:embed="rId2"/>
                <a:stretch>
                  <a:fillRect l="-1333" t="-1581" b="-11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048519" y="4020178"/>
                <a:ext cx="4373737" cy="1261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Parametri 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koji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 se 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dobijaju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iz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ogleda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sr-Latn-RS" sz="2000" dirty="0" smtClean="0">
                    <a:solidFill>
                      <a:schemeClr val="bg1"/>
                    </a:solidFill>
                  </a:rPr>
                  <a:t>PH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i="1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i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=918.45 </m:t>
                    </m:r>
                    <m:r>
                      <a:rPr lang="sr-Latn-RS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Ω</m:t>
                    </m:r>
                    <m:r>
                      <a:rPr lang="en-GB" i="1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en-GB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GB" i="1"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GB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=190.65 </m:t>
                      </m:r>
                      <m:r>
                        <a:rPr lang="sr-Latn-RS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en-GB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519" y="4020178"/>
                <a:ext cx="4373737" cy="1261884"/>
              </a:xfrm>
              <a:prstGeom prst="rect">
                <a:avLst/>
              </a:prstGeom>
              <a:blipFill rotWithShape="0">
                <a:blip r:embed="rId3"/>
                <a:stretch>
                  <a:fillRect l="-1393" t="-1932" b="-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8249" y="5880832"/>
                <a:ext cx="637331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 smtClean="0">
                    <a:solidFill>
                      <a:schemeClr val="bg1"/>
                    </a:solidFill>
                  </a:rPr>
                  <a:t>Otpornost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statora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i</a:t>
                </a:r>
                <a:r>
                  <a:rPr lang="sr-Latn-RS" sz="2000" dirty="0" smtClean="0">
                    <a:solidFill>
                      <a:schemeClr val="bg1"/>
                    </a:solidFill>
                  </a:rPr>
                  <a:t>z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mjerena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 UI 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metodom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i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i</a:t>
                </a:r>
                <a:r>
                  <a:rPr lang="sr-Latn-RS" sz="2000" dirty="0">
                    <a:solidFill>
                      <a:schemeClr val="bg1"/>
                    </a:solidFill>
                  </a:rPr>
                  <a:t>z</a:t>
                </a:r>
                <a:r>
                  <a:rPr lang="en-US" sz="2000" dirty="0" err="1" smtClean="0">
                    <a:solidFill>
                      <a:schemeClr val="bg1"/>
                    </a:solidFill>
                  </a:rPr>
                  <a:t>nosi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 3.6</a:t>
                </a:r>
                <a:r>
                  <a:rPr lang="sr-Latn-RS" sz="20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sr-Latn-RS" sz="200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sr-Latn-RS" sz="2000" dirty="0" smtClean="0">
                    <a:solidFill>
                      <a:schemeClr val="bg1"/>
                    </a:solidFill>
                  </a:rPr>
                  <a:t>.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249" y="5880832"/>
                <a:ext cx="6373312" cy="400110"/>
              </a:xfrm>
              <a:prstGeom prst="rect">
                <a:avLst/>
              </a:prstGeom>
              <a:blipFill rotWithShape="0">
                <a:blip r:embed="rId4"/>
                <a:stretch>
                  <a:fillRect l="-956" t="-7692" r="-574" b="-2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740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211637" y="0"/>
            <a:ext cx="9905998" cy="950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sz="3200" dirty="0" smtClean="0"/>
              <a:t>Poređenja izlaznih karakteristika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999092"/>
            <a:ext cx="3164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Struja-klizanje</a:t>
            </a:r>
            <a:r>
              <a:rPr lang="sr-Latn-R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karakteristika</a:t>
            </a:r>
            <a:endParaRPr 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4106" y="5001181"/>
            <a:ext cx="4003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Aktivna snaga-klizanje karakteristika</a:t>
            </a:r>
            <a:endParaRPr 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72767" y="4999092"/>
            <a:ext cx="35312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Reaktivna-klizanje karakteristika</a:t>
            </a:r>
            <a:endParaRPr 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9256"/>
            <a:ext cx="2962141" cy="25501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3789" y="2099256"/>
            <a:ext cx="3110211" cy="25501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142" y="2097167"/>
            <a:ext cx="3071648" cy="255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79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605307" y="1991910"/>
            <a:ext cx="8066983" cy="3127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sr-Latn-R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-Nastaviti sa određivanjem parametara modernim metodama.</a:t>
            </a:r>
          </a:p>
          <a:p>
            <a:pPr algn="just"/>
            <a:r>
              <a:rPr lang="sr-Latn-R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-Dobijanje preciznijih izlaznih karakteristika.</a:t>
            </a:r>
          </a:p>
          <a:p>
            <a:pPr algn="just"/>
            <a:r>
              <a:rPr lang="sr-Latn-R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-Unapređivanje GUI aplikacije.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518423" y="0"/>
            <a:ext cx="9905998" cy="9552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RS" dirty="0" smtClean="0"/>
              <a:t>Zaključak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07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184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Courier New</vt:lpstr>
      <vt:lpstr>Thème Office</vt:lpstr>
      <vt:lpstr>Simulacione i eksperimentalne karakteristike asinhronog generatora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Zeljko Fustic</cp:lastModifiedBy>
  <cp:revision>20</cp:revision>
  <dcterms:created xsi:type="dcterms:W3CDTF">2018-08-21T10:05:07Z</dcterms:created>
  <dcterms:modified xsi:type="dcterms:W3CDTF">2019-05-08T06:03:20Z</dcterms:modified>
</cp:coreProperties>
</file>