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94660" autoAdjust="0"/>
  </p:normalViewPr>
  <p:slideViewPr>
    <p:cSldViewPr snapToGrid="0">
      <p:cViewPr varScale="1">
        <p:scale>
          <a:sx n="36" d="100"/>
          <a:sy n="36" d="100"/>
        </p:scale>
        <p:origin x="48" y="9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F0158E-0BEA-4BFF-AA61-7914394B3C6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xmlns="" id="{14F11DA1-6698-4392-B84F-664E2A344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192300-EA15-4B15-A783-6E65AD991BC8}" type="datetimeFigureOut">
              <a:rPr lang="en-NZ" smtClean="0"/>
              <a:t>8/05/2019</a:t>
            </a:fld>
            <a:endParaRPr lang="en-NZ"/>
          </a:p>
        </p:txBody>
      </p:sp>
      <p:sp>
        <p:nvSpPr>
          <p:cNvPr id="4" name="Footer Placeholder 3">
            <a:extLst>
              <a:ext uri="{FF2B5EF4-FFF2-40B4-BE49-F238E27FC236}">
                <a16:creationId xmlns:a16="http://schemas.microsoft.com/office/drawing/2014/main" xmlns="" id="{AB15D29F-AD7A-40A3-90D1-5C7D45458A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xmlns="" id="{A27F1443-A053-47AC-962C-46D85BEC8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E16929-A883-446E-B000-A06150AF9A4B}" type="slidenum">
              <a:rPr lang="en-NZ" smtClean="0"/>
              <a:t>‹#›</a:t>
            </a:fld>
            <a:endParaRPr lang="en-NZ"/>
          </a:p>
        </p:txBody>
      </p:sp>
    </p:spTree>
    <p:extLst>
      <p:ext uri="{BB962C8B-B14F-4D97-AF65-F5344CB8AC3E}">
        <p14:creationId xmlns:p14="http://schemas.microsoft.com/office/powerpoint/2010/main" val="4147281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14211-E28D-4196-8F23-467118673D5D}" type="datetimeFigureOut">
              <a:rPr lang="en-NZ" smtClean="0"/>
              <a:t>8/05/2019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C6E0-D6AA-4C96-836C-B12EBD6499B1}" type="slidenum">
              <a:rPr lang="en-NZ" smtClean="0"/>
              <a:t>‹#›</a:t>
            </a:fld>
            <a:endParaRPr lang="en-NZ"/>
          </a:p>
        </p:txBody>
      </p:sp>
    </p:spTree>
    <p:extLst>
      <p:ext uri="{BB962C8B-B14F-4D97-AF65-F5344CB8AC3E}">
        <p14:creationId xmlns:p14="http://schemas.microsoft.com/office/powerpoint/2010/main" val="213855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0" name="Picture 9">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6736771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spTree>
    <p:extLst>
      <p:ext uri="{BB962C8B-B14F-4D97-AF65-F5344CB8AC3E}">
        <p14:creationId xmlns:p14="http://schemas.microsoft.com/office/powerpoint/2010/main" val="2373527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3745" y="404910"/>
            <a:ext cx="1375873" cy="655310"/>
          </a:xfrm>
          <a:prstGeom prst="rect">
            <a:avLst/>
          </a:prstGeom>
        </p:spPr>
      </p:pic>
    </p:spTree>
    <p:extLst>
      <p:ext uri="{BB962C8B-B14F-4D97-AF65-F5344CB8AC3E}">
        <p14:creationId xmlns:p14="http://schemas.microsoft.com/office/powerpoint/2010/main" val="1371847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2_blank n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4FE3D5B-2D16-4C5E-B51C-927C485EC3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3637" y="91586"/>
            <a:ext cx="1422535" cy="677535"/>
          </a:xfrm>
          <a:prstGeom prst="rect">
            <a:avLst/>
          </a:prstGeom>
        </p:spPr>
      </p:pic>
    </p:spTree>
    <p:extLst>
      <p:ext uri="{BB962C8B-B14F-4D97-AF65-F5344CB8AC3E}">
        <p14:creationId xmlns:p14="http://schemas.microsoft.com/office/powerpoint/2010/main" val="94680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536682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0175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caption small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62BDAB-8C03-49FE-9EAA-8162E4BB9773}"/>
              </a:ext>
            </a:extLst>
          </p:cNvPr>
          <p:cNvSpPr>
            <a:spLocks noGrp="1"/>
          </p:cNvSpPr>
          <p:nvPr>
            <p:ph type="title"/>
          </p:nvPr>
        </p:nvSpPr>
        <p:spPr>
          <a:xfrm>
            <a:off x="629841" y="457200"/>
            <a:ext cx="2949178" cy="1600200"/>
          </a:xfrm>
        </p:spPr>
        <p:txBody>
          <a:bodyPr anchor="b">
            <a:normAutofit/>
          </a:bodyPr>
          <a:lstStyle>
            <a:lvl1pPr>
              <a:defRPr sz="2800">
                <a:solidFill>
                  <a:schemeClr val="accent1"/>
                </a:solidFill>
              </a:defRPr>
            </a:lvl1pPr>
          </a:lstStyle>
          <a:p>
            <a:r>
              <a:rPr lang="fr-FR" smtClean="0"/>
              <a:t>Modifiez le style du titre</a:t>
            </a:r>
            <a:endParaRPr lang="en-NZ"/>
          </a:p>
        </p:txBody>
      </p:sp>
      <p:sp>
        <p:nvSpPr>
          <p:cNvPr id="3" name="Picture Placeholder 2">
            <a:extLst>
              <a:ext uri="{FF2B5EF4-FFF2-40B4-BE49-F238E27FC236}">
                <a16:creationId xmlns:a16="http://schemas.microsoft.com/office/drawing/2014/main" xmlns="" id="{00B3EFB5-8611-4301-81A0-65A7898C09DB}"/>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NZ"/>
          </a:p>
        </p:txBody>
      </p:sp>
      <p:sp>
        <p:nvSpPr>
          <p:cNvPr id="4" name="Text Placeholder 3">
            <a:extLst>
              <a:ext uri="{FF2B5EF4-FFF2-40B4-BE49-F238E27FC236}">
                <a16:creationId xmlns:a16="http://schemas.microsoft.com/office/drawing/2014/main" xmlns="" id="{52695327-1C22-4CDC-A9AC-3BB81D16EDD8}"/>
              </a:ext>
            </a:extLst>
          </p:cNvPr>
          <p:cNvSpPr>
            <a:spLocks noGrp="1"/>
          </p:cNvSpPr>
          <p:nvPr>
            <p:ph type="body" sz="half" idx="2"/>
          </p:nvPr>
        </p:nvSpPr>
        <p:spPr>
          <a:xfrm>
            <a:off x="629841" y="2057400"/>
            <a:ext cx="2949178" cy="3811588"/>
          </a:xfrm>
        </p:spPr>
        <p:txBody>
          <a:bodyPr>
            <a:normAutofit/>
          </a:bodyPr>
          <a:lstStyle>
            <a:lvl1pPr marL="0" indent="0">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pic>
        <p:nvPicPr>
          <p:cNvPr id="7" name="Picture 6">
            <a:extLst>
              <a:ext uri="{FF2B5EF4-FFF2-40B4-BE49-F238E27FC236}">
                <a16:creationId xmlns:a16="http://schemas.microsoft.com/office/drawing/2014/main" xmlns="" id="{460DE470-EB93-4C4F-AD5E-539B9F3536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7144" y="431562"/>
            <a:ext cx="1113250" cy="530226"/>
          </a:xfrm>
          <a:prstGeom prst="rect">
            <a:avLst/>
          </a:prstGeom>
        </p:spPr>
      </p:pic>
    </p:spTree>
    <p:extLst>
      <p:ext uri="{BB962C8B-B14F-4D97-AF65-F5344CB8AC3E}">
        <p14:creationId xmlns:p14="http://schemas.microsoft.com/office/powerpoint/2010/main" val="256471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5" name="Picture 4">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7270833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bg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61729"/>
            <a:ext cx="6858000" cy="53869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13" name="Picture 12">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0015286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2_Title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9DC7B2-556D-46CD-83ED-99A884FB97AA}"/>
              </a:ext>
            </a:extLst>
          </p:cNvPr>
          <p:cNvSpPr>
            <a:spLocks noGrp="1"/>
          </p:cNvSpPr>
          <p:nvPr>
            <p:ph type="ctrTitle"/>
          </p:nvPr>
        </p:nvSpPr>
        <p:spPr>
          <a:xfrm>
            <a:off x="1143000" y="1942833"/>
            <a:ext cx="6858000" cy="852221"/>
          </a:xfrm>
        </p:spPr>
        <p:txBody>
          <a:bodyPr anchor="b">
            <a:normAutofit/>
          </a:bodyPr>
          <a:lstStyle>
            <a:lvl1pPr algn="ctr">
              <a:defRPr sz="3600">
                <a:solidFill>
                  <a:schemeClr val="accent1"/>
                </a:solidFill>
              </a:defRPr>
            </a:lvl1pPr>
          </a:lstStyle>
          <a:p>
            <a:r>
              <a:rPr lang="fr-FR" smtClean="0"/>
              <a:t>Modifiez le style du titre</a:t>
            </a:r>
            <a:endParaRPr lang="en-NZ"/>
          </a:p>
        </p:txBody>
      </p:sp>
      <p:sp>
        <p:nvSpPr>
          <p:cNvPr id="3" name="Subtitle 2">
            <a:extLst>
              <a:ext uri="{FF2B5EF4-FFF2-40B4-BE49-F238E27FC236}">
                <a16:creationId xmlns:a16="http://schemas.microsoft.com/office/drawing/2014/main" xmlns="" id="{505F1AF1-96C1-4AD2-BC34-4BA79B45D78E}"/>
              </a:ext>
            </a:extLst>
          </p:cNvPr>
          <p:cNvSpPr>
            <a:spLocks noGrp="1"/>
          </p:cNvSpPr>
          <p:nvPr>
            <p:ph type="subTitle" idx="1"/>
          </p:nvPr>
        </p:nvSpPr>
        <p:spPr>
          <a:xfrm>
            <a:off x="1143000" y="2890303"/>
            <a:ext cx="6858000" cy="538697"/>
          </a:xfrm>
        </p:spPr>
        <p:txBody>
          <a:bodyPr/>
          <a:lstStyle>
            <a:lvl1pPr marL="0" indent="0" algn="ct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NZ"/>
          </a:p>
        </p:txBody>
      </p:sp>
      <p:pic>
        <p:nvPicPr>
          <p:cNvPr id="8" name="Picture 7">
            <a:extLst>
              <a:ext uri="{FF2B5EF4-FFF2-40B4-BE49-F238E27FC236}">
                <a16:creationId xmlns:a16="http://schemas.microsoft.com/office/drawing/2014/main" xmlns="" id="{5A6AB894-3DB9-43E6-854A-5B9B32AAA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6756" y="5440619"/>
            <a:ext cx="1931569" cy="1286198"/>
          </a:xfrm>
          <a:prstGeom prst="rect">
            <a:avLst/>
          </a:prstGeom>
        </p:spPr>
      </p:pic>
    </p:spTree>
    <p:extLst>
      <p:ext uri="{BB962C8B-B14F-4D97-AF65-F5344CB8AC3E}">
        <p14:creationId xmlns:p14="http://schemas.microsoft.com/office/powerpoint/2010/main" val="33475133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Conten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marL="457200" indent="-457200">
              <a:buClr>
                <a:schemeClr val="accent1"/>
              </a:buClr>
              <a:buSzPct val="100000"/>
              <a:buFont typeface="+mj-lt"/>
              <a:buAutoNum type="arabicPeriod"/>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xmlns="" id="{BE6CB0CC-D317-482F-846B-3814D19307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8844" y="6034114"/>
            <a:ext cx="1375873" cy="655310"/>
          </a:xfrm>
          <a:prstGeom prst="rect">
            <a:avLst/>
          </a:prstGeom>
        </p:spPr>
      </p:pic>
    </p:spTree>
    <p:extLst>
      <p:ext uri="{BB962C8B-B14F-4D97-AF65-F5344CB8AC3E}">
        <p14:creationId xmlns:p14="http://schemas.microsoft.com/office/powerpoint/2010/main" val="9828195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Heading and bullets v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7" name="Picture 6">
            <a:extLst>
              <a:ext uri="{FF2B5EF4-FFF2-40B4-BE49-F238E27FC236}">
                <a16:creationId xmlns:a16="http://schemas.microsoft.com/office/drawing/2014/main" xmlns="" id="{08F897B4-FAF4-4141-B970-C51951F855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1531640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Heading and bullets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7587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5" name="Picture 4">
            <a:extLst>
              <a:ext uri="{FF2B5EF4-FFF2-40B4-BE49-F238E27FC236}">
                <a16:creationId xmlns:a16="http://schemas.microsoft.com/office/drawing/2014/main" xmlns="" id="{B1AAE9B7-F6A0-44A7-887A-A1EC309E96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62375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Heading and bullets v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61C35-F502-4AFC-BCE0-17E75CA47048}"/>
              </a:ext>
            </a:extLst>
          </p:cNvPr>
          <p:cNvSpPr>
            <a:spLocks noGrp="1"/>
          </p:cNvSpPr>
          <p:nvPr>
            <p:ph type="title"/>
          </p:nvPr>
        </p:nvSpPr>
        <p:spPr>
          <a:xfrm>
            <a:off x="628650" y="630048"/>
            <a:ext cx="7886700" cy="745828"/>
          </a:xfrm>
        </p:spPr>
        <p:txBody>
          <a:bodyPr>
            <a:normAutofit/>
          </a:bodyPr>
          <a:lstStyle>
            <a:lvl1pPr>
              <a:defRPr sz="2800">
                <a:solidFill>
                  <a:schemeClr val="accent1"/>
                </a:solidFill>
              </a:defRPr>
            </a:lvl1pPr>
          </a:lstStyle>
          <a:p>
            <a:r>
              <a:rPr lang="fr-FR" smtClean="0"/>
              <a:t>Modifiez le style du titre</a:t>
            </a:r>
            <a:endParaRPr lang="en-NZ"/>
          </a:p>
        </p:txBody>
      </p:sp>
      <p:sp>
        <p:nvSpPr>
          <p:cNvPr id="3" name="Content Placeholder 2">
            <a:extLst>
              <a:ext uri="{FF2B5EF4-FFF2-40B4-BE49-F238E27FC236}">
                <a16:creationId xmlns:a16="http://schemas.microsoft.com/office/drawing/2014/main" xmlns="" id="{8A630835-02B5-4CC1-BD49-B80EFA9C4751}"/>
              </a:ext>
            </a:extLst>
          </p:cNvPr>
          <p:cNvSpPr>
            <a:spLocks noGrp="1"/>
          </p:cNvSpPr>
          <p:nvPr>
            <p:ph idx="1"/>
          </p:nvPr>
        </p:nvSpPr>
        <p:spPr>
          <a:xfrm>
            <a:off x="628650" y="1394926"/>
            <a:ext cx="7886700" cy="4351338"/>
          </a:xfrm>
        </p:spPr>
        <p:txBody>
          <a:bodyPr>
            <a:normAutofit/>
          </a:bodyPr>
          <a:lstStyle>
            <a:lvl1pPr>
              <a:buClr>
                <a:schemeClr val="accent1"/>
              </a:buClr>
              <a:buSzPct val="105000"/>
              <a:defRPr sz="2000">
                <a:solidFill>
                  <a:schemeClr val="tx2"/>
                </a:solidFill>
              </a:defRPr>
            </a:lvl1pPr>
            <a:lvl2pPr marL="685800" indent="-228600">
              <a:buClr>
                <a:schemeClr val="accent1"/>
              </a:buClr>
              <a:buFont typeface="Arial" panose="020B0604020202020204" pitchFamily="34" charset="0"/>
              <a:buChar char="−"/>
              <a:defRPr sz="2000">
                <a:solidFill>
                  <a:schemeClr val="tx2"/>
                </a:solidFill>
              </a:defRPr>
            </a:lvl2pPr>
            <a:lvl3pPr marL="1143000" indent="-228600">
              <a:buClr>
                <a:schemeClr val="accent1"/>
              </a:buClr>
              <a:buFont typeface="Courier New" panose="02070309020205020404" pitchFamily="49" charset="0"/>
              <a:buChar char="o"/>
              <a:defRPr sz="2000">
                <a:solidFill>
                  <a:schemeClr val="tx2"/>
                </a:solidFill>
              </a:defRPr>
            </a:lvl3pPr>
            <a:lvl4pPr>
              <a:buClr>
                <a:schemeClr val="accent1"/>
              </a:buClr>
              <a:defRPr sz="2200"/>
            </a:lvl4pPr>
            <a:lvl5pPr>
              <a:buClr>
                <a:schemeClr val="accent1"/>
              </a:buClr>
              <a:defRPr sz="2200"/>
            </a:lvl5pPr>
          </a:lstStyle>
          <a:p>
            <a:pPr lvl="0"/>
            <a:r>
              <a:rPr lang="fr-FR" smtClean="0"/>
              <a:t>Modifiez les styles du texte du masque</a:t>
            </a:r>
          </a:p>
          <a:p>
            <a:pPr lvl="1"/>
            <a:r>
              <a:rPr lang="fr-FR" smtClean="0"/>
              <a:t>Deuxième niveau</a:t>
            </a:r>
          </a:p>
          <a:p>
            <a:pPr lvl="2"/>
            <a:r>
              <a:rPr lang="fr-FR" smtClean="0"/>
              <a:t>Troisième niveau</a:t>
            </a:r>
          </a:p>
        </p:txBody>
      </p:sp>
      <p:pic>
        <p:nvPicPr>
          <p:cNvPr id="6" name="Picture 5">
            <a:extLst>
              <a:ext uri="{FF2B5EF4-FFF2-40B4-BE49-F238E27FC236}">
                <a16:creationId xmlns:a16="http://schemas.microsoft.com/office/drawing/2014/main" xmlns="" id="{80ED18F1-8DAE-4FD0-BA60-1243D3FA63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55378" y="456426"/>
            <a:ext cx="1375873" cy="655310"/>
          </a:xfrm>
          <a:prstGeom prst="rect">
            <a:avLst/>
          </a:prstGeom>
        </p:spPr>
      </p:pic>
    </p:spTree>
    <p:extLst>
      <p:ext uri="{BB962C8B-B14F-4D97-AF65-F5344CB8AC3E}">
        <p14:creationId xmlns:p14="http://schemas.microsoft.com/office/powerpoint/2010/main" val="3210465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and plain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9DA755-ADDA-4D38-B98F-77D27BE23403}"/>
              </a:ext>
            </a:extLst>
          </p:cNvPr>
          <p:cNvSpPr>
            <a:spLocks noGrp="1"/>
          </p:cNvSpPr>
          <p:nvPr>
            <p:ph type="title"/>
          </p:nvPr>
        </p:nvSpPr>
        <p:spPr>
          <a:xfrm>
            <a:off x="242888" y="311151"/>
            <a:ext cx="7886700" cy="673100"/>
          </a:xfrm>
        </p:spPr>
        <p:txBody>
          <a:bodyPr>
            <a:normAutofit/>
          </a:bodyPr>
          <a:lstStyle>
            <a:lvl1pPr>
              <a:defRPr sz="2800">
                <a:solidFill>
                  <a:schemeClr val="accent1"/>
                </a:solidFill>
              </a:defRPr>
            </a:lvl1pPr>
          </a:lstStyle>
          <a:p>
            <a:r>
              <a:rPr lang="fr-FR" smtClean="0"/>
              <a:t>Modifiez le style du titre</a:t>
            </a:r>
            <a:endParaRPr lang="en-NZ"/>
          </a:p>
        </p:txBody>
      </p:sp>
      <p:pic>
        <p:nvPicPr>
          <p:cNvPr id="4" name="Picture 3">
            <a:extLst>
              <a:ext uri="{FF2B5EF4-FFF2-40B4-BE49-F238E27FC236}">
                <a16:creationId xmlns:a16="http://schemas.microsoft.com/office/drawing/2014/main" xmlns="" id="{46C51CDF-0A8A-4B88-85D4-60A9032CDC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1651" y="311151"/>
            <a:ext cx="1375873" cy="655310"/>
          </a:xfrm>
          <a:prstGeom prst="rect">
            <a:avLst/>
          </a:prstGeom>
        </p:spPr>
      </p:pic>
    </p:spTree>
    <p:extLst>
      <p:ext uri="{BB962C8B-B14F-4D97-AF65-F5344CB8AC3E}">
        <p14:creationId xmlns:p14="http://schemas.microsoft.com/office/powerpoint/2010/main" val="399757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1FA7C9D-D83C-4484-9533-0B150B1E61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en-NZ"/>
          </a:p>
        </p:txBody>
      </p:sp>
      <p:sp>
        <p:nvSpPr>
          <p:cNvPr id="3" name="Text Placeholder 2">
            <a:extLst>
              <a:ext uri="{FF2B5EF4-FFF2-40B4-BE49-F238E27FC236}">
                <a16:creationId xmlns:a16="http://schemas.microsoft.com/office/drawing/2014/main" xmlns="" id="{26A860A2-5715-4DC5-A2F4-36393F0437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B47EB925-7612-46E3-B325-E0F2E64E217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26115-93DD-439D-AB73-B403A1B14893}" type="datetimeFigureOut">
              <a:rPr lang="en-NZ" smtClean="0"/>
              <a:t>8/05/2019</a:t>
            </a:fld>
            <a:endParaRPr lang="en-NZ"/>
          </a:p>
        </p:txBody>
      </p:sp>
      <p:sp>
        <p:nvSpPr>
          <p:cNvPr id="5" name="Footer Placeholder 4">
            <a:extLst>
              <a:ext uri="{FF2B5EF4-FFF2-40B4-BE49-F238E27FC236}">
                <a16:creationId xmlns:a16="http://schemas.microsoft.com/office/drawing/2014/main" xmlns="" id="{B0B83F4A-34D0-4D19-B9A4-0D24C5D73C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xmlns="" id="{ECC97524-6E08-4C30-9778-5BEC932F639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958E-C44B-42BD-9173-1DD03F7322B6}" type="slidenum">
              <a:rPr lang="en-NZ" smtClean="0"/>
              <a:t>‹#›</a:t>
            </a:fld>
            <a:endParaRPr lang="en-NZ"/>
          </a:p>
        </p:txBody>
      </p:sp>
    </p:spTree>
    <p:extLst>
      <p:ext uri="{BB962C8B-B14F-4D97-AF65-F5344CB8AC3E}">
        <p14:creationId xmlns:p14="http://schemas.microsoft.com/office/powerpoint/2010/main" val="233862194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49" r:id="rId3"/>
    <p:sldLayoutId id="2147483675" r:id="rId4"/>
    <p:sldLayoutId id="2147483662" r:id="rId5"/>
    <p:sldLayoutId id="2147483674" r:id="rId6"/>
    <p:sldLayoutId id="2147483660" r:id="rId7"/>
    <p:sldLayoutId id="2147483661" r:id="rId8"/>
    <p:sldLayoutId id="2147483654" r:id="rId9"/>
    <p:sldLayoutId id="2147483663" r:id="rId10"/>
    <p:sldLayoutId id="2147483664" r:id="rId11"/>
    <p:sldLayoutId id="2147483673" r:id="rId12"/>
    <p:sldLayoutId id="2147483655" r:id="rId13"/>
    <p:sldLayoutId id="2147483657" r:id="rId14"/>
    <p:sldLayoutId id="2147483670"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6C27A-72D8-457B-A723-F18600481DD2}"/>
              </a:ext>
            </a:extLst>
          </p:cNvPr>
          <p:cNvSpPr>
            <a:spLocks noGrp="1"/>
          </p:cNvSpPr>
          <p:nvPr>
            <p:ph type="ctrTitle"/>
          </p:nvPr>
        </p:nvSpPr>
        <p:spPr/>
        <p:txBody>
          <a:bodyPr>
            <a:normAutofit fontScale="90000"/>
          </a:bodyPr>
          <a:lstStyle/>
          <a:p>
            <a:r>
              <a:rPr lang="sr-Latn-ME" b="1" dirty="0"/>
              <a:t>Izlazne karakteristike asinhrone mašine pri različitim frekvencijama</a:t>
            </a:r>
            <a:endParaRPr lang="en-NZ" dirty="0"/>
          </a:p>
        </p:txBody>
      </p:sp>
      <p:sp>
        <p:nvSpPr>
          <p:cNvPr id="3" name="Subtitle 2">
            <a:extLst>
              <a:ext uri="{FF2B5EF4-FFF2-40B4-BE49-F238E27FC236}">
                <a16:creationId xmlns:a16="http://schemas.microsoft.com/office/drawing/2014/main" xmlns="" id="{EC0EF756-2813-4C92-852F-C68BE5F816AC}"/>
              </a:ext>
            </a:extLst>
          </p:cNvPr>
          <p:cNvSpPr>
            <a:spLocks noGrp="1"/>
          </p:cNvSpPr>
          <p:nvPr>
            <p:ph type="subTitle" idx="1"/>
          </p:nvPr>
        </p:nvSpPr>
        <p:spPr>
          <a:xfrm>
            <a:off x="178724" y="4823532"/>
            <a:ext cx="3528753" cy="1327885"/>
          </a:xfrm>
        </p:spPr>
        <p:txBody>
          <a:bodyPr>
            <a:normAutofit fontScale="92500" lnSpcReduction="10000"/>
          </a:bodyPr>
          <a:lstStyle/>
          <a:p>
            <a:pPr algn="l"/>
            <a:r>
              <a:rPr lang="sr-Latn-ME" sz="2600" dirty="0" smtClean="0"/>
              <a:t>Autori:</a:t>
            </a:r>
          </a:p>
          <a:p>
            <a:pPr algn="l"/>
            <a:r>
              <a:rPr lang="sr-Latn-ME" sz="2600" dirty="0" smtClean="0"/>
              <a:t>Dipl.ing. </a:t>
            </a:r>
            <a:r>
              <a:rPr lang="en-US" sz="2600" dirty="0"/>
              <a:t>Nikola </a:t>
            </a:r>
            <a:r>
              <a:rPr lang="sr-Latn-ME" sz="2600" dirty="0" smtClean="0"/>
              <a:t>Koljčevic</a:t>
            </a:r>
          </a:p>
          <a:p>
            <a:pPr algn="l"/>
            <a:r>
              <a:rPr lang="sr-Latn-ME" sz="2600" dirty="0"/>
              <a:t>Dr. Martin Ćalasan</a:t>
            </a:r>
            <a:endParaRPr lang="en-US" sz="2600" dirty="0"/>
          </a:p>
          <a:p>
            <a:pPr algn="l"/>
            <a:endParaRPr lang="en-US" dirty="0"/>
          </a:p>
          <a:p>
            <a:endParaRPr lang="en-NZ" dirty="0"/>
          </a:p>
        </p:txBody>
      </p:sp>
    </p:spTree>
    <p:extLst>
      <p:ext uri="{BB962C8B-B14F-4D97-AF65-F5344CB8AC3E}">
        <p14:creationId xmlns:p14="http://schemas.microsoft.com/office/powerpoint/2010/main" val="185027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ME" sz="4400" dirty="0" smtClean="0"/>
              <a:t>Hvala na paznji !</a:t>
            </a:r>
            <a:endParaRPr lang="en-US" sz="4400" dirty="0"/>
          </a:p>
        </p:txBody>
      </p:sp>
      <p:sp>
        <p:nvSpPr>
          <p:cNvPr id="3" name="Subtitle 2"/>
          <p:cNvSpPr>
            <a:spLocks noGrp="1"/>
          </p:cNvSpPr>
          <p:nvPr>
            <p:ph type="subTitle" idx="1"/>
          </p:nvPr>
        </p:nvSpPr>
        <p:spPr>
          <a:xfrm>
            <a:off x="228599" y="4241643"/>
            <a:ext cx="8400012" cy="1012001"/>
          </a:xfrm>
        </p:spPr>
        <p:txBody>
          <a:bodyPr>
            <a:normAutofit/>
          </a:bodyPr>
          <a:lstStyle/>
          <a:p>
            <a:pPr algn="l"/>
            <a:r>
              <a:rPr lang="sr-Latn-ME" dirty="0"/>
              <a:t>Dipl.ing. </a:t>
            </a:r>
            <a:r>
              <a:rPr lang="en-US" dirty="0"/>
              <a:t>Nikola </a:t>
            </a:r>
            <a:r>
              <a:rPr lang="sr-Latn-ME" dirty="0" smtClean="0"/>
              <a:t>Koljčevic        </a:t>
            </a:r>
            <a:r>
              <a:rPr lang="en-US" dirty="0" smtClean="0"/>
              <a:t>         </a:t>
            </a:r>
            <a:r>
              <a:rPr lang="sr-Latn-ME" dirty="0" smtClean="0"/>
              <a:t>  nkoljcevic</a:t>
            </a:r>
            <a:r>
              <a:rPr lang="en-US" dirty="0" smtClean="0"/>
              <a:t>@gmail.com</a:t>
            </a:r>
            <a:endParaRPr lang="sr-Latn-ME" dirty="0"/>
          </a:p>
          <a:p>
            <a:pPr algn="l"/>
            <a:r>
              <a:rPr lang="sr-Latn-ME" dirty="0"/>
              <a:t>Dr. Martin </a:t>
            </a:r>
            <a:r>
              <a:rPr lang="sr-Latn-ME" dirty="0" smtClean="0"/>
              <a:t>Ćalasan</a:t>
            </a:r>
            <a:r>
              <a:rPr lang="en-US" dirty="0" smtClean="0"/>
              <a:t>		               martinc@t-com.me</a:t>
            </a:r>
            <a:endParaRPr lang="en-US" dirty="0"/>
          </a:p>
          <a:p>
            <a:endParaRPr lang="en-US" dirty="0"/>
          </a:p>
        </p:txBody>
      </p:sp>
    </p:spTree>
    <p:extLst>
      <p:ext uri="{BB962C8B-B14F-4D97-AF65-F5344CB8AC3E}">
        <p14:creationId xmlns:p14="http://schemas.microsoft.com/office/powerpoint/2010/main" val="831312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79793"/>
            <a:ext cx="6858000" cy="852221"/>
          </a:xfrm>
        </p:spPr>
        <p:txBody>
          <a:bodyPr>
            <a:normAutofit fontScale="90000"/>
          </a:bodyPr>
          <a:lstStyle/>
          <a:p>
            <a:r>
              <a:rPr lang="sr-Latn-ME" dirty="0" smtClean="0"/>
              <a:t>Asinhrona mašina je najčešće korišćena električna mašina u praksi</a:t>
            </a:r>
            <a:endParaRPr lang="sr-Latn-ME" dirty="0"/>
          </a:p>
        </p:txBody>
      </p:sp>
      <p:pic>
        <p:nvPicPr>
          <p:cNvPr id="4" name="Content Placeholder 5"/>
          <p:cNvPicPr>
            <a:picLocks noGrp="1"/>
          </p:cNvPicPr>
          <p:nvPr/>
        </p:nvPicPr>
        <p:blipFill>
          <a:blip r:embed="rId2">
            <a:extLst>
              <a:ext uri="{28A0092B-C50C-407E-A947-70E740481C1C}">
                <a14:useLocalDpi xmlns:a14="http://schemas.microsoft.com/office/drawing/2010/main" val="0"/>
              </a:ext>
            </a:extLst>
          </a:blip>
          <a:stretch>
            <a:fillRect/>
          </a:stretch>
        </p:blipFill>
        <p:spPr>
          <a:xfrm>
            <a:off x="1333481" y="1753801"/>
            <a:ext cx="6477038" cy="4127655"/>
          </a:xfrm>
          <a:prstGeom prst="rect">
            <a:avLst/>
          </a:prstGeom>
        </p:spPr>
      </p:pic>
    </p:spTree>
    <p:extLst>
      <p:ext uri="{BB962C8B-B14F-4D97-AF65-F5344CB8AC3E}">
        <p14:creationId xmlns:p14="http://schemas.microsoft.com/office/powerpoint/2010/main" val="6815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99" y="396666"/>
            <a:ext cx="6858000" cy="852221"/>
          </a:xfrm>
        </p:spPr>
        <p:txBody>
          <a:bodyPr/>
          <a:lstStyle/>
          <a:p>
            <a:r>
              <a:rPr lang="sr-Latn-ME" dirty="0" smtClean="0"/>
              <a:t>GUI APLIKACIJA</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601786" y="1493946"/>
            <a:ext cx="5940425" cy="4158709"/>
          </a:xfrm>
          <a:prstGeom prst="rect">
            <a:avLst/>
          </a:prstGeom>
        </p:spPr>
      </p:pic>
    </p:spTree>
    <p:extLst>
      <p:ext uri="{BB962C8B-B14F-4D97-AF65-F5344CB8AC3E}">
        <p14:creationId xmlns:p14="http://schemas.microsoft.com/office/powerpoint/2010/main" val="306441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999" y="18599"/>
            <a:ext cx="6858000" cy="852221"/>
          </a:xfrm>
        </p:spPr>
        <p:txBody>
          <a:bodyPr/>
          <a:lstStyle/>
          <a:p>
            <a:r>
              <a:rPr lang="sr-Latn-ME" dirty="0" smtClean="0"/>
              <a:t>Eksperimentalni rezultati</a:t>
            </a:r>
            <a:endParaRPr lang="en-US" dirty="0"/>
          </a:p>
        </p:txBody>
      </p:sp>
      <p:sp>
        <p:nvSpPr>
          <p:cNvPr id="3" name="Subtitle 2"/>
          <p:cNvSpPr>
            <a:spLocks noGrp="1"/>
          </p:cNvSpPr>
          <p:nvPr>
            <p:ph type="subTitle" idx="1"/>
          </p:nvPr>
        </p:nvSpPr>
        <p:spPr>
          <a:xfrm>
            <a:off x="129769" y="3830495"/>
            <a:ext cx="7958513" cy="1011831"/>
          </a:xfrm>
        </p:spPr>
        <p:txBody>
          <a:bodyPr>
            <a:normAutofit/>
          </a:bodyPr>
          <a:lstStyle/>
          <a:p>
            <a:pPr algn="just"/>
            <a:r>
              <a:rPr lang="sr-Latn-ME" sz="1800" dirty="0"/>
              <a:t>Eksperimentalno testiranje je sprovedeno u dvije etape. </a:t>
            </a:r>
            <a:endParaRPr lang="en-US" sz="1800" dirty="0"/>
          </a:p>
          <a:p>
            <a:pPr marL="285750" lvl="0" indent="-285750" algn="just">
              <a:buFont typeface="Arial" panose="020B0604020202020204" pitchFamily="34" charset="0"/>
              <a:buChar char="•"/>
            </a:pPr>
            <a:r>
              <a:rPr lang="sr-Latn-ME" sz="1800" dirty="0"/>
              <a:t>U prvoj etapi, izvedeni su ogledi praznog hoda i kratkog spoja, u cilju određivanja parametara asinhrone mašine. </a:t>
            </a:r>
            <a:endParaRPr lang="sr-Latn-ME" sz="1800" dirty="0" smtClean="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20222" y="1190831"/>
            <a:ext cx="3120506" cy="2319655"/>
          </a:xfrm>
          <a:prstGeom prst="rect">
            <a:avLst/>
          </a:prstGeom>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707774" y="1190830"/>
            <a:ext cx="3293225" cy="2319655"/>
          </a:xfrm>
          <a:prstGeom prst="rect">
            <a:avLst/>
          </a:prstGeom>
        </p:spPr>
      </p:pic>
      <p:sp>
        <p:nvSpPr>
          <p:cNvPr id="6" name="TextBox 5"/>
          <p:cNvSpPr txBox="1"/>
          <p:nvPr/>
        </p:nvSpPr>
        <p:spPr>
          <a:xfrm>
            <a:off x="129769" y="4842326"/>
            <a:ext cx="6977611" cy="2308324"/>
          </a:xfrm>
          <a:prstGeom prst="rect">
            <a:avLst/>
          </a:prstGeom>
          <a:noFill/>
        </p:spPr>
        <p:txBody>
          <a:bodyPr wrap="square" rtlCol="0">
            <a:spAutoFit/>
          </a:bodyPr>
          <a:lstStyle/>
          <a:p>
            <a:pPr marL="285750" indent="-285750" algn="just">
              <a:buFont typeface="Arial" panose="020B0604020202020204" pitchFamily="34" charset="0"/>
              <a:buChar char="•"/>
            </a:pPr>
            <a:r>
              <a:rPr lang="sr-Latn-ME" dirty="0">
                <a:solidFill>
                  <a:schemeClr val="bg1"/>
                </a:solidFill>
              </a:rPr>
              <a:t>U drugoj etapi vršili smo opterećivanje asinhronog motora na taj način što smo podešavali vrijednost struje generatora. U tim ekseprimentima vršeno je mjerenje brzine, struje, aktivne i reaktivne snage asinhrogog motora, za različite vrijednosti frekvencije napona napajanja. U svim eksperimentima, efektivna vrijednost faznog napona motora je bila ista i jednaka nominalnoj vrijednosti.</a:t>
            </a:r>
            <a:endParaRPr lang="en-US" dirty="0">
              <a:solidFill>
                <a:schemeClr val="bg1"/>
              </a:solidFil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9734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3371" y="695924"/>
            <a:ext cx="6858000" cy="852221"/>
          </a:xfrm>
        </p:spPr>
        <p:txBody>
          <a:bodyPr>
            <a:normAutofit fontScale="90000"/>
          </a:bodyPr>
          <a:lstStyle/>
          <a:p>
            <a:r>
              <a:rPr lang="sr-Latn-ME" b="1" dirty="0"/>
              <a:t>Izlazne karakteristike ainhronog motora</a:t>
            </a:r>
            <a:r>
              <a:rPr lang="en-US" dirty="0"/>
              <a:t/>
            </a:r>
            <a:br>
              <a:rPr lang="en-US" dirty="0"/>
            </a:br>
            <a:endParaRPr lang="en-US" dirty="0"/>
          </a:p>
        </p:txBody>
      </p:sp>
      <p:sp>
        <p:nvSpPr>
          <p:cNvPr id="3" name="Subtitle 2"/>
          <p:cNvSpPr>
            <a:spLocks noGrp="1"/>
          </p:cNvSpPr>
          <p:nvPr>
            <p:ph type="subTitle" idx="1"/>
          </p:nvPr>
        </p:nvSpPr>
        <p:spPr>
          <a:xfrm>
            <a:off x="1529541" y="5482412"/>
            <a:ext cx="6035041" cy="405353"/>
          </a:xfrm>
        </p:spPr>
        <p:txBody>
          <a:bodyPr>
            <a:normAutofit/>
          </a:bodyPr>
          <a:lstStyle/>
          <a:p>
            <a:pPr algn="l"/>
            <a:r>
              <a:rPr lang="sr-Latn-ME" sz="1800" dirty="0" smtClean="0"/>
              <a:t>Oblik napona i struje za frekventno napajanje pri 50 Hz</a:t>
            </a:r>
          </a:p>
          <a:p>
            <a:pPr marL="342900" indent="-342900" algn="l">
              <a:buFont typeface="Arial" panose="020B0604020202020204" pitchFamily="34" charset="0"/>
              <a:buChar char="•"/>
            </a:pPr>
            <a:endParaRPr lang="en-US" sz="18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529541" y="1387378"/>
            <a:ext cx="6035041" cy="3808933"/>
          </a:xfrm>
          <a:prstGeom prst="rect">
            <a:avLst/>
          </a:prstGeom>
        </p:spPr>
      </p:pic>
    </p:spTree>
    <p:extLst>
      <p:ext uri="{BB962C8B-B14F-4D97-AF65-F5344CB8AC3E}">
        <p14:creationId xmlns:p14="http://schemas.microsoft.com/office/powerpoint/2010/main" val="23929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349" y="6125578"/>
            <a:ext cx="6858000" cy="852221"/>
          </a:xfrm>
        </p:spPr>
        <p:txBody>
          <a:bodyPr>
            <a:normAutofit fontScale="90000"/>
          </a:bodyPr>
          <a:lstStyle/>
          <a:p>
            <a:pPr algn="l"/>
            <a:r>
              <a:rPr lang="sr-Latn-ME" dirty="0"/>
              <a:t> </a:t>
            </a:r>
            <a:r>
              <a:rPr lang="en-US" dirty="0"/>
              <a:t/>
            </a:r>
            <a:br>
              <a:rPr lang="en-US" dirty="0"/>
            </a:br>
            <a:r>
              <a:rPr lang="sr-Latn-ME" sz="2200" dirty="0"/>
              <a:t>Zavisnosti struja-klizanje, aktivna snaga-klizanje i reaktivna snaga-klizanje posmatrane asinhrone mašine, određene mjerenjem pri napajanju iz mreže, pri napajanju iz invertora i dobijene preko </a:t>
            </a:r>
            <a:r>
              <a:rPr lang="sr-Latn-ME" sz="2200" dirty="0" smtClean="0"/>
              <a:t>proračuna</a:t>
            </a:r>
            <a:r>
              <a:rPr lang="sr-Latn-ME" dirty="0" smtClean="0"/>
              <a:t>.</a:t>
            </a:r>
            <a:r>
              <a:rPr lang="en-US" dirty="0"/>
              <a:t/>
            </a:r>
            <a:br>
              <a:rPr lang="en-US" dirty="0"/>
            </a:br>
            <a:endParaRPr lang="sr-Latn-ME"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858" y="346787"/>
            <a:ext cx="2923305" cy="224913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150" y="346787"/>
            <a:ext cx="2959330" cy="2249132"/>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8130" y="2928956"/>
            <a:ext cx="3008975" cy="2271033"/>
          </a:xfrm>
          <a:prstGeom prst="rect">
            <a:avLst/>
          </a:prstGeom>
        </p:spPr>
      </p:pic>
    </p:spTree>
    <p:extLst>
      <p:ext uri="{BB962C8B-B14F-4D97-AF65-F5344CB8AC3E}">
        <p14:creationId xmlns:p14="http://schemas.microsoft.com/office/powerpoint/2010/main" val="377201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225" y="3690851"/>
            <a:ext cx="6858000" cy="2460567"/>
          </a:xfrm>
        </p:spPr>
        <p:txBody>
          <a:bodyPr>
            <a:normAutofit/>
          </a:bodyPr>
          <a:lstStyle/>
          <a:p>
            <a:pPr algn="l"/>
            <a:r>
              <a:rPr lang="sr-Latn-ME" sz="1600" dirty="0" smtClean="0"/>
              <a:t/>
            </a:r>
            <a:br>
              <a:rPr lang="sr-Latn-ME" sz="1600" dirty="0" smtClean="0"/>
            </a:br>
            <a:r>
              <a:rPr lang="sr-Latn-ME" sz="1600" dirty="0"/>
              <a:t>U cilju daljeg ispitivanja karakteristika asinhrone mašine napajane iz invertora, sprovedeno je i ispitivanje uticaja frekvencije napona napajanja na izlazne </a:t>
            </a:r>
            <a:r>
              <a:rPr lang="sr-Latn-ME" sz="1600" dirty="0" smtClean="0"/>
              <a:t/>
            </a:r>
            <a:br>
              <a:rPr lang="sr-Latn-ME" sz="1600" dirty="0" smtClean="0"/>
            </a:br>
            <a:r>
              <a:rPr lang="sr-Latn-ME" sz="1600" dirty="0"/>
              <a:t/>
            </a:r>
            <a:br>
              <a:rPr lang="sr-Latn-ME" sz="1600" dirty="0"/>
            </a:br>
            <a:r>
              <a:rPr lang="sr-Latn-ME" sz="1600" dirty="0" smtClean="0"/>
              <a:t>2-D </a:t>
            </a:r>
            <a:r>
              <a:rPr lang="sr-Latn-ME" sz="1600" dirty="0"/>
              <a:t>prikaz zavisnosti struja - klizanje karakteristike, 50Hz, 40Hz i 30Hz vrijednosti  </a:t>
            </a:r>
            <a:r>
              <a:rPr lang="sr-Latn-ME" sz="1600" dirty="0" smtClean="0"/>
              <a:t>frekvecnije</a:t>
            </a:r>
            <a:br>
              <a:rPr lang="sr-Latn-ME" sz="1600" dirty="0" smtClean="0"/>
            </a:br>
            <a:r>
              <a:rPr lang="sr-Latn-ME" sz="1600" dirty="0" smtClean="0"/>
              <a:t/>
            </a:r>
            <a:br>
              <a:rPr lang="sr-Latn-ME" sz="1600" dirty="0" smtClean="0"/>
            </a:b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25" y="1338518"/>
            <a:ext cx="2547654" cy="20811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905" y="1338518"/>
            <a:ext cx="2680749" cy="208110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578" y="1338518"/>
            <a:ext cx="2776561" cy="2081108"/>
          </a:xfrm>
          <a:prstGeom prst="rect">
            <a:avLst/>
          </a:prstGeom>
        </p:spPr>
      </p:pic>
    </p:spTree>
    <p:extLst>
      <p:ext uri="{BB962C8B-B14F-4D97-AF65-F5344CB8AC3E}">
        <p14:creationId xmlns:p14="http://schemas.microsoft.com/office/powerpoint/2010/main" val="62773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349" y="5364410"/>
            <a:ext cx="6858000" cy="852221"/>
          </a:xfrm>
        </p:spPr>
        <p:txBody>
          <a:bodyPr>
            <a:normAutofit/>
          </a:bodyPr>
          <a:lstStyle/>
          <a:p>
            <a:pPr algn="l"/>
            <a:r>
              <a:rPr lang="sr-Latn-ME" sz="1600" dirty="0"/>
              <a:t>Jasno je da za veće vrijednosti frekvencije napona napajanja dobijaju se približno iste vrijednosti struje i aktivne snage</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116" y="318071"/>
            <a:ext cx="3139528" cy="234113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1937" y="318070"/>
            <a:ext cx="2950237" cy="23411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5396" y="2928102"/>
            <a:ext cx="3072895" cy="2184041"/>
          </a:xfrm>
          <a:prstGeom prst="rect">
            <a:avLst/>
          </a:prstGeom>
        </p:spPr>
      </p:pic>
    </p:spTree>
    <p:extLst>
      <p:ext uri="{BB962C8B-B14F-4D97-AF65-F5344CB8AC3E}">
        <p14:creationId xmlns:p14="http://schemas.microsoft.com/office/powerpoint/2010/main" val="388730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15883"/>
            <a:ext cx="6858000" cy="933003"/>
          </a:xfrm>
        </p:spPr>
        <p:txBody>
          <a:bodyPr/>
          <a:lstStyle/>
          <a:p>
            <a:r>
              <a:rPr lang="en-US" dirty="0" smtClean="0"/>
              <a:t>ZAKLJU</a:t>
            </a:r>
            <a:r>
              <a:rPr lang="sr-Latn-ME" dirty="0" smtClean="0"/>
              <a:t>ČAK</a:t>
            </a:r>
            <a:endParaRPr lang="en-US" dirty="0"/>
          </a:p>
        </p:txBody>
      </p:sp>
      <p:sp>
        <p:nvSpPr>
          <p:cNvPr id="3" name="Subtitle 2"/>
          <p:cNvSpPr>
            <a:spLocks noGrp="1"/>
          </p:cNvSpPr>
          <p:nvPr>
            <p:ph type="subTitle" idx="1"/>
          </p:nvPr>
        </p:nvSpPr>
        <p:spPr>
          <a:xfrm>
            <a:off x="1143000" y="1512916"/>
            <a:ext cx="6858000" cy="4871259"/>
          </a:xfrm>
        </p:spPr>
        <p:txBody>
          <a:bodyPr>
            <a:normAutofit fontScale="92500" lnSpcReduction="10000"/>
          </a:bodyPr>
          <a:lstStyle/>
          <a:p>
            <a:pPr marL="342900" indent="-342900" algn="l">
              <a:buFont typeface="Arial" panose="020B0604020202020204" pitchFamily="34" charset="0"/>
              <a:buChar char="•"/>
            </a:pPr>
            <a:r>
              <a:rPr lang="sr-Latn-ME" sz="2200" dirty="0"/>
              <a:t>Ovaj rad je posvećen eksperimentalnom ispitivanju uticaja frekvencije na struja-klizanje, aktivna snaga-klizanje i reaktivna snaga-klizanje karakteristike asinhrone </a:t>
            </a:r>
            <a:r>
              <a:rPr lang="sr-Latn-ME" sz="2200" dirty="0" smtClean="0"/>
              <a:t>mašine</a:t>
            </a:r>
          </a:p>
          <a:p>
            <a:pPr marL="342900" indent="-342900" algn="l">
              <a:buFont typeface="Arial" panose="020B0604020202020204" pitchFamily="34" charset="0"/>
              <a:buChar char="•"/>
            </a:pPr>
            <a:r>
              <a:rPr lang="sr-Latn-ME" sz="2200" dirty="0"/>
              <a:t>Pokazano je da vrijednost snage koja se dobija pri napajanju asinhrone mašine iz mreže značajno odstupa od vrijednosti snage asinhrone mašine koja se dobija kada se ista napaja iz invertora frekvencije 50Hz i iste efektivne vrijednosti </a:t>
            </a:r>
            <a:r>
              <a:rPr lang="sr-Latn-ME" sz="2200" dirty="0" smtClean="0"/>
              <a:t>napona</a:t>
            </a:r>
            <a:endParaRPr lang="sr-Latn-ME" sz="2200" dirty="0"/>
          </a:p>
          <a:p>
            <a:pPr marL="342900" indent="-342900" algn="l">
              <a:buFont typeface="Arial" panose="020B0604020202020204" pitchFamily="34" charset="0"/>
              <a:buChar char="•"/>
            </a:pPr>
            <a:r>
              <a:rPr lang="sr-Latn-ME" sz="2200" dirty="0"/>
              <a:t>Takođe pokazano je da oscilacije frekvencije oko nominalne ne utiču značajno na izlazne karakteristike mašine za istu efektivnu vrijednost faznog </a:t>
            </a:r>
            <a:r>
              <a:rPr lang="sr-Latn-ME" sz="2200" dirty="0" smtClean="0"/>
              <a:t>napona</a:t>
            </a:r>
          </a:p>
          <a:p>
            <a:pPr marL="342900" indent="-342900" algn="l">
              <a:buFont typeface="Arial" panose="020B0604020202020204" pitchFamily="34" charset="0"/>
              <a:buChar char="•"/>
            </a:pPr>
            <a:r>
              <a:rPr lang="sr-Latn-ME" sz="2200" dirty="0"/>
              <a:t>U budućem radu potrebno je odrediti parametre asinhrone mašine napajane iz invertora za različite vrijednosti frekvencije i analizirati njihova odstupanja od onih parametara koji se dobijaju kada se asinhrona mašina napaja iz </a:t>
            </a:r>
            <a:r>
              <a:rPr lang="sr-Latn-ME" sz="2200" dirty="0" smtClean="0"/>
              <a:t>mreže</a:t>
            </a:r>
          </a:p>
          <a:p>
            <a:pPr marL="342900" indent="-342900" algn="l">
              <a:buFont typeface="Arial" panose="020B0604020202020204" pitchFamily="34" charset="0"/>
              <a:buChar char="•"/>
            </a:pPr>
            <a:endParaRPr lang="en-US" dirty="0"/>
          </a:p>
        </p:txBody>
      </p:sp>
    </p:spTree>
    <p:extLst>
      <p:ext uri="{BB962C8B-B14F-4D97-AF65-F5344CB8AC3E}">
        <p14:creationId xmlns:p14="http://schemas.microsoft.com/office/powerpoint/2010/main" val="298416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Thème Office">
  <a:themeElements>
    <a:clrScheme name="CIGREglobalEd1">
      <a:dk1>
        <a:sysClr val="windowText" lastClr="000000"/>
      </a:dk1>
      <a:lt1>
        <a:sysClr val="window" lastClr="FFFFFF"/>
      </a:lt1>
      <a:dk2>
        <a:srgbClr val="7F7F7F"/>
      </a:dk2>
      <a:lt2>
        <a:srgbClr val="DEDDD7"/>
      </a:lt2>
      <a:accent1>
        <a:srgbClr val="007E4F"/>
      </a:accent1>
      <a:accent2>
        <a:srgbClr val="41AD49"/>
      </a:accent2>
      <a:accent3>
        <a:srgbClr val="F2672D"/>
      </a:accent3>
      <a:accent4>
        <a:srgbClr val="523E6C"/>
      </a:accent4>
      <a:accent5>
        <a:srgbClr val="0FB3BD"/>
      </a:accent5>
      <a:accent6>
        <a:srgbClr val="DC1A5C"/>
      </a:accent6>
      <a:hlink>
        <a:srgbClr val="11668F"/>
      </a:hlink>
      <a:folHlink>
        <a:srgbClr val="11668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GREglobal4_3_Ed1Aug18v2.1.potx" id="{B3074300-03B5-411B-B571-1A479F7BA1FD}" vid="{0199AF4D-BD84-46D3-8414-A7A921CD4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TotalTime>
  <Words>275</Words>
  <Application>Microsoft Office PowerPoint</Application>
  <PresentationFormat>On-screen Show (4:3)</PresentationFormat>
  <Paragraphs>23</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Courier New</vt:lpstr>
      <vt:lpstr>Thème Office</vt:lpstr>
      <vt:lpstr>Izlazne karakteristike asinhrone mašine pri različitim frekvencijama</vt:lpstr>
      <vt:lpstr>Asinhrona mašina je najčešće korišćena električna mašina u praksi</vt:lpstr>
      <vt:lpstr>GUI APLIKACIJA</vt:lpstr>
      <vt:lpstr>Eksperimentalni rezultati</vt:lpstr>
      <vt:lpstr>Izlazne karakteristike ainhronog motora </vt:lpstr>
      <vt:lpstr>  Zavisnosti struja-klizanje, aktivna snaga-klizanje i reaktivna snaga-klizanje posmatrane asinhrone mašine, određene mjerenjem pri napajanju iz mreže, pri napajanju iz invertora i dobijene preko proračuna. </vt:lpstr>
      <vt:lpstr> U cilju daljeg ispitivanja karakteristika asinhrone mašine napajane iz invertora, sprovedeno je i ispitivanje uticaja frekvencije napona napajanja na izlazne   2-D prikaz zavisnosti struja - klizanje karakteristike, 50Hz, 40Hz i 30Hz vrijednosti  frekvecnije  </vt:lpstr>
      <vt:lpstr>Jasno je da za veće vrijednosti frekvencije napona napajanja dobijaju se približno iste vrijednosti struje i aktivne snage</vt:lpstr>
      <vt:lpstr>ZAKLJUČAK</vt:lpstr>
      <vt:lpstr>Hvala na paznji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Hakima ABDELLAOUI</dc:creator>
  <cp:lastModifiedBy>nkoljcevic</cp:lastModifiedBy>
  <cp:revision>19</cp:revision>
  <dcterms:created xsi:type="dcterms:W3CDTF">2018-08-21T10:05:07Z</dcterms:created>
  <dcterms:modified xsi:type="dcterms:W3CDTF">2019-05-08T15:40:18Z</dcterms:modified>
</cp:coreProperties>
</file>