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91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12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9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EF939-159A-3249-B0C3-34290A7950DD}" type="doc">
      <dgm:prSet loTypeId="urn:microsoft.com/office/officeart/2005/8/layout/vList2" loCatId="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CEF6BEF-B0A6-7B44-8B1B-63D1ED24B0DE}">
      <dgm:prSet phldrT="[Text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sr-Latn-ME" dirty="0">
              <a:latin typeface="Bahnschrift" panose="020B0502040204020203" pitchFamily="34" charset="0"/>
            </a:rPr>
            <a:t>Električni pogon je industrijski sistem koji obavlja konverziju električne u  mehaničku energiju, ili obrnuto. </a:t>
          </a:r>
          <a:endParaRPr lang="en-US" dirty="0"/>
        </a:p>
      </dgm:t>
    </dgm:pt>
    <dgm:pt modelId="{4D6642BB-F347-B74E-9F0F-49D37E64ADE7}" type="parTrans" cxnId="{19F46E52-1D4D-CD4F-AC80-4565F418959C}">
      <dgm:prSet/>
      <dgm:spPr/>
      <dgm:t>
        <a:bodyPr/>
        <a:lstStyle/>
        <a:p>
          <a:endParaRPr lang="en-US"/>
        </a:p>
      </dgm:t>
    </dgm:pt>
    <dgm:pt modelId="{F43F1E33-8E09-AF44-A151-249375044C35}" type="sibTrans" cxnId="{19F46E52-1D4D-CD4F-AC80-4565F418959C}">
      <dgm:prSet/>
      <dgm:spPr/>
      <dgm:t>
        <a:bodyPr/>
        <a:lstStyle/>
        <a:p>
          <a:endParaRPr lang="en-US"/>
        </a:p>
      </dgm:t>
    </dgm:pt>
    <dgm:pt modelId="{D8003BEF-F787-DD4B-AB84-4ADB27AC5347}">
      <dgm:prSet phldrT="[Text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sr-Latn-ME" dirty="0">
              <a:latin typeface="Bahnschrift" panose="020B0502040204020203" pitchFamily="34" charset="0"/>
            </a:rPr>
            <a:t>Električni pogon je sistem koji je sačinjen od: električnog motora, energetskog pretvarača, mehaničkog prenosnika i upravljačke strukture</a:t>
          </a:r>
          <a:r>
            <a:rPr lang="sr-Latn-ME" dirty="0"/>
            <a:t>. </a:t>
          </a:r>
          <a:endParaRPr lang="en-US" dirty="0"/>
        </a:p>
      </dgm:t>
    </dgm:pt>
    <dgm:pt modelId="{C24459FC-5295-134E-A04A-D203F5E0C6AE}" type="parTrans" cxnId="{2763DEF8-3BD1-BE49-9E6C-3EF456268F83}">
      <dgm:prSet/>
      <dgm:spPr/>
      <dgm:t>
        <a:bodyPr/>
        <a:lstStyle/>
        <a:p>
          <a:endParaRPr lang="en-US"/>
        </a:p>
      </dgm:t>
    </dgm:pt>
    <dgm:pt modelId="{6CA69069-89BD-B446-AE61-65C2909C3D4C}" type="sibTrans" cxnId="{2763DEF8-3BD1-BE49-9E6C-3EF456268F83}">
      <dgm:prSet/>
      <dgm:spPr/>
      <dgm:t>
        <a:bodyPr/>
        <a:lstStyle/>
        <a:p>
          <a:endParaRPr lang="en-US"/>
        </a:p>
      </dgm:t>
    </dgm:pt>
    <dgm:pt modelId="{40C039D9-A6B3-C747-B2BD-A6E15C6BA039}">
      <dgm:prSet phldrT="[Text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sr-Latn-ME">
              <a:latin typeface="Bahnschrift" panose="020B0502040204020203" pitchFamily="34" charset="0"/>
            </a:rPr>
            <a:t>Kod regulisanih električnih pogona kao motor najčešće se koristi DC motor.</a:t>
          </a:r>
          <a:endParaRPr lang="en-US" dirty="0"/>
        </a:p>
      </dgm:t>
    </dgm:pt>
    <dgm:pt modelId="{1A5B7C24-ED6B-B045-8FA1-4756CF6A0585}" type="parTrans" cxnId="{467DAF35-0189-2248-AC32-2B76A7415C21}">
      <dgm:prSet/>
      <dgm:spPr/>
      <dgm:t>
        <a:bodyPr/>
        <a:lstStyle/>
        <a:p>
          <a:endParaRPr lang="en-US"/>
        </a:p>
      </dgm:t>
    </dgm:pt>
    <dgm:pt modelId="{3D431E27-8266-5A4A-ABBC-22AE863E30D3}" type="sibTrans" cxnId="{467DAF35-0189-2248-AC32-2B76A7415C21}">
      <dgm:prSet/>
      <dgm:spPr/>
      <dgm:t>
        <a:bodyPr/>
        <a:lstStyle/>
        <a:p>
          <a:endParaRPr lang="en-US"/>
        </a:p>
      </dgm:t>
    </dgm:pt>
    <dgm:pt modelId="{9CB0A07C-0CB8-F942-9DE2-203E0DC0D6AF}" type="pres">
      <dgm:prSet presAssocID="{41AEF939-159A-3249-B0C3-34290A7950DD}" presName="linear" presStyleCnt="0">
        <dgm:presLayoutVars>
          <dgm:animLvl val="lvl"/>
          <dgm:resizeHandles val="exact"/>
        </dgm:presLayoutVars>
      </dgm:prSet>
      <dgm:spPr/>
    </dgm:pt>
    <dgm:pt modelId="{CF575B51-A0A5-E146-A99F-1564E612ADF6}" type="pres">
      <dgm:prSet presAssocID="{9CEF6BEF-B0A6-7B44-8B1B-63D1ED24B0DE}" presName="parentText" presStyleLbl="node1" presStyleIdx="0" presStyleCnt="3" custLinFactNeighborY="-20375">
        <dgm:presLayoutVars>
          <dgm:chMax val="0"/>
          <dgm:bulletEnabled val="1"/>
        </dgm:presLayoutVars>
      </dgm:prSet>
      <dgm:spPr/>
    </dgm:pt>
    <dgm:pt modelId="{369FB4C0-DB93-894A-96E2-70C04FB9C92F}" type="pres">
      <dgm:prSet presAssocID="{F43F1E33-8E09-AF44-A151-249375044C35}" presName="spacer" presStyleCnt="0"/>
      <dgm:spPr/>
    </dgm:pt>
    <dgm:pt modelId="{B0A85B31-3836-CA4B-A53D-751680DBB81F}" type="pres">
      <dgm:prSet presAssocID="{D8003BEF-F787-DD4B-AB84-4ADB27AC534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1CB29C0-FACF-8B4E-826F-E8C330920FBF}" type="pres">
      <dgm:prSet presAssocID="{6CA69069-89BD-B446-AE61-65C2909C3D4C}" presName="spacer" presStyleCnt="0"/>
      <dgm:spPr/>
    </dgm:pt>
    <dgm:pt modelId="{44A4DBFB-41F0-3345-AC63-37CD2CDF437E}" type="pres">
      <dgm:prSet presAssocID="{40C039D9-A6B3-C747-B2BD-A6E15C6BA03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AC88232-087A-F44B-99A8-5670AB918C74}" type="presOf" srcId="{41AEF939-159A-3249-B0C3-34290A7950DD}" destId="{9CB0A07C-0CB8-F942-9DE2-203E0DC0D6AF}" srcOrd="0" destOrd="0" presId="urn:microsoft.com/office/officeart/2005/8/layout/vList2"/>
    <dgm:cxn modelId="{467DAF35-0189-2248-AC32-2B76A7415C21}" srcId="{41AEF939-159A-3249-B0C3-34290A7950DD}" destId="{40C039D9-A6B3-C747-B2BD-A6E15C6BA039}" srcOrd="2" destOrd="0" parTransId="{1A5B7C24-ED6B-B045-8FA1-4756CF6A0585}" sibTransId="{3D431E27-8266-5A4A-ABBC-22AE863E30D3}"/>
    <dgm:cxn modelId="{19F46E52-1D4D-CD4F-AC80-4565F418959C}" srcId="{41AEF939-159A-3249-B0C3-34290A7950DD}" destId="{9CEF6BEF-B0A6-7B44-8B1B-63D1ED24B0DE}" srcOrd="0" destOrd="0" parTransId="{4D6642BB-F347-B74E-9F0F-49D37E64ADE7}" sibTransId="{F43F1E33-8E09-AF44-A151-249375044C35}"/>
    <dgm:cxn modelId="{EF45888D-AA47-144D-9FE5-A22FDF0B7B0F}" type="presOf" srcId="{9CEF6BEF-B0A6-7B44-8B1B-63D1ED24B0DE}" destId="{CF575B51-A0A5-E146-A99F-1564E612ADF6}" srcOrd="0" destOrd="0" presId="urn:microsoft.com/office/officeart/2005/8/layout/vList2"/>
    <dgm:cxn modelId="{127879D8-6D2F-BA44-B3DA-EC69A70E89A7}" type="presOf" srcId="{40C039D9-A6B3-C747-B2BD-A6E15C6BA039}" destId="{44A4DBFB-41F0-3345-AC63-37CD2CDF437E}" srcOrd="0" destOrd="0" presId="urn:microsoft.com/office/officeart/2005/8/layout/vList2"/>
    <dgm:cxn modelId="{E77DB4F1-CDA8-F748-986E-083935F66A92}" type="presOf" srcId="{D8003BEF-F787-DD4B-AB84-4ADB27AC5347}" destId="{B0A85B31-3836-CA4B-A53D-751680DBB81F}" srcOrd="0" destOrd="0" presId="urn:microsoft.com/office/officeart/2005/8/layout/vList2"/>
    <dgm:cxn modelId="{2763DEF8-3BD1-BE49-9E6C-3EF456268F83}" srcId="{41AEF939-159A-3249-B0C3-34290A7950DD}" destId="{D8003BEF-F787-DD4B-AB84-4ADB27AC5347}" srcOrd="1" destOrd="0" parTransId="{C24459FC-5295-134E-A04A-D203F5E0C6AE}" sibTransId="{6CA69069-89BD-B446-AE61-65C2909C3D4C}"/>
    <dgm:cxn modelId="{D43F24B1-5CD6-A043-B2C5-8522E87E50BB}" type="presParOf" srcId="{9CB0A07C-0CB8-F942-9DE2-203E0DC0D6AF}" destId="{CF575B51-A0A5-E146-A99F-1564E612ADF6}" srcOrd="0" destOrd="0" presId="urn:microsoft.com/office/officeart/2005/8/layout/vList2"/>
    <dgm:cxn modelId="{F8515432-F5D5-9849-9230-AE0B38A83C23}" type="presParOf" srcId="{9CB0A07C-0CB8-F942-9DE2-203E0DC0D6AF}" destId="{369FB4C0-DB93-894A-96E2-70C04FB9C92F}" srcOrd="1" destOrd="0" presId="urn:microsoft.com/office/officeart/2005/8/layout/vList2"/>
    <dgm:cxn modelId="{35C89B8F-BB56-0D49-A389-137DE4F16852}" type="presParOf" srcId="{9CB0A07C-0CB8-F942-9DE2-203E0DC0D6AF}" destId="{B0A85B31-3836-CA4B-A53D-751680DBB81F}" srcOrd="2" destOrd="0" presId="urn:microsoft.com/office/officeart/2005/8/layout/vList2"/>
    <dgm:cxn modelId="{87DD8C61-0A1E-1E4C-9025-4A608BF1CFD4}" type="presParOf" srcId="{9CB0A07C-0CB8-F942-9DE2-203E0DC0D6AF}" destId="{E1CB29C0-FACF-8B4E-826F-E8C330920FBF}" srcOrd="3" destOrd="0" presId="urn:microsoft.com/office/officeart/2005/8/layout/vList2"/>
    <dgm:cxn modelId="{C27C793B-DAD1-F14D-87D6-4732E6158F94}" type="presParOf" srcId="{9CB0A07C-0CB8-F942-9DE2-203E0DC0D6AF}" destId="{44A4DBFB-41F0-3345-AC63-37CD2CDF437E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4D39B9-3034-3348-8BAC-D82E22BD3F08}" type="doc">
      <dgm:prSet loTypeId="urn:microsoft.com/office/officeart/2008/layout/Lin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402FEE-8B17-504F-AC10-CD710ABC2F2A}">
      <dgm:prSet phldrT="[Text]" custT="1"/>
      <dgm:spPr>
        <a:gradFill rotWithShape="0">
          <a:gsLst>
            <a:gs pos="0">
              <a:schemeClr val="bg1"/>
            </a:gs>
            <a:gs pos="50000">
              <a:schemeClr val="bg1">
                <a:lumMod val="85000"/>
              </a:schemeClr>
            </a:gs>
            <a:gs pos="100000">
              <a:schemeClr val="bg1">
                <a:lumMod val="50000"/>
              </a:schemeClr>
            </a:gs>
          </a:gsLst>
          <a:lin ang="5400000" scaled="0"/>
        </a:gradFill>
      </dgm:spPr>
      <dgm:t>
        <a:bodyPr lIns="144000" tIns="144000" rIns="108000" bIns="108000"/>
        <a:lstStyle/>
        <a:p>
          <a:r>
            <a:rPr lang="sr-Latn-ME" sz="2100" dirty="0">
              <a:solidFill>
                <a:schemeClr val="accent1">
                  <a:lumMod val="50000"/>
                </a:schemeClr>
              </a:solidFill>
            </a:rPr>
            <a:t>Posmatrajući mehaničku karakteristiku, zaključuje se na koje se sve načine može regulisati brzina DC motora.  A oni su sljedeći:</a:t>
          </a:r>
          <a:endParaRPr lang="en-US" sz="2100" dirty="0">
            <a:solidFill>
              <a:schemeClr val="accent1">
                <a:lumMod val="50000"/>
              </a:schemeClr>
            </a:solidFill>
          </a:endParaRPr>
        </a:p>
      </dgm:t>
    </dgm:pt>
    <dgm:pt modelId="{0F7CA94A-5F9D-3B48-B5D3-13F22B786346}" type="parTrans" cxnId="{0544167F-531D-C141-AFDD-7605E46EC122}">
      <dgm:prSet/>
      <dgm:spPr/>
      <dgm:t>
        <a:bodyPr/>
        <a:lstStyle/>
        <a:p>
          <a:endParaRPr lang="en-US"/>
        </a:p>
      </dgm:t>
    </dgm:pt>
    <dgm:pt modelId="{CC8F9C83-E045-1441-97A1-529AF0E6CACB}" type="sibTrans" cxnId="{0544167F-531D-C141-AFDD-7605E46EC122}">
      <dgm:prSet/>
      <dgm:spPr/>
      <dgm:t>
        <a:bodyPr/>
        <a:lstStyle/>
        <a:p>
          <a:endParaRPr lang="en-US"/>
        </a:p>
      </dgm:t>
    </dgm:pt>
    <dgm:pt modelId="{B3ACF55D-DFFA-D64D-9871-BC18A259325A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sr-Latn-ME" dirty="0">
              <a:solidFill>
                <a:schemeClr val="bg1"/>
              </a:solidFill>
            </a:rPr>
            <a:t>Promjenom napona napajanja armature</a:t>
          </a:r>
          <a:endParaRPr lang="en-US" dirty="0"/>
        </a:p>
      </dgm:t>
    </dgm:pt>
    <dgm:pt modelId="{FA978517-79C6-5F47-9C2F-5801FC1000DB}" type="parTrans" cxnId="{9AEDD8EA-EAFE-B745-9993-A81148BC62AE}">
      <dgm:prSet/>
      <dgm:spPr/>
      <dgm:t>
        <a:bodyPr/>
        <a:lstStyle/>
        <a:p>
          <a:endParaRPr lang="en-US"/>
        </a:p>
      </dgm:t>
    </dgm:pt>
    <dgm:pt modelId="{AFAAC154-12FA-0E4D-A2A3-7545CE94D969}" type="sibTrans" cxnId="{9AEDD8EA-EAFE-B745-9993-A81148BC62AE}">
      <dgm:prSet/>
      <dgm:spPr/>
      <dgm:t>
        <a:bodyPr/>
        <a:lstStyle/>
        <a:p>
          <a:endParaRPr lang="en-US"/>
        </a:p>
      </dgm:t>
    </dgm:pt>
    <dgm:pt modelId="{C5AA8581-7999-6547-BAD1-7827AADD5982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sr-Latn-ME" dirty="0">
              <a:solidFill>
                <a:schemeClr val="bg1"/>
              </a:solidFill>
            </a:rPr>
            <a:t>Promjenom otpornosti armature</a:t>
          </a:r>
          <a:endParaRPr lang="en-US" dirty="0"/>
        </a:p>
      </dgm:t>
    </dgm:pt>
    <dgm:pt modelId="{AE9D2B50-0A66-CC40-9B02-14FC8CC800A1}" type="parTrans" cxnId="{3A778F82-5F30-0049-B68E-77267E81F761}">
      <dgm:prSet/>
      <dgm:spPr/>
      <dgm:t>
        <a:bodyPr/>
        <a:lstStyle/>
        <a:p>
          <a:endParaRPr lang="en-US"/>
        </a:p>
      </dgm:t>
    </dgm:pt>
    <dgm:pt modelId="{C73538BE-8F33-014B-8D77-BD786E29C80C}" type="sibTrans" cxnId="{3A778F82-5F30-0049-B68E-77267E81F761}">
      <dgm:prSet/>
      <dgm:spPr/>
      <dgm:t>
        <a:bodyPr/>
        <a:lstStyle/>
        <a:p>
          <a:endParaRPr lang="en-US"/>
        </a:p>
      </dgm:t>
    </dgm:pt>
    <dgm:pt modelId="{C6797008-C4F2-774B-84A6-F2868AA82190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Promjenom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fluksa</a:t>
          </a:r>
          <a:endParaRPr lang="en-US" dirty="0">
            <a:solidFill>
              <a:schemeClr val="bg1"/>
            </a:solidFill>
          </a:endParaRPr>
        </a:p>
      </dgm:t>
    </dgm:pt>
    <dgm:pt modelId="{8812F452-AC14-3045-8EC0-DA6A039875D4}" type="parTrans" cxnId="{66F4A08C-0CAE-8041-B854-5F82F4A9019A}">
      <dgm:prSet/>
      <dgm:spPr/>
      <dgm:t>
        <a:bodyPr/>
        <a:lstStyle/>
        <a:p>
          <a:endParaRPr lang="en-US"/>
        </a:p>
      </dgm:t>
    </dgm:pt>
    <dgm:pt modelId="{236932B8-6105-8444-987E-435FCFF4AC2F}" type="sibTrans" cxnId="{66F4A08C-0CAE-8041-B854-5F82F4A9019A}">
      <dgm:prSet/>
      <dgm:spPr/>
      <dgm:t>
        <a:bodyPr/>
        <a:lstStyle/>
        <a:p>
          <a:endParaRPr lang="en-US"/>
        </a:p>
      </dgm:t>
    </dgm:pt>
    <dgm:pt modelId="{7A201CED-8D0B-B643-BBA7-DF5F8EA9B60E}" type="pres">
      <dgm:prSet presAssocID="{254D39B9-3034-3348-8BAC-D82E22BD3F08}" presName="vert0" presStyleCnt="0">
        <dgm:presLayoutVars>
          <dgm:dir/>
          <dgm:animOne val="branch"/>
          <dgm:animLvl val="lvl"/>
        </dgm:presLayoutVars>
      </dgm:prSet>
      <dgm:spPr/>
    </dgm:pt>
    <dgm:pt modelId="{2553BFCD-354B-BC41-99CA-A5C84C312785}" type="pres">
      <dgm:prSet presAssocID="{3A402FEE-8B17-504F-AC10-CD710ABC2F2A}" presName="thickLine" presStyleLbl="alignNode1" presStyleIdx="0" presStyleCnt="1"/>
      <dgm:spPr/>
    </dgm:pt>
    <dgm:pt modelId="{EEF7091A-DC74-0146-A424-3BB08C6A03B4}" type="pres">
      <dgm:prSet presAssocID="{3A402FEE-8B17-504F-AC10-CD710ABC2F2A}" presName="horz1" presStyleCnt="0"/>
      <dgm:spPr/>
    </dgm:pt>
    <dgm:pt modelId="{1EE32065-FADB-1040-90AC-56EB86F4F526}" type="pres">
      <dgm:prSet presAssocID="{3A402FEE-8B17-504F-AC10-CD710ABC2F2A}" presName="tx1" presStyleLbl="revTx" presStyleIdx="0" presStyleCnt="4" custScaleX="184576"/>
      <dgm:spPr/>
    </dgm:pt>
    <dgm:pt modelId="{933282D0-7705-0F46-AA8D-A431CA0E7E51}" type="pres">
      <dgm:prSet presAssocID="{3A402FEE-8B17-504F-AC10-CD710ABC2F2A}" presName="vert1" presStyleCnt="0"/>
      <dgm:spPr/>
    </dgm:pt>
    <dgm:pt modelId="{F824982F-17F9-FD4D-81D4-C360A5DFA41B}" type="pres">
      <dgm:prSet presAssocID="{B3ACF55D-DFFA-D64D-9871-BC18A259325A}" presName="vertSpace2a" presStyleCnt="0"/>
      <dgm:spPr/>
    </dgm:pt>
    <dgm:pt modelId="{D9AEC668-1BFB-2540-B5DF-DBFDBB9065C5}" type="pres">
      <dgm:prSet presAssocID="{B3ACF55D-DFFA-D64D-9871-BC18A259325A}" presName="horz2" presStyleCnt="0"/>
      <dgm:spPr/>
    </dgm:pt>
    <dgm:pt modelId="{D796CD17-188D-F541-B640-277619452728}" type="pres">
      <dgm:prSet presAssocID="{B3ACF55D-DFFA-D64D-9871-BC18A259325A}" presName="horzSpace2" presStyleCnt="0"/>
      <dgm:spPr/>
    </dgm:pt>
    <dgm:pt modelId="{31FE7ACE-1168-6F46-9F22-D31976A13CCE}" type="pres">
      <dgm:prSet presAssocID="{B3ACF55D-DFFA-D64D-9871-BC18A259325A}" presName="tx2" presStyleLbl="revTx" presStyleIdx="1" presStyleCnt="4"/>
      <dgm:spPr/>
    </dgm:pt>
    <dgm:pt modelId="{1F6F7F3C-03AB-0443-9E0B-38355E3366E7}" type="pres">
      <dgm:prSet presAssocID="{B3ACF55D-DFFA-D64D-9871-BC18A259325A}" presName="vert2" presStyleCnt="0"/>
      <dgm:spPr/>
    </dgm:pt>
    <dgm:pt modelId="{45D1E1F5-944F-834B-940A-798E9673B256}" type="pres">
      <dgm:prSet presAssocID="{B3ACF55D-DFFA-D64D-9871-BC18A259325A}" presName="thinLine2b" presStyleLbl="callout" presStyleIdx="0" presStyleCnt="3"/>
      <dgm:spPr/>
    </dgm:pt>
    <dgm:pt modelId="{FF369BE5-B1AF-0F41-898D-A349ED66EAC3}" type="pres">
      <dgm:prSet presAssocID="{B3ACF55D-DFFA-D64D-9871-BC18A259325A}" presName="vertSpace2b" presStyleCnt="0"/>
      <dgm:spPr/>
    </dgm:pt>
    <dgm:pt modelId="{E6B1DDF8-A64E-9F46-91D7-33FAE155CD59}" type="pres">
      <dgm:prSet presAssocID="{C5AA8581-7999-6547-BAD1-7827AADD5982}" presName="horz2" presStyleCnt="0"/>
      <dgm:spPr/>
    </dgm:pt>
    <dgm:pt modelId="{7EF8DC11-68A5-2744-8ACB-B7C26388FF30}" type="pres">
      <dgm:prSet presAssocID="{C5AA8581-7999-6547-BAD1-7827AADD5982}" presName="horzSpace2" presStyleCnt="0"/>
      <dgm:spPr/>
    </dgm:pt>
    <dgm:pt modelId="{721BA8CA-67BB-4847-B74C-CC9DF7104DAA}" type="pres">
      <dgm:prSet presAssocID="{C5AA8581-7999-6547-BAD1-7827AADD5982}" presName="tx2" presStyleLbl="revTx" presStyleIdx="2" presStyleCnt="4"/>
      <dgm:spPr/>
    </dgm:pt>
    <dgm:pt modelId="{9B3B2D84-3E97-D640-8A91-4F153634EC85}" type="pres">
      <dgm:prSet presAssocID="{C5AA8581-7999-6547-BAD1-7827AADD5982}" presName="vert2" presStyleCnt="0"/>
      <dgm:spPr/>
    </dgm:pt>
    <dgm:pt modelId="{A0E05814-1236-8744-9198-4B6C1256B124}" type="pres">
      <dgm:prSet presAssocID="{C5AA8581-7999-6547-BAD1-7827AADD5982}" presName="thinLine2b" presStyleLbl="callout" presStyleIdx="1" presStyleCnt="3"/>
      <dgm:spPr/>
    </dgm:pt>
    <dgm:pt modelId="{8C18C61E-4729-D847-9D4D-713257D25D67}" type="pres">
      <dgm:prSet presAssocID="{C5AA8581-7999-6547-BAD1-7827AADD5982}" presName="vertSpace2b" presStyleCnt="0"/>
      <dgm:spPr/>
    </dgm:pt>
    <dgm:pt modelId="{FCF40A6D-C7AB-B349-8816-9610B9F0C1B3}" type="pres">
      <dgm:prSet presAssocID="{C6797008-C4F2-774B-84A6-F2868AA82190}" presName="horz2" presStyleCnt="0"/>
      <dgm:spPr/>
    </dgm:pt>
    <dgm:pt modelId="{BE4640F5-B6D2-7446-94A2-E8E91E047A2F}" type="pres">
      <dgm:prSet presAssocID="{C6797008-C4F2-774B-84A6-F2868AA82190}" presName="horzSpace2" presStyleCnt="0"/>
      <dgm:spPr/>
    </dgm:pt>
    <dgm:pt modelId="{400D58B0-B4C1-264D-9DAD-B80D61BA707B}" type="pres">
      <dgm:prSet presAssocID="{C6797008-C4F2-774B-84A6-F2868AA82190}" presName="tx2" presStyleLbl="revTx" presStyleIdx="3" presStyleCnt="4"/>
      <dgm:spPr/>
    </dgm:pt>
    <dgm:pt modelId="{50517153-9177-1F4B-92B3-688FB2EEA282}" type="pres">
      <dgm:prSet presAssocID="{C6797008-C4F2-774B-84A6-F2868AA82190}" presName="vert2" presStyleCnt="0"/>
      <dgm:spPr/>
    </dgm:pt>
    <dgm:pt modelId="{270561E1-691E-DB46-B11F-AB52D1E2E127}" type="pres">
      <dgm:prSet presAssocID="{C6797008-C4F2-774B-84A6-F2868AA82190}" presName="thinLine2b" presStyleLbl="callout" presStyleIdx="2" presStyleCnt="3"/>
      <dgm:spPr/>
    </dgm:pt>
    <dgm:pt modelId="{E0E6FCCD-0A68-1E44-90FF-89A5D69D2087}" type="pres">
      <dgm:prSet presAssocID="{C6797008-C4F2-774B-84A6-F2868AA82190}" presName="vertSpace2b" presStyleCnt="0"/>
      <dgm:spPr/>
    </dgm:pt>
  </dgm:ptLst>
  <dgm:cxnLst>
    <dgm:cxn modelId="{EF400610-E043-5341-8B7B-7B355D664F7C}" type="presOf" srcId="{254D39B9-3034-3348-8BAC-D82E22BD3F08}" destId="{7A201CED-8D0B-B643-BBA7-DF5F8EA9B60E}" srcOrd="0" destOrd="0" presId="urn:microsoft.com/office/officeart/2008/layout/LinedList"/>
    <dgm:cxn modelId="{0544167F-531D-C141-AFDD-7605E46EC122}" srcId="{254D39B9-3034-3348-8BAC-D82E22BD3F08}" destId="{3A402FEE-8B17-504F-AC10-CD710ABC2F2A}" srcOrd="0" destOrd="0" parTransId="{0F7CA94A-5F9D-3B48-B5D3-13F22B786346}" sibTransId="{CC8F9C83-E045-1441-97A1-529AF0E6CACB}"/>
    <dgm:cxn modelId="{3A778F82-5F30-0049-B68E-77267E81F761}" srcId="{3A402FEE-8B17-504F-AC10-CD710ABC2F2A}" destId="{C5AA8581-7999-6547-BAD1-7827AADD5982}" srcOrd="1" destOrd="0" parTransId="{AE9D2B50-0A66-CC40-9B02-14FC8CC800A1}" sibTransId="{C73538BE-8F33-014B-8D77-BD786E29C80C}"/>
    <dgm:cxn modelId="{3746FB88-3535-CD4B-A485-B23C7E2B8E88}" type="presOf" srcId="{C6797008-C4F2-774B-84A6-F2868AA82190}" destId="{400D58B0-B4C1-264D-9DAD-B80D61BA707B}" srcOrd="0" destOrd="0" presId="urn:microsoft.com/office/officeart/2008/layout/LinedList"/>
    <dgm:cxn modelId="{66F4A08C-0CAE-8041-B854-5F82F4A9019A}" srcId="{3A402FEE-8B17-504F-AC10-CD710ABC2F2A}" destId="{C6797008-C4F2-774B-84A6-F2868AA82190}" srcOrd="2" destOrd="0" parTransId="{8812F452-AC14-3045-8EC0-DA6A039875D4}" sibTransId="{236932B8-6105-8444-987E-435FCFF4AC2F}"/>
    <dgm:cxn modelId="{4AF178AA-9F54-E54F-904D-84F37523C55F}" type="presOf" srcId="{3A402FEE-8B17-504F-AC10-CD710ABC2F2A}" destId="{1EE32065-FADB-1040-90AC-56EB86F4F526}" srcOrd="0" destOrd="0" presId="urn:microsoft.com/office/officeart/2008/layout/LinedList"/>
    <dgm:cxn modelId="{1DD7DBBA-3861-3144-B967-9EFC426FDE5A}" type="presOf" srcId="{B3ACF55D-DFFA-D64D-9871-BC18A259325A}" destId="{31FE7ACE-1168-6F46-9F22-D31976A13CCE}" srcOrd="0" destOrd="0" presId="urn:microsoft.com/office/officeart/2008/layout/LinedList"/>
    <dgm:cxn modelId="{DD6BF5C4-7253-6049-9461-1CBA4946BBF0}" type="presOf" srcId="{C5AA8581-7999-6547-BAD1-7827AADD5982}" destId="{721BA8CA-67BB-4847-B74C-CC9DF7104DAA}" srcOrd="0" destOrd="0" presId="urn:microsoft.com/office/officeart/2008/layout/LinedList"/>
    <dgm:cxn modelId="{9AEDD8EA-EAFE-B745-9993-A81148BC62AE}" srcId="{3A402FEE-8B17-504F-AC10-CD710ABC2F2A}" destId="{B3ACF55D-DFFA-D64D-9871-BC18A259325A}" srcOrd="0" destOrd="0" parTransId="{FA978517-79C6-5F47-9C2F-5801FC1000DB}" sibTransId="{AFAAC154-12FA-0E4D-A2A3-7545CE94D969}"/>
    <dgm:cxn modelId="{FC8CD6C4-0FAE-C647-B128-BB3F92A96629}" type="presParOf" srcId="{7A201CED-8D0B-B643-BBA7-DF5F8EA9B60E}" destId="{2553BFCD-354B-BC41-99CA-A5C84C312785}" srcOrd="0" destOrd="0" presId="urn:microsoft.com/office/officeart/2008/layout/LinedList"/>
    <dgm:cxn modelId="{D1094B1A-EA3E-DB4A-B5FE-ABFDFFC9A974}" type="presParOf" srcId="{7A201CED-8D0B-B643-BBA7-DF5F8EA9B60E}" destId="{EEF7091A-DC74-0146-A424-3BB08C6A03B4}" srcOrd="1" destOrd="0" presId="urn:microsoft.com/office/officeart/2008/layout/LinedList"/>
    <dgm:cxn modelId="{703D0D71-CD7C-0A43-BD13-7B90868E14DE}" type="presParOf" srcId="{EEF7091A-DC74-0146-A424-3BB08C6A03B4}" destId="{1EE32065-FADB-1040-90AC-56EB86F4F526}" srcOrd="0" destOrd="0" presId="urn:microsoft.com/office/officeart/2008/layout/LinedList"/>
    <dgm:cxn modelId="{60C105CE-D0BC-0B4F-A08D-5E8C45F2A74E}" type="presParOf" srcId="{EEF7091A-DC74-0146-A424-3BB08C6A03B4}" destId="{933282D0-7705-0F46-AA8D-A431CA0E7E51}" srcOrd="1" destOrd="0" presId="urn:microsoft.com/office/officeart/2008/layout/LinedList"/>
    <dgm:cxn modelId="{49FB25BC-C7F9-0146-8379-D3FBBD5C2AF0}" type="presParOf" srcId="{933282D0-7705-0F46-AA8D-A431CA0E7E51}" destId="{F824982F-17F9-FD4D-81D4-C360A5DFA41B}" srcOrd="0" destOrd="0" presId="urn:microsoft.com/office/officeart/2008/layout/LinedList"/>
    <dgm:cxn modelId="{DC913E05-6C0F-8248-8D79-28AB4CDA1DA2}" type="presParOf" srcId="{933282D0-7705-0F46-AA8D-A431CA0E7E51}" destId="{D9AEC668-1BFB-2540-B5DF-DBFDBB9065C5}" srcOrd="1" destOrd="0" presId="urn:microsoft.com/office/officeart/2008/layout/LinedList"/>
    <dgm:cxn modelId="{572DA60E-D215-AF47-9073-D41FE81FE917}" type="presParOf" srcId="{D9AEC668-1BFB-2540-B5DF-DBFDBB9065C5}" destId="{D796CD17-188D-F541-B640-277619452728}" srcOrd="0" destOrd="0" presId="urn:microsoft.com/office/officeart/2008/layout/LinedList"/>
    <dgm:cxn modelId="{97421E96-1061-5A44-9072-58B13D0A59D9}" type="presParOf" srcId="{D9AEC668-1BFB-2540-B5DF-DBFDBB9065C5}" destId="{31FE7ACE-1168-6F46-9F22-D31976A13CCE}" srcOrd="1" destOrd="0" presId="urn:microsoft.com/office/officeart/2008/layout/LinedList"/>
    <dgm:cxn modelId="{73BE5272-159A-3D40-96FE-45324C959D76}" type="presParOf" srcId="{D9AEC668-1BFB-2540-B5DF-DBFDBB9065C5}" destId="{1F6F7F3C-03AB-0443-9E0B-38355E3366E7}" srcOrd="2" destOrd="0" presId="urn:microsoft.com/office/officeart/2008/layout/LinedList"/>
    <dgm:cxn modelId="{31DCBE8C-A2E4-5D4B-BDC9-133D0BCD5573}" type="presParOf" srcId="{933282D0-7705-0F46-AA8D-A431CA0E7E51}" destId="{45D1E1F5-944F-834B-940A-798E9673B256}" srcOrd="2" destOrd="0" presId="urn:microsoft.com/office/officeart/2008/layout/LinedList"/>
    <dgm:cxn modelId="{B6E79FB5-E62D-FA49-9BEC-0A01106267FD}" type="presParOf" srcId="{933282D0-7705-0F46-AA8D-A431CA0E7E51}" destId="{FF369BE5-B1AF-0F41-898D-A349ED66EAC3}" srcOrd="3" destOrd="0" presId="urn:microsoft.com/office/officeart/2008/layout/LinedList"/>
    <dgm:cxn modelId="{EDC9B2AD-AB16-704E-80E8-896FF5819633}" type="presParOf" srcId="{933282D0-7705-0F46-AA8D-A431CA0E7E51}" destId="{E6B1DDF8-A64E-9F46-91D7-33FAE155CD59}" srcOrd="4" destOrd="0" presId="urn:microsoft.com/office/officeart/2008/layout/LinedList"/>
    <dgm:cxn modelId="{5464C0CE-D280-DD43-804D-DF296737D838}" type="presParOf" srcId="{E6B1DDF8-A64E-9F46-91D7-33FAE155CD59}" destId="{7EF8DC11-68A5-2744-8ACB-B7C26388FF30}" srcOrd="0" destOrd="0" presId="urn:microsoft.com/office/officeart/2008/layout/LinedList"/>
    <dgm:cxn modelId="{B8E5B17D-5655-9F41-9727-AAAEE6BF8AB1}" type="presParOf" srcId="{E6B1DDF8-A64E-9F46-91D7-33FAE155CD59}" destId="{721BA8CA-67BB-4847-B74C-CC9DF7104DAA}" srcOrd="1" destOrd="0" presId="urn:microsoft.com/office/officeart/2008/layout/LinedList"/>
    <dgm:cxn modelId="{9214F8EA-DCC5-434D-9AEF-BAC440CD3FBB}" type="presParOf" srcId="{E6B1DDF8-A64E-9F46-91D7-33FAE155CD59}" destId="{9B3B2D84-3E97-D640-8A91-4F153634EC85}" srcOrd="2" destOrd="0" presId="urn:microsoft.com/office/officeart/2008/layout/LinedList"/>
    <dgm:cxn modelId="{B3744357-2DD6-B34C-8422-C442712E2CC1}" type="presParOf" srcId="{933282D0-7705-0F46-AA8D-A431CA0E7E51}" destId="{A0E05814-1236-8744-9198-4B6C1256B124}" srcOrd="5" destOrd="0" presId="urn:microsoft.com/office/officeart/2008/layout/LinedList"/>
    <dgm:cxn modelId="{24F4C62E-4CB6-D24C-BC25-736E11DBBCA9}" type="presParOf" srcId="{933282D0-7705-0F46-AA8D-A431CA0E7E51}" destId="{8C18C61E-4729-D847-9D4D-713257D25D67}" srcOrd="6" destOrd="0" presId="urn:microsoft.com/office/officeart/2008/layout/LinedList"/>
    <dgm:cxn modelId="{02DDD9E1-B568-6C41-A905-79168E7D6839}" type="presParOf" srcId="{933282D0-7705-0F46-AA8D-A431CA0E7E51}" destId="{FCF40A6D-C7AB-B349-8816-9610B9F0C1B3}" srcOrd="7" destOrd="0" presId="urn:microsoft.com/office/officeart/2008/layout/LinedList"/>
    <dgm:cxn modelId="{EB57BB54-A50F-2848-BD4E-1187DC50B5E8}" type="presParOf" srcId="{FCF40A6D-C7AB-B349-8816-9610B9F0C1B3}" destId="{BE4640F5-B6D2-7446-94A2-E8E91E047A2F}" srcOrd="0" destOrd="0" presId="urn:microsoft.com/office/officeart/2008/layout/LinedList"/>
    <dgm:cxn modelId="{EF004859-AADB-8B40-980C-3130D7058873}" type="presParOf" srcId="{FCF40A6D-C7AB-B349-8816-9610B9F0C1B3}" destId="{400D58B0-B4C1-264D-9DAD-B80D61BA707B}" srcOrd="1" destOrd="0" presId="urn:microsoft.com/office/officeart/2008/layout/LinedList"/>
    <dgm:cxn modelId="{D118FB2B-C4C8-2A44-90A5-1C8C93355F13}" type="presParOf" srcId="{FCF40A6D-C7AB-B349-8816-9610B9F0C1B3}" destId="{50517153-9177-1F4B-92B3-688FB2EEA282}" srcOrd="2" destOrd="0" presId="urn:microsoft.com/office/officeart/2008/layout/LinedList"/>
    <dgm:cxn modelId="{4A0130C5-47E0-C948-9FB6-18E32B30578B}" type="presParOf" srcId="{933282D0-7705-0F46-AA8D-A431CA0E7E51}" destId="{270561E1-691E-DB46-B11F-AB52D1E2E127}" srcOrd="8" destOrd="0" presId="urn:microsoft.com/office/officeart/2008/layout/LinedList"/>
    <dgm:cxn modelId="{2C1FC25D-ECC0-EB49-A3DD-40D86B5D949E}" type="presParOf" srcId="{933282D0-7705-0F46-AA8D-A431CA0E7E51}" destId="{E0E6FCCD-0A68-1E44-90FF-89A5D69D208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75B51-A0A5-E146-A99F-1564E612ADF6}">
      <dsp:nvSpPr>
        <dsp:cNvPr id="0" name=""/>
        <dsp:cNvSpPr/>
      </dsp:nvSpPr>
      <dsp:spPr>
        <a:xfrm>
          <a:off x="0" y="220175"/>
          <a:ext cx="6289169" cy="120978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sr-Latn-ME" sz="2200" kern="1200" dirty="0">
              <a:latin typeface="Bahnschrift" panose="020B0502040204020203" pitchFamily="34" charset="0"/>
            </a:rPr>
            <a:t>Električni pogon je industrijski sistem koji obavlja konverziju električne u  mehaničku energiju, ili obrnuto. </a:t>
          </a:r>
          <a:endParaRPr lang="en-US" sz="2200" kern="1200" dirty="0"/>
        </a:p>
      </dsp:txBody>
      <dsp:txXfrm>
        <a:off x="59057" y="279232"/>
        <a:ext cx="6171055" cy="1091666"/>
      </dsp:txXfrm>
    </dsp:sp>
    <dsp:sp modelId="{B0A85B31-3836-CA4B-A53D-751680DBB81F}">
      <dsp:nvSpPr>
        <dsp:cNvPr id="0" name=""/>
        <dsp:cNvSpPr/>
      </dsp:nvSpPr>
      <dsp:spPr>
        <a:xfrm>
          <a:off x="0" y="1506224"/>
          <a:ext cx="6289169" cy="1209780"/>
        </a:xfrm>
        <a:prstGeom prst="roundRect">
          <a:avLst/>
        </a:prstGeom>
        <a:solidFill>
          <a:schemeClr val="accent2">
            <a:shade val="80000"/>
            <a:hueOff val="-53034"/>
            <a:satOff val="-7919"/>
            <a:lumOff val="14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sr-Latn-ME" sz="2200" kern="1200" dirty="0">
              <a:latin typeface="Bahnschrift" panose="020B0502040204020203" pitchFamily="34" charset="0"/>
            </a:rPr>
            <a:t>Električni pogon je sistem koji je sačinjen od: električnog motora, energetskog pretvarača, mehaničkog prenosnika i upravljačke strukture</a:t>
          </a:r>
          <a:r>
            <a:rPr lang="sr-Latn-ME" sz="2200" kern="1200" dirty="0"/>
            <a:t>. </a:t>
          </a:r>
          <a:endParaRPr lang="en-US" sz="2200" kern="1200" dirty="0"/>
        </a:p>
      </dsp:txBody>
      <dsp:txXfrm>
        <a:off x="59057" y="1565281"/>
        <a:ext cx="6171055" cy="1091666"/>
      </dsp:txXfrm>
    </dsp:sp>
    <dsp:sp modelId="{44A4DBFB-41F0-3345-AC63-37CD2CDF437E}">
      <dsp:nvSpPr>
        <dsp:cNvPr id="0" name=""/>
        <dsp:cNvSpPr/>
      </dsp:nvSpPr>
      <dsp:spPr>
        <a:xfrm>
          <a:off x="0" y="2779365"/>
          <a:ext cx="6289169" cy="1209780"/>
        </a:xfrm>
        <a:prstGeom prst="roundRect">
          <a:avLst/>
        </a:prstGeom>
        <a:solidFill>
          <a:schemeClr val="accent2">
            <a:shade val="80000"/>
            <a:hueOff val="-106068"/>
            <a:satOff val="-15838"/>
            <a:lumOff val="284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sr-Latn-ME" sz="2200" kern="1200">
              <a:latin typeface="Bahnschrift" panose="020B0502040204020203" pitchFamily="34" charset="0"/>
            </a:rPr>
            <a:t>Kod regulisanih električnih pogona kao motor najčešće se koristi DC motor.</a:t>
          </a:r>
          <a:endParaRPr lang="en-US" sz="2200" kern="1200" dirty="0"/>
        </a:p>
      </dsp:txBody>
      <dsp:txXfrm>
        <a:off x="59057" y="2838422"/>
        <a:ext cx="6171055" cy="1091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3BFCD-354B-BC41-99CA-A5C84C312785}">
      <dsp:nvSpPr>
        <dsp:cNvPr id="0" name=""/>
        <dsp:cNvSpPr/>
      </dsp:nvSpPr>
      <dsp:spPr>
        <a:xfrm>
          <a:off x="0" y="0"/>
          <a:ext cx="63504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32065-FADB-1040-90AC-56EB86F4F526}">
      <dsp:nvSpPr>
        <dsp:cNvPr id="0" name=""/>
        <dsp:cNvSpPr/>
      </dsp:nvSpPr>
      <dsp:spPr>
        <a:xfrm>
          <a:off x="0" y="0"/>
          <a:ext cx="2003175" cy="3690923"/>
        </a:xfrm>
        <a:prstGeom prst="rect">
          <a:avLst/>
        </a:prstGeom>
        <a:gradFill rotWithShape="0">
          <a:gsLst>
            <a:gs pos="0">
              <a:schemeClr val="bg1"/>
            </a:gs>
            <a:gs pos="50000">
              <a:schemeClr val="bg1">
                <a:lumMod val="85000"/>
              </a:schemeClr>
            </a:gs>
            <a:gs pos="100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44000" rIns="108000" bIns="1080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2100" kern="1200" dirty="0">
              <a:solidFill>
                <a:schemeClr val="accent1">
                  <a:lumMod val="50000"/>
                </a:schemeClr>
              </a:solidFill>
            </a:rPr>
            <a:t>Posmatrajući mehaničku karakteristiku, zaključuje se na koje se sve načine može regulisati brzina DC motora.  A oni su sljedeći:</a:t>
          </a:r>
          <a:endParaRPr lang="en-US" sz="21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0" y="0"/>
        <a:ext cx="2003175" cy="3690923"/>
      </dsp:txXfrm>
    </dsp:sp>
    <dsp:sp modelId="{31FE7ACE-1168-6F46-9F22-D31976A13CCE}">
      <dsp:nvSpPr>
        <dsp:cNvPr id="0" name=""/>
        <dsp:cNvSpPr/>
      </dsp:nvSpPr>
      <dsp:spPr>
        <a:xfrm>
          <a:off x="2084571" y="57670"/>
          <a:ext cx="4259742" cy="1153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sr-Latn-ME" sz="3400" kern="1200" dirty="0">
              <a:solidFill>
                <a:schemeClr val="bg1"/>
              </a:solidFill>
            </a:rPr>
            <a:t>Promjenom napona napajanja armature</a:t>
          </a:r>
          <a:endParaRPr lang="en-US" sz="3400" kern="1200" dirty="0"/>
        </a:p>
      </dsp:txBody>
      <dsp:txXfrm>
        <a:off x="2084571" y="57670"/>
        <a:ext cx="4259742" cy="1153413"/>
      </dsp:txXfrm>
    </dsp:sp>
    <dsp:sp modelId="{45D1E1F5-944F-834B-940A-798E9673B256}">
      <dsp:nvSpPr>
        <dsp:cNvPr id="0" name=""/>
        <dsp:cNvSpPr/>
      </dsp:nvSpPr>
      <dsp:spPr>
        <a:xfrm>
          <a:off x="2003175" y="1211084"/>
          <a:ext cx="43411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BA8CA-67BB-4847-B74C-CC9DF7104DAA}">
      <dsp:nvSpPr>
        <dsp:cNvPr id="0" name=""/>
        <dsp:cNvSpPr/>
      </dsp:nvSpPr>
      <dsp:spPr>
        <a:xfrm>
          <a:off x="2084571" y="1268754"/>
          <a:ext cx="4259742" cy="1153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sr-Latn-ME" sz="3400" kern="1200" dirty="0">
              <a:solidFill>
                <a:schemeClr val="bg1"/>
              </a:solidFill>
            </a:rPr>
            <a:t>Promjenom otpornosti armature</a:t>
          </a:r>
          <a:endParaRPr lang="en-US" sz="3400" kern="1200" dirty="0"/>
        </a:p>
      </dsp:txBody>
      <dsp:txXfrm>
        <a:off x="2084571" y="1268754"/>
        <a:ext cx="4259742" cy="1153413"/>
      </dsp:txXfrm>
    </dsp:sp>
    <dsp:sp modelId="{A0E05814-1236-8744-9198-4B6C1256B124}">
      <dsp:nvSpPr>
        <dsp:cNvPr id="0" name=""/>
        <dsp:cNvSpPr/>
      </dsp:nvSpPr>
      <dsp:spPr>
        <a:xfrm>
          <a:off x="2003175" y="2422168"/>
          <a:ext cx="43411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D58B0-B4C1-264D-9DAD-B80D61BA707B}">
      <dsp:nvSpPr>
        <dsp:cNvPr id="0" name=""/>
        <dsp:cNvSpPr/>
      </dsp:nvSpPr>
      <dsp:spPr>
        <a:xfrm>
          <a:off x="2084571" y="2479838"/>
          <a:ext cx="4259742" cy="1153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bg1"/>
              </a:solidFill>
            </a:rPr>
            <a:t>Promjenom</a:t>
          </a:r>
          <a:r>
            <a:rPr lang="en-US" sz="3400" kern="1200" dirty="0">
              <a:solidFill>
                <a:schemeClr val="bg1"/>
              </a:solidFill>
            </a:rPr>
            <a:t> </a:t>
          </a:r>
          <a:r>
            <a:rPr lang="en-US" sz="3400" kern="1200" dirty="0" err="1">
              <a:solidFill>
                <a:schemeClr val="bg1"/>
              </a:solidFill>
            </a:rPr>
            <a:t>fluksa</a:t>
          </a:r>
          <a:endParaRPr lang="en-US" sz="3400" kern="1200" dirty="0">
            <a:solidFill>
              <a:schemeClr val="bg1"/>
            </a:solidFill>
          </a:endParaRPr>
        </a:p>
      </dsp:txBody>
      <dsp:txXfrm>
        <a:off x="2084571" y="2479838"/>
        <a:ext cx="4259742" cy="1153413"/>
      </dsp:txXfrm>
    </dsp:sp>
    <dsp:sp modelId="{270561E1-691E-DB46-B11F-AB52D1E2E127}">
      <dsp:nvSpPr>
        <dsp:cNvPr id="0" name=""/>
        <dsp:cNvSpPr/>
      </dsp:nvSpPr>
      <dsp:spPr>
        <a:xfrm>
          <a:off x="2003175" y="3633252"/>
          <a:ext cx="43411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F0158E-0BEA-4BFF-AA61-7914394B3C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11DA1-6698-4392-B84F-664E2A344A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92300-EA15-4B15-A783-6E65AD991BC8}" type="datetimeFigureOut">
              <a:rPr lang="en-NZ" smtClean="0"/>
              <a:t>7/05/2019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5D29F-AD7A-40A3-90D1-5C7D45458A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1443-A053-47AC-962C-46D85BEC89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16929-A883-446E-B000-A06150AF9A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7281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14211-E28D-4196-8F23-467118673D5D}" type="datetimeFigureOut">
              <a:rPr lang="en-NZ" smtClean="0"/>
              <a:t>7/05/2019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C6E0-D6AA-4C96-836C-B12EBD6499B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855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8474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717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61729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6AB894-3DB9-43E6-854A-5B9B32AAA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6" y="5440619"/>
            <a:ext cx="1931569" cy="1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7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and plain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A755-ADDA-4D38-B98F-77D27BE2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11151"/>
            <a:ext cx="7886700" cy="6731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352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E3D5B-2D16-4C5E-B51C-927C485EC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45" y="404910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47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E3D5B-2D16-4C5E-B51C-927C485EC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37" y="91586"/>
            <a:ext cx="1422535" cy="6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0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682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BDAB-8C03-49FE-9EAA-8162E4BB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3EFB5-8611-4301-81A0-65A7898C0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95327-1C22-4CDC-A9AC-3BB81D1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75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caption sma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BDAB-8C03-49FE-9EAA-8162E4BB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3EFB5-8611-4301-81A0-65A7898C0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95327-1C22-4CDC-A9AC-3BB81D1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DE470-EB93-4C4F-AD5E-539B9F3536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4" y="431562"/>
            <a:ext cx="1113250" cy="5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1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61729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AB894-3DB9-43E6-854A-5B9B32AAA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6" y="5440619"/>
            <a:ext cx="1931569" cy="1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8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61729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6AB894-3DB9-43E6-854A-5B9B32AAA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6" y="5440619"/>
            <a:ext cx="1931569" cy="1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2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90303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AB894-3DB9-43E6-854A-5B9B32AAA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6" y="5440619"/>
            <a:ext cx="1931569" cy="1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1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926"/>
            <a:ext cx="7886700" cy="4351338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CB0CC-D317-482F-846B-3814D1930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44" y="6034114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1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Heading and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926"/>
            <a:ext cx="78867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F897B4-FAF4-4141-B970-C51951F855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8" y="456426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4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Heading and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5876"/>
            <a:ext cx="78867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AE9B7-F6A0-44A7-887A-A1EC309E9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8" y="456426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5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Heading and bullet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926"/>
            <a:ext cx="78867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D18F1-8DAE-4FD0-BA60-1243D3FA63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8" y="456426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and pla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A755-ADDA-4D38-B98F-77D27BE2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11151"/>
            <a:ext cx="7886700" cy="6731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51CDF-0A8A-4B88-85D4-60A9032CDC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51" y="311151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7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A7C9D-D83C-4484-9533-0B150B1E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860A2-5715-4DC5-A2F4-36393F043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EB925-7612-46E3-B325-E0F2E64E2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26115-93DD-439D-AB73-B403A1B14893}" type="datetimeFigureOut">
              <a:rPr lang="en-NZ" smtClean="0"/>
              <a:t>7/05/2019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83F4A-34D0-4D19-B9A4-0D24C5D73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97524-6E08-4C30-9778-5BEC932F6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F958E-C44B-42BD-9173-1DD03F7322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862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49" r:id="rId3"/>
    <p:sldLayoutId id="2147483675" r:id="rId4"/>
    <p:sldLayoutId id="2147483662" r:id="rId5"/>
    <p:sldLayoutId id="2147483674" r:id="rId6"/>
    <p:sldLayoutId id="2147483660" r:id="rId7"/>
    <p:sldLayoutId id="2147483661" r:id="rId8"/>
    <p:sldLayoutId id="2147483654" r:id="rId9"/>
    <p:sldLayoutId id="2147483663" r:id="rId10"/>
    <p:sldLayoutId id="2147483664" r:id="rId11"/>
    <p:sldLayoutId id="2147483673" r:id="rId12"/>
    <p:sldLayoutId id="2147483655" r:id="rId13"/>
    <p:sldLayoutId id="2147483657" r:id="rId14"/>
    <p:sldLayoutId id="21474836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martinc@ucg.ac.me" TargetMode="External"/><Relationship Id="rId5" Type="http://schemas.openxmlformats.org/officeDocument/2006/relationships/hyperlink" Target="mailto:milos.dedovic1997@gmail.com" TargetMode="External"/><Relationship Id="rId4" Type="http://schemas.openxmlformats.org/officeDocument/2006/relationships/hyperlink" Target="mailto:katarinakecojevic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C27A-72D8-457B-A723-F18600481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78099"/>
            <a:ext cx="6858000" cy="1622002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Bahnschrift" panose="020B0502040204020203" pitchFamily="34" charset="0"/>
              </a:rPr>
              <a:t>GUI APLIKACIJA ZA REGULACIJU BRZINE DC POGONA</a:t>
            </a:r>
            <a:endParaRPr lang="en-NZ" sz="32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636EB-5B75-4F0C-800D-14A7F3FFB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1" b="906"/>
          <a:stretch/>
        </p:blipFill>
        <p:spPr>
          <a:xfrm>
            <a:off x="370849" y="5157640"/>
            <a:ext cx="1843145" cy="1445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8A3AE-9059-49CC-AEF5-D0397ACEEECA}"/>
              </a:ext>
            </a:extLst>
          </p:cNvPr>
          <p:cNvSpPr txBox="1"/>
          <p:nvPr/>
        </p:nvSpPr>
        <p:spPr>
          <a:xfrm>
            <a:off x="2718033" y="6150280"/>
            <a:ext cx="4108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000" dirty="0">
                <a:solidFill>
                  <a:schemeClr val="bg1"/>
                </a:solidFill>
                <a:latin typeface="Bahnschrift" panose="020B0502040204020203" pitchFamily="34" charset="0"/>
              </a:rPr>
              <a:t>Elektrotehnički fakultet Podgorica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748A7-4F51-42B6-A4EF-DD1922D4E602}"/>
              </a:ext>
            </a:extLst>
          </p:cNvPr>
          <p:cNvSpPr txBox="1"/>
          <p:nvPr/>
        </p:nvSpPr>
        <p:spPr>
          <a:xfrm>
            <a:off x="370849" y="3457173"/>
            <a:ext cx="385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dirty="0">
                <a:solidFill>
                  <a:schemeClr val="bg1"/>
                </a:solidFill>
                <a:latin typeface="Bahnschrift" panose="020B0502040204020203" pitchFamily="34" charset="0"/>
              </a:rPr>
              <a:t>Katarina Kecojević</a:t>
            </a:r>
          </a:p>
          <a:p>
            <a:r>
              <a:rPr lang="sr-Latn-ME" sz="2800" dirty="0">
                <a:solidFill>
                  <a:schemeClr val="bg1"/>
                </a:solidFill>
                <a:latin typeface="Bahnschrift" panose="020B0502040204020203" pitchFamily="34" charset="0"/>
              </a:rPr>
              <a:t>Miloš Dedović</a:t>
            </a:r>
          </a:p>
          <a:p>
            <a:r>
              <a:rPr lang="sr-Latn-ME" sz="2800" dirty="0">
                <a:solidFill>
                  <a:schemeClr val="bg1"/>
                </a:solidFill>
                <a:latin typeface="Bahnschrift" panose="020B0502040204020203" pitchFamily="34" charset="0"/>
              </a:rPr>
              <a:t>Doc. Dr Martin Ćalasan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97170-8885-4308-9E4E-2CAA9378E086}"/>
              </a:ext>
            </a:extLst>
          </p:cNvPr>
          <p:cNvSpPr txBox="1"/>
          <p:nvPr/>
        </p:nvSpPr>
        <p:spPr>
          <a:xfrm>
            <a:off x="5758008" y="425739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000" i="1" dirty="0">
                <a:solidFill>
                  <a:schemeClr val="bg1"/>
                </a:solidFill>
                <a:latin typeface="Bahnschrift" panose="020B0502040204020203" pitchFamily="34" charset="0"/>
              </a:rPr>
              <a:t>Budva, maj 2019.  godine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D5205-AE71-C547-9EF2-116B7D7EE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10" y="5090034"/>
            <a:ext cx="1691780" cy="112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C27A-72D8-457B-A723-F18600481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59412"/>
            <a:ext cx="6858000" cy="1384995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Bahnschrift" panose="020B0502040204020203" pitchFamily="34" charset="0"/>
              </a:rPr>
              <a:t>GUI APLIKACIJA ZA REGULACIJU BRZINE DC POGONA</a:t>
            </a:r>
            <a:endParaRPr lang="en-NZ" sz="28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636EB-5B75-4F0C-800D-14A7F3FFB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96" y="232492"/>
            <a:ext cx="2169177" cy="1458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8A3AE-9059-49CC-AEF5-D0397ACEEECA}"/>
              </a:ext>
            </a:extLst>
          </p:cNvPr>
          <p:cNvSpPr txBox="1"/>
          <p:nvPr/>
        </p:nvSpPr>
        <p:spPr>
          <a:xfrm>
            <a:off x="4572000" y="861391"/>
            <a:ext cx="4108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dirty="0">
                <a:solidFill>
                  <a:schemeClr val="bg1"/>
                </a:solidFill>
                <a:latin typeface="Bahnschrift" panose="020B0502040204020203" pitchFamily="34" charset="0"/>
              </a:rPr>
              <a:t>Elektrotehnički fakultet</a:t>
            </a:r>
          </a:p>
          <a:p>
            <a:r>
              <a:rPr lang="sr-Latn-ME" sz="2800" dirty="0">
                <a:solidFill>
                  <a:schemeClr val="bg1"/>
                </a:solidFill>
                <a:latin typeface="Bahnschrift" panose="020B0502040204020203" pitchFamily="34" charset="0"/>
              </a:rPr>
              <a:t>Podgorica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748A7-4F51-42B6-A4EF-DD1922D4E602}"/>
              </a:ext>
            </a:extLst>
          </p:cNvPr>
          <p:cNvSpPr txBox="1"/>
          <p:nvPr/>
        </p:nvSpPr>
        <p:spPr>
          <a:xfrm>
            <a:off x="758688" y="4796280"/>
            <a:ext cx="385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dirty="0">
                <a:solidFill>
                  <a:schemeClr val="bg1"/>
                </a:solidFill>
                <a:latin typeface="Bahnschrift" panose="020B0502040204020203" pitchFamily="34" charset="0"/>
              </a:rPr>
              <a:t>Katarina Kecojević                              </a:t>
            </a:r>
          </a:p>
          <a:p>
            <a:r>
              <a:rPr lang="sr-Latn-ME" sz="2800" dirty="0">
                <a:solidFill>
                  <a:schemeClr val="bg1"/>
                </a:solidFill>
                <a:latin typeface="Bahnschrift" panose="020B0502040204020203" pitchFamily="34" charset="0"/>
              </a:rPr>
              <a:t>Miloš Dedović</a:t>
            </a:r>
          </a:p>
          <a:p>
            <a:r>
              <a:rPr lang="sr-Latn-ME" sz="2800" dirty="0">
                <a:solidFill>
                  <a:schemeClr val="bg1"/>
                </a:solidFill>
                <a:latin typeface="Bahnschrift" panose="020B0502040204020203" pitchFamily="34" charset="0"/>
              </a:rPr>
              <a:t>Doc. Dr Martin Ćalasan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E3D69-C9AA-4BFA-AC45-F2599A7FEFF6}"/>
              </a:ext>
            </a:extLst>
          </p:cNvPr>
          <p:cNvSpPr txBox="1"/>
          <p:nvPr/>
        </p:nvSpPr>
        <p:spPr>
          <a:xfrm>
            <a:off x="1258957" y="3260035"/>
            <a:ext cx="6427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4400" dirty="0">
                <a:solidFill>
                  <a:schemeClr val="bg1"/>
                </a:solidFill>
                <a:latin typeface="Bahnschrift" panose="020B0502040204020203" pitchFamily="34" charset="0"/>
              </a:rPr>
              <a:t>HVALA NA PAŽNJI!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5880E-C98F-4003-9DD2-4C3811A1AD2F}"/>
              </a:ext>
            </a:extLst>
          </p:cNvPr>
          <p:cNvSpPr txBox="1"/>
          <p:nvPr/>
        </p:nvSpPr>
        <p:spPr>
          <a:xfrm>
            <a:off x="4572000" y="4796280"/>
            <a:ext cx="3813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katarinakecojevic@gmail.com</a:t>
            </a:r>
            <a:endParaRPr lang="sr-Latn-ME" dirty="0">
              <a:solidFill>
                <a:schemeClr val="bg1"/>
              </a:solidFill>
            </a:endParaRPr>
          </a:p>
          <a:p>
            <a:endParaRPr lang="sr-Latn-ME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milos.dedovic1997@gmail.com</a:t>
            </a:r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martinc@ucg.ac.me</a:t>
            </a:r>
            <a:endParaRPr lang="sr-Latn-ME" dirty="0">
              <a:solidFill>
                <a:schemeClr val="bg1"/>
              </a:solidFill>
            </a:endParaRPr>
          </a:p>
          <a:p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40333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0AE00C-8FA1-D44A-8B47-1BB66D1EDAAE}"/>
              </a:ext>
            </a:extLst>
          </p:cNvPr>
          <p:cNvSpPr txBox="1"/>
          <p:nvPr/>
        </p:nvSpPr>
        <p:spPr>
          <a:xfrm>
            <a:off x="461394" y="340676"/>
            <a:ext cx="128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K. Kecojević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Dedović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Ćalasan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700C-7A95-0945-B95C-A066DCE35E08}"/>
              </a:ext>
            </a:extLst>
          </p:cNvPr>
          <p:cNvSpPr txBox="1"/>
          <p:nvPr/>
        </p:nvSpPr>
        <p:spPr>
          <a:xfrm>
            <a:off x="1749695" y="1010091"/>
            <a:ext cx="6199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Gui aplikacija za regulaciju brzine DC pogona</a:t>
            </a:r>
            <a:endParaRPr lang="sr-Latn-ME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8AA2D3D-E351-6D43-92A6-D228F1D012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475575"/>
              </p:ext>
            </p:extLst>
          </p:nvPr>
        </p:nvGraphicFramePr>
        <p:xfrm>
          <a:off x="1462257" y="1801065"/>
          <a:ext cx="6289169" cy="422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123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0AE00C-8FA1-D44A-8B47-1BB66D1EDAAE}"/>
              </a:ext>
            </a:extLst>
          </p:cNvPr>
          <p:cNvSpPr txBox="1"/>
          <p:nvPr/>
        </p:nvSpPr>
        <p:spPr>
          <a:xfrm>
            <a:off x="461394" y="340676"/>
            <a:ext cx="128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K. Kecojević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Dedović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Ćalasan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700C-7A95-0945-B95C-A066DCE35E08}"/>
              </a:ext>
            </a:extLst>
          </p:cNvPr>
          <p:cNvSpPr txBox="1"/>
          <p:nvPr/>
        </p:nvSpPr>
        <p:spPr>
          <a:xfrm>
            <a:off x="2155199" y="899967"/>
            <a:ext cx="6199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Gui aplikacija za regulaciju brzine DC pogona</a:t>
            </a:r>
            <a:endParaRPr lang="sr-Latn-ME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C748E3-AEAA-134C-B8D7-E4833BD234B1}"/>
              </a:ext>
            </a:extLst>
          </p:cNvPr>
          <p:cNvSpPr txBox="1"/>
          <p:nvPr/>
        </p:nvSpPr>
        <p:spPr>
          <a:xfrm>
            <a:off x="2513799" y="1638631"/>
            <a:ext cx="43564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Mašina jednosmjerne struje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93F3A-8EA6-FE42-930D-E1A63C872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9" y="2813475"/>
            <a:ext cx="4373219" cy="30504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236AE5-3730-7C4A-AC8E-06AD03C3318E}"/>
              </a:ext>
            </a:extLst>
          </p:cNvPr>
          <p:cNvSpPr txBox="1"/>
          <p:nvPr/>
        </p:nvSpPr>
        <p:spPr>
          <a:xfrm>
            <a:off x="5254766" y="2813475"/>
            <a:ext cx="3230964" cy="163449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Mašina jednosmjerne struje je 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najjednostavnija mašina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sastavljena od statora 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sa istaknutim polovima i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 cilindričnog rotora</a:t>
            </a:r>
            <a:r>
              <a:rPr lang="sr-Latn-ME" sz="1600" dirty="0">
                <a:solidFill>
                  <a:schemeClr val="bg1"/>
                </a:solidFill>
                <a:latin typeface="Bahnschrif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1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0AE00C-8FA1-D44A-8B47-1BB66D1EDAAE}"/>
              </a:ext>
            </a:extLst>
          </p:cNvPr>
          <p:cNvSpPr txBox="1"/>
          <p:nvPr/>
        </p:nvSpPr>
        <p:spPr>
          <a:xfrm>
            <a:off x="461394" y="340676"/>
            <a:ext cx="128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K. Kecojević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Dedović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Ćalasan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700C-7A95-0945-B95C-A066DCE35E08}"/>
              </a:ext>
            </a:extLst>
          </p:cNvPr>
          <p:cNvSpPr txBox="1"/>
          <p:nvPr/>
        </p:nvSpPr>
        <p:spPr>
          <a:xfrm>
            <a:off x="2289240" y="963847"/>
            <a:ext cx="6199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Gui aplikacija za regulaciju brzine DC pogona</a:t>
            </a:r>
            <a:endParaRPr lang="sr-Latn-ME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2237D-9321-D449-A55A-E7325253920F}"/>
              </a:ext>
            </a:extLst>
          </p:cNvPr>
          <p:cNvSpPr txBox="1"/>
          <p:nvPr/>
        </p:nvSpPr>
        <p:spPr>
          <a:xfrm>
            <a:off x="1918379" y="1879545"/>
            <a:ext cx="5641402" cy="84191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08000" tIns="72000" rIns="108000" bIns="72000" rtlCol="0">
            <a:spAutoFit/>
          </a:bodyPr>
          <a:lstStyle/>
          <a:p>
            <a:r>
              <a:rPr lang="sr-Latn-ME" sz="2000" dirty="0">
                <a:solidFill>
                  <a:schemeClr val="bg1"/>
                </a:solidFill>
                <a:latin typeface="Bahnschrift" panose="020B0502040204020203" pitchFamily="34" charset="0"/>
              </a:rPr>
              <a:t>Mehanička karakteristika DC motora (zavisnost</a:t>
            </a:r>
          </a:p>
          <a:p>
            <a:r>
              <a:rPr lang="sr-Latn-ME" sz="2000" dirty="0">
                <a:solidFill>
                  <a:schemeClr val="bg1"/>
                </a:solidFill>
                <a:latin typeface="Bahnschrift" panose="020B0502040204020203" pitchFamily="34" charset="0"/>
              </a:rPr>
              <a:t> momenta od brzine obrtanja) je sljedeća:</a:t>
            </a:r>
          </a:p>
        </p:txBody>
      </p:sp>
      <p:sp>
        <p:nvSpPr>
          <p:cNvPr id="3" name="Snip Same Side Corner Rectangle 2">
            <a:extLst>
              <a:ext uri="{FF2B5EF4-FFF2-40B4-BE49-F238E27FC236}">
                <a16:creationId xmlns:a16="http://schemas.microsoft.com/office/drawing/2014/main" id="{8D975894-81FF-954C-A2F7-39A1E3BF69B5}"/>
              </a:ext>
            </a:extLst>
          </p:cNvPr>
          <p:cNvSpPr/>
          <p:nvPr/>
        </p:nvSpPr>
        <p:spPr>
          <a:xfrm rot="10800000">
            <a:off x="2289241" y="4209647"/>
            <a:ext cx="4627805" cy="1375795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0CA4904-F50C-A641-9952-ACFB966B5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89" y="4379053"/>
            <a:ext cx="3256308" cy="103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DDF62A37-3789-1749-BFF7-E6713AD6AA83}"/>
              </a:ext>
            </a:extLst>
          </p:cNvPr>
          <p:cNvSpPr/>
          <p:nvPr/>
        </p:nvSpPr>
        <p:spPr>
          <a:xfrm>
            <a:off x="4188764" y="3227117"/>
            <a:ext cx="813732" cy="75501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0AE00C-8FA1-D44A-8B47-1BB66D1EDAAE}"/>
              </a:ext>
            </a:extLst>
          </p:cNvPr>
          <p:cNvSpPr txBox="1"/>
          <p:nvPr/>
        </p:nvSpPr>
        <p:spPr>
          <a:xfrm>
            <a:off x="461394" y="340676"/>
            <a:ext cx="128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K. Kecojević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Dedović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Ćalasan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700C-7A95-0945-B95C-A066DCE35E08}"/>
              </a:ext>
            </a:extLst>
          </p:cNvPr>
          <p:cNvSpPr txBox="1"/>
          <p:nvPr/>
        </p:nvSpPr>
        <p:spPr>
          <a:xfrm>
            <a:off x="2410558" y="1046906"/>
            <a:ext cx="6199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Gui aplikacija za regulaciju brzine DC pogona</a:t>
            </a:r>
            <a:endParaRPr lang="sr-Latn-ME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FB7B859-A8B3-9D47-AE69-2B30948C5C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173709"/>
              </p:ext>
            </p:extLst>
          </p:nvPr>
        </p:nvGraphicFramePr>
        <p:xfrm>
          <a:off x="1275127" y="2030135"/>
          <a:ext cx="6350466" cy="3690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9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0AE00C-8FA1-D44A-8B47-1BB66D1EDAAE}"/>
              </a:ext>
            </a:extLst>
          </p:cNvPr>
          <p:cNvSpPr txBox="1"/>
          <p:nvPr/>
        </p:nvSpPr>
        <p:spPr>
          <a:xfrm>
            <a:off x="461394" y="340676"/>
            <a:ext cx="128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K. Kecojević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Dedović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Ćalasan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700C-7A95-0945-B95C-A066DCE35E08}"/>
              </a:ext>
            </a:extLst>
          </p:cNvPr>
          <p:cNvSpPr txBox="1"/>
          <p:nvPr/>
        </p:nvSpPr>
        <p:spPr>
          <a:xfrm>
            <a:off x="2324140" y="900208"/>
            <a:ext cx="6199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Gui aplikacija za regulaciju brzine DC pogona</a:t>
            </a:r>
            <a:endParaRPr lang="sr-Latn-ME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1310AE-FEB7-0646-9A18-68AA1A3A48F5}"/>
              </a:ext>
            </a:extLst>
          </p:cNvPr>
          <p:cNvSpPr txBox="1"/>
          <p:nvPr/>
        </p:nvSpPr>
        <p:spPr>
          <a:xfrm>
            <a:off x="1160573" y="1457270"/>
            <a:ext cx="70468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sr-Latn-ME" sz="2400" dirty="0">
                <a:solidFill>
                  <a:schemeClr val="bg1"/>
                </a:solidFill>
                <a:latin typeface="Bahnschrift" panose="020B0502040204020203" pitchFamily="34" charset="0"/>
              </a:rPr>
              <a:t>Regulacija brzine promjenom napona armature</a:t>
            </a:r>
          </a:p>
          <a:p>
            <a:endParaRPr lang="sr-Latn-ME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sr-Latn-ME" sz="2400" dirty="0">
                <a:solidFill>
                  <a:schemeClr val="bg1"/>
                </a:solidFill>
                <a:latin typeface="Bahnschrift" panose="020B0502040204020203" pitchFamily="34" charset="0"/>
              </a:rPr>
              <a:t>Ukoliko se smanji napon armature brzina praznog hoda</a:t>
            </a:r>
          </a:p>
          <a:p>
            <a:r>
              <a:rPr lang="sr-Latn-ME" sz="2400" dirty="0">
                <a:solidFill>
                  <a:schemeClr val="bg1"/>
                </a:solidFill>
                <a:latin typeface="Bahnschrift" panose="020B0502040204020203" pitchFamily="34" charset="0"/>
              </a:rPr>
              <a:t> i polazni moment će se takođe smanjiti.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57EC0-9F2B-1245-BE88-8E0D7D5D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3356886"/>
            <a:ext cx="3714925" cy="2496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435C72-DB61-104B-AF15-0D901C93A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07" y="3356886"/>
            <a:ext cx="2574427" cy="24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0AE00C-8FA1-D44A-8B47-1BB66D1EDAAE}"/>
              </a:ext>
            </a:extLst>
          </p:cNvPr>
          <p:cNvSpPr txBox="1"/>
          <p:nvPr/>
        </p:nvSpPr>
        <p:spPr>
          <a:xfrm>
            <a:off x="461394" y="340676"/>
            <a:ext cx="128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K. Kecojević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Dedović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Ćalasan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700C-7A95-0945-B95C-A066DCE35E08}"/>
              </a:ext>
            </a:extLst>
          </p:cNvPr>
          <p:cNvSpPr txBox="1"/>
          <p:nvPr/>
        </p:nvSpPr>
        <p:spPr>
          <a:xfrm>
            <a:off x="2419419" y="921456"/>
            <a:ext cx="6199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Gui aplikacija za regulaciju brzine DC pogona</a:t>
            </a:r>
            <a:endParaRPr lang="sr-Latn-ME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8633BB-0A7C-064C-86E1-AAF64E94C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07" y="3611099"/>
            <a:ext cx="3717474" cy="2424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3E792-1491-1B46-BA36-0E5804F1169E}"/>
              </a:ext>
            </a:extLst>
          </p:cNvPr>
          <p:cNvSpPr txBox="1"/>
          <p:nvPr/>
        </p:nvSpPr>
        <p:spPr>
          <a:xfrm>
            <a:off x="587735" y="1541005"/>
            <a:ext cx="8030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dirty="0">
                <a:solidFill>
                  <a:schemeClr val="bg1"/>
                </a:solidFill>
                <a:latin typeface="Bahnschrift" panose="020B0502040204020203" pitchFamily="34" charset="0"/>
              </a:rPr>
              <a:t>2) Regulacija brzine promjenom otpornosti armature</a:t>
            </a:r>
          </a:p>
          <a:p>
            <a:endParaRPr lang="sr-Latn-ME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sr-Latn-ME" sz="2400" dirty="0">
                <a:solidFill>
                  <a:schemeClr val="bg1"/>
                </a:solidFill>
                <a:latin typeface="Bahnschrift" panose="020B0502040204020203" pitchFamily="34" charset="0"/>
              </a:rPr>
              <a:t>Ukoliko se u kolo armature doda otpor, to neće uticati na brzinu praznog hoda, ali će se polazni moment smanjiti.  </a:t>
            </a:r>
          </a:p>
        </p:txBody>
      </p:sp>
    </p:spTree>
    <p:extLst>
      <p:ext uri="{BB962C8B-B14F-4D97-AF65-F5344CB8AC3E}">
        <p14:creationId xmlns:p14="http://schemas.microsoft.com/office/powerpoint/2010/main" val="367568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0AE00C-8FA1-D44A-8B47-1BB66D1EDAAE}"/>
              </a:ext>
            </a:extLst>
          </p:cNvPr>
          <p:cNvSpPr txBox="1"/>
          <p:nvPr/>
        </p:nvSpPr>
        <p:spPr>
          <a:xfrm>
            <a:off x="461394" y="340676"/>
            <a:ext cx="128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K. Kecojević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Dedović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Ćalasan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700C-7A95-0945-B95C-A066DCE35E08}"/>
              </a:ext>
            </a:extLst>
          </p:cNvPr>
          <p:cNvSpPr txBox="1"/>
          <p:nvPr/>
        </p:nvSpPr>
        <p:spPr>
          <a:xfrm>
            <a:off x="2483473" y="940840"/>
            <a:ext cx="6199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Gui aplikacija za regulaciju brzine DC pogona</a:t>
            </a:r>
            <a:endParaRPr lang="sr-Latn-ME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936E5-5838-F043-BB0B-4FAC95D2F316}"/>
              </a:ext>
            </a:extLst>
          </p:cNvPr>
          <p:cNvSpPr txBox="1"/>
          <p:nvPr/>
        </p:nvSpPr>
        <p:spPr>
          <a:xfrm>
            <a:off x="960660" y="1530047"/>
            <a:ext cx="8030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dirty="0">
                <a:solidFill>
                  <a:schemeClr val="bg1"/>
                </a:solidFill>
                <a:latin typeface="Bahnschrift" panose="020B0502040204020203" pitchFamily="34" charset="0"/>
              </a:rPr>
              <a:t>3) Regulacija brzine promjenom fluksa</a:t>
            </a:r>
          </a:p>
          <a:p>
            <a:endParaRPr lang="sr-Latn-ME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sr-Latn-ME" sz="2400" dirty="0">
                <a:solidFill>
                  <a:schemeClr val="bg1"/>
                </a:solidFill>
                <a:latin typeface="Bahnschrift" panose="020B0502040204020203" pitchFamily="34" charset="0"/>
              </a:rPr>
              <a:t>Brzina je obrnuto srazmjerna fluksu pobude. Mogu se postići brzine veće od nominalne!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2E7A9-013D-AF4C-8F26-9B55611F0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15" y="3365747"/>
            <a:ext cx="5118664" cy="27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0AE00C-8FA1-D44A-8B47-1BB66D1EDAAE}"/>
              </a:ext>
            </a:extLst>
          </p:cNvPr>
          <p:cNvSpPr txBox="1"/>
          <p:nvPr/>
        </p:nvSpPr>
        <p:spPr>
          <a:xfrm>
            <a:off x="461394" y="340676"/>
            <a:ext cx="128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K. Kecojević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Dedović</a:t>
            </a:r>
          </a:p>
          <a:p>
            <a:r>
              <a:rPr lang="sr-Latn-ME" dirty="0">
                <a:solidFill>
                  <a:schemeClr val="bg1"/>
                </a:solidFill>
                <a:latin typeface="Bahnschrift" panose="020B0502040204020203" pitchFamily="34" charset="0"/>
              </a:rPr>
              <a:t>M. Ćalasan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700C-7A95-0945-B95C-A066DCE35E08}"/>
              </a:ext>
            </a:extLst>
          </p:cNvPr>
          <p:cNvSpPr txBox="1"/>
          <p:nvPr/>
        </p:nvSpPr>
        <p:spPr>
          <a:xfrm>
            <a:off x="2286899" y="940840"/>
            <a:ext cx="6199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Gui aplikacija za regulaciju brzine DC pogona</a:t>
            </a:r>
            <a:endParaRPr lang="sr-Latn-ME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16801598-EBDF-D64A-8D5F-EABEBC69AE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257" y="1488102"/>
            <a:ext cx="7765775" cy="45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IGREglobalEd1">
      <a:dk1>
        <a:sysClr val="windowText" lastClr="000000"/>
      </a:dk1>
      <a:lt1>
        <a:sysClr val="window" lastClr="FFFFFF"/>
      </a:lt1>
      <a:dk2>
        <a:srgbClr val="7F7F7F"/>
      </a:dk2>
      <a:lt2>
        <a:srgbClr val="DEDDD7"/>
      </a:lt2>
      <a:accent1>
        <a:srgbClr val="007E4F"/>
      </a:accent1>
      <a:accent2>
        <a:srgbClr val="41AD49"/>
      </a:accent2>
      <a:accent3>
        <a:srgbClr val="F2672D"/>
      </a:accent3>
      <a:accent4>
        <a:srgbClr val="523E6C"/>
      </a:accent4>
      <a:accent5>
        <a:srgbClr val="0FB3BD"/>
      </a:accent5>
      <a:accent6>
        <a:srgbClr val="DC1A5C"/>
      </a:accent6>
      <a:hlink>
        <a:srgbClr val="11668F"/>
      </a:hlink>
      <a:folHlink>
        <a:srgbClr val="11668F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GREglobal4_3_Ed1Aug18v2.1.potx" id="{B3074300-03B5-411B-B571-1A479F7BA1FD}" vid="{0199AF4D-BD84-46D3-8414-A7A921CD42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</TotalTime>
  <Words>386</Words>
  <Application>Microsoft Office PowerPoint</Application>
  <PresentationFormat>On-screen Show (4:3)</PresentationFormat>
  <Paragraphs>77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Bahnschrift</vt:lpstr>
      <vt:lpstr>Calibri</vt:lpstr>
      <vt:lpstr>Courier New</vt:lpstr>
      <vt:lpstr>Wingdings</vt:lpstr>
      <vt:lpstr>Thème Office</vt:lpstr>
      <vt:lpstr>GUI APLIKACIJA ZA REGULACIJU BRZINE DC POGONA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 APLIKACIJA ZA REGULACIJU BRZINE DC POGONA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Hakima ABDELLAOUI</dc:creator>
  <cp:lastModifiedBy>Natasa</cp:lastModifiedBy>
  <cp:revision>40</cp:revision>
  <dcterms:created xsi:type="dcterms:W3CDTF">2018-08-21T10:05:07Z</dcterms:created>
  <dcterms:modified xsi:type="dcterms:W3CDTF">2019-05-07T18:30:43Z</dcterms:modified>
</cp:coreProperties>
</file>